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74" r:id="rId2"/>
    <p:sldId id="422" r:id="rId3"/>
    <p:sldId id="423" r:id="rId4"/>
    <p:sldId id="424" r:id="rId5"/>
    <p:sldId id="425" r:id="rId6"/>
    <p:sldId id="426" r:id="rId7"/>
    <p:sldId id="427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41" r:id="rId19"/>
    <p:sldId id="442" r:id="rId20"/>
    <p:sldId id="371" r:id="rId21"/>
    <p:sldId id="303" r:id="rId22"/>
    <p:sldId id="341" r:id="rId23"/>
    <p:sldId id="347" r:id="rId24"/>
    <p:sldId id="348" r:id="rId25"/>
    <p:sldId id="304" r:id="rId26"/>
    <p:sldId id="340" r:id="rId27"/>
    <p:sldId id="349" r:id="rId28"/>
    <p:sldId id="351" r:id="rId29"/>
    <p:sldId id="320" r:id="rId30"/>
    <p:sldId id="278" r:id="rId31"/>
    <p:sldId id="279" r:id="rId32"/>
    <p:sldId id="307" r:id="rId33"/>
    <p:sldId id="309" r:id="rId34"/>
    <p:sldId id="315" r:id="rId35"/>
    <p:sldId id="312" r:id="rId36"/>
    <p:sldId id="310" r:id="rId37"/>
    <p:sldId id="398" r:id="rId38"/>
    <p:sldId id="281" r:id="rId39"/>
    <p:sldId id="280" r:id="rId40"/>
    <p:sldId id="319" r:id="rId41"/>
    <p:sldId id="317" r:id="rId42"/>
    <p:sldId id="318" r:id="rId43"/>
    <p:sldId id="421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925FD6-54A3-4B2A-AACA-6517816A456F}">
          <p14:sldIdLst>
            <p14:sldId id="274"/>
            <p14:sldId id="422"/>
            <p14:sldId id="423"/>
            <p14:sldId id="424"/>
            <p14:sldId id="425"/>
            <p14:sldId id="426"/>
            <p14:sldId id="427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41"/>
            <p14:sldId id="442"/>
            <p14:sldId id="371"/>
            <p14:sldId id="303"/>
            <p14:sldId id="341"/>
            <p14:sldId id="347"/>
            <p14:sldId id="348"/>
            <p14:sldId id="304"/>
            <p14:sldId id="340"/>
            <p14:sldId id="349"/>
            <p14:sldId id="351"/>
            <p14:sldId id="320"/>
            <p14:sldId id="278"/>
            <p14:sldId id="279"/>
            <p14:sldId id="307"/>
            <p14:sldId id="309"/>
            <p14:sldId id="315"/>
            <p14:sldId id="312"/>
            <p14:sldId id="310"/>
            <p14:sldId id="398"/>
            <p14:sldId id="281"/>
            <p14:sldId id="280"/>
            <p14:sldId id="319"/>
            <p14:sldId id="317"/>
            <p14:sldId id="318"/>
            <p14:sldId id="4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E00"/>
    <a:srgbClr val="7E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8" autoAdjust="0"/>
    <p:restoredTop sz="83291" autoAdjust="0"/>
  </p:normalViewPr>
  <p:slideViewPr>
    <p:cSldViewPr snapToGrid="0">
      <p:cViewPr varScale="1">
        <p:scale>
          <a:sx n="169" d="100"/>
          <a:sy n="169" d="100"/>
        </p:scale>
        <p:origin x="1728" y="17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BFBF-3BBE-4624-85DF-7C14BA7E0C0A}" type="datetimeFigureOut">
              <a:rPr lang="en-US" smtClean="0"/>
              <a:t>2/27/25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930FC-B172-4D55-9206-0D7C91830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85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08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81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94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10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29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Every parameter of the model have an independent linear system solution</a:t>
                </a:r>
              </a:p>
              <a:p>
                <a:pPr lvl="1"/>
                <a:r>
                  <a:rPr lang="en-US" dirty="0"/>
                  <a:t>Give an adaptive solution per parameter</a:t>
                </a:r>
              </a:p>
              <a:p>
                <a:pPr lvl="1"/>
                <a:r>
                  <a:rPr lang="en-US" dirty="0"/>
                  <a:t>Require the computation at each parameter</a:t>
                </a:r>
              </a:p>
              <a:p>
                <a:endParaRPr lang="en-US" dirty="0"/>
              </a:p>
              <a:p>
                <a:r>
                  <a:rPr lang="en-US" dirty="0"/>
                  <a:t>But importantly the matrix </a:t>
                </a:r>
                <a:r>
                  <a:rPr lang="en-US" sz="2000" b="1" i="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𝑨</a:t>
                </a:r>
                <a:r>
                  <a:rPr lang="en-US" dirty="0"/>
                  <a:t> is the same for all parameter</a:t>
                </a:r>
              </a:p>
              <a:p>
                <a:pPr lvl="1"/>
                <a:r>
                  <a:rPr lang="en-US" dirty="0"/>
                  <a:t>Only </a:t>
                </a:r>
                <a:r>
                  <a:rPr lang="en-US" sz="1800" b="1" i="0" dirty="0"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𝒃</a:t>
                </a:r>
                <a:r>
                  <a:rPr lang="en-US" dirty="0"/>
                  <a:t> differ between parameters</a:t>
                </a:r>
              </a:p>
              <a:p>
                <a:pPr lvl="1"/>
                <a:r>
                  <a:rPr lang="en-US" dirty="0"/>
                  <a:t>Thus </a:t>
                </a:r>
                <a:r>
                  <a:rPr lang="el-GR" sz="1800" b="1" i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𝜶</a:t>
                </a:r>
                <a:r>
                  <a:rPr lang="en-US" sz="1800" b="1" i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b="1" i="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𝑨</a:t>
                </a:r>
                <a:r>
                  <a:rPr lang="en-US" b="1" i="0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^(−𝟏)</a:t>
                </a:r>
                <a:r>
                  <a:rPr lang="en-US" sz="1800" b="1" i="0" dirty="0"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𝒃</a:t>
                </a:r>
                <a:r>
                  <a:rPr lang="en-US" dirty="0"/>
                  <a:t> can reuse the computation of </a:t>
                </a:r>
                <a:r>
                  <a:rPr lang="en-US" b="1" i="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𝑨</a:t>
                </a:r>
                <a:r>
                  <a:rPr lang="en-US" b="1" i="0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^(−𝟏)</a:t>
                </a:r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Some major computation remain</a:t>
                </a:r>
              </a:p>
              <a:p>
                <a:pPr lvl="1"/>
                <a:r>
                  <a:rPr lang="en-US" dirty="0"/>
                  <a:t>Inversion need to be computed at each step </a:t>
                </a:r>
              </a:p>
              <a:p>
                <a:pPr lvl="1"/>
                <a:r>
                  <a:rPr lang="en-US" dirty="0"/>
                  <a:t>Vector matrix product performed per parameters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32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8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77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37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85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56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28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00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21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30FC-B172-4D55-9206-0D7C91830F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3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9E61-D9D9-4150-AACA-5BFF1B9DE9F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88B4-F55A-454F-90AF-0FFF86AE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9E61-D9D9-4150-AACA-5BFF1B9DE9F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88B4-F55A-454F-90AF-0FFF86AE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1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9E61-D9D9-4150-AACA-5BFF1B9DE9F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88B4-F55A-454F-90AF-0FFF86AE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5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9E61-D9D9-4150-AACA-5BFF1B9DE9F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88B4-F55A-454F-90AF-0FFF86AE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7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9E61-D9D9-4150-AACA-5BFF1B9DE9F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88B4-F55A-454F-90AF-0FFF86AE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80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9E61-D9D9-4150-AACA-5BFF1B9DE9F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88B4-F55A-454F-90AF-0FFF86AE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3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9E61-D9D9-4150-AACA-5BFF1B9DE9F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88B4-F55A-454F-90AF-0FFF86AE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0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9E61-D9D9-4150-AACA-5BFF1B9DE9F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88B4-F55A-454F-90AF-0FFF86AE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4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9E61-D9D9-4150-AACA-5BFF1B9DE9F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88B4-F55A-454F-90AF-0FFF86AE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4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8CF9E61-D9D9-4150-AACA-5BFF1B9DE9F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1B88B4-F55A-454F-90AF-0FFF86AE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6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9E61-D9D9-4150-AACA-5BFF1B9DE9F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88B4-F55A-454F-90AF-0FFF86AE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4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-60393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09819"/>
            <a:ext cx="10058400" cy="48592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8CF9E61-D9D9-4150-AACA-5BFF1B9DE9F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1B88B4-F55A-454F-90AF-0FFF86AE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85525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41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310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image" Target="../media/image59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2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610.png"/><Relationship Id="rId7" Type="http://schemas.openxmlformats.org/officeDocument/2006/relationships/image" Target="../media/image103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60.png"/><Relationship Id="rId5" Type="http://schemas.openxmlformats.org/officeDocument/2006/relationships/image" Target="../media/image630.png"/><Relationship Id="rId10" Type="http://schemas.openxmlformats.org/officeDocument/2006/relationships/image" Target="../media/image650.png"/><Relationship Id="rId4" Type="http://schemas.openxmlformats.org/officeDocument/2006/relationships/image" Target="../media/image620.png"/><Relationship Id="rId9" Type="http://schemas.openxmlformats.org/officeDocument/2006/relationships/image" Target="../media/image6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image" Target="../media/image7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5" Type="http://schemas.openxmlformats.org/officeDocument/2006/relationships/image" Target="../media/image730.png"/><Relationship Id="rId4" Type="http://schemas.openxmlformats.org/officeDocument/2006/relationships/image" Target="../media/image7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image" Target="../media/image690.png"/><Relationship Id="rId4" Type="http://schemas.openxmlformats.org/officeDocument/2006/relationships/image" Target="../media/image68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57BEB-490A-4CEB-3B9A-9D7CEB28FE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Multiple Importance Sampling for Stochastic Gradient Estimation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5D1FA-F86F-B431-D808-1000254ACC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/>
              <a:t>Corentin</a:t>
            </a:r>
            <a:r>
              <a:rPr lang="en-US" b="1" dirty="0"/>
              <a:t> </a:t>
            </a:r>
            <a:r>
              <a:rPr lang="en-US" b="1" dirty="0" err="1"/>
              <a:t>Salaun</a:t>
            </a:r>
            <a:r>
              <a:rPr lang="en-US" dirty="0"/>
              <a:t>, </a:t>
            </a:r>
            <a:r>
              <a:rPr lang="en-US" dirty="0" err="1"/>
              <a:t>Xingchang</a:t>
            </a:r>
            <a:r>
              <a:rPr lang="en-US" dirty="0"/>
              <a:t> Huang, </a:t>
            </a:r>
            <a:r>
              <a:rPr lang="en-US" dirty="0" err="1"/>
              <a:t>Iliyan</a:t>
            </a:r>
            <a:r>
              <a:rPr lang="en-US" dirty="0"/>
              <a:t> </a:t>
            </a:r>
            <a:r>
              <a:rPr lang="en-US" dirty="0" err="1"/>
              <a:t>Georgiev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Niloy</a:t>
            </a:r>
            <a:r>
              <a:rPr lang="en-US" dirty="0"/>
              <a:t> Mitra, </a:t>
            </a:r>
            <a:r>
              <a:rPr lang="en-US" dirty="0" err="1"/>
              <a:t>Gurprit</a:t>
            </a:r>
            <a:r>
              <a:rPr lang="en-US" dirty="0"/>
              <a:t> Singh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F0E60CF-8ABE-F513-D5BA-B951DFF3F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090"/>
          <a:stretch/>
        </p:blipFill>
        <p:spPr>
          <a:xfrm>
            <a:off x="33252" y="24143"/>
            <a:ext cx="5311471" cy="1031751"/>
          </a:xfrm>
          <a:prstGeom prst="rect">
            <a:avLst/>
          </a:prstGeom>
        </p:spPr>
      </p:pic>
      <p:pic>
        <p:nvPicPr>
          <p:cNvPr id="1026" name="Picture 2" descr="Adobe Logo Design: History &amp; Evolution">
            <a:extLst>
              <a:ext uri="{FF2B5EF4-FFF2-40B4-BE49-F238E27FC236}">
                <a16:creationId xmlns:a16="http://schemas.microsoft.com/office/drawing/2014/main" id="{AD8483C5-9057-E088-284D-669F07F76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7" t="30715" r="10093" b="30197"/>
          <a:stretch/>
        </p:blipFill>
        <p:spPr bwMode="auto">
          <a:xfrm>
            <a:off x="5713936" y="186752"/>
            <a:ext cx="2463055" cy="70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11B49B1-967F-792B-415B-09A68FB8A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457" y="0"/>
            <a:ext cx="3612543" cy="106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54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A3A0C-1A3A-577D-3EC9-50E00515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Numerical integration</a:t>
            </a:r>
            <a:endParaRPr lang="en-US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E68EBA80-01DC-C404-8857-90E16A170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80" y="1788635"/>
            <a:ext cx="49053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747FB1A-C386-49CE-7523-2611A0033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65" y="1783939"/>
            <a:ext cx="49053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9B79B6-A531-F852-BE05-70E63EE2870C}"/>
                  </a:ext>
                </a:extLst>
              </p:cNvPr>
              <p:cNvSpPr txBox="1"/>
              <p:nvPr/>
            </p:nvSpPr>
            <p:spPr>
              <a:xfrm>
                <a:off x="7573441" y="5492679"/>
                <a:ext cx="1514057" cy="499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LID4096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9B79B6-A531-F852-BE05-70E63EE28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441" y="5492679"/>
                <a:ext cx="1514057" cy="499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AD025551-2C2C-892A-90DB-1F86282911D6}"/>
              </a:ext>
            </a:extLst>
          </p:cNvPr>
          <p:cNvSpPr/>
          <p:nvPr/>
        </p:nvSpPr>
        <p:spPr>
          <a:xfrm rot="16200000">
            <a:off x="8159214" y="5295691"/>
            <a:ext cx="162629" cy="315492"/>
          </a:xfrm>
          <a:prstGeom prst="leftBrace">
            <a:avLst>
              <a:gd name="adj1" fmla="val 3629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1B7123C-00E3-2B62-FEB3-053FBB1DBDAB}"/>
              </a:ext>
            </a:extLst>
          </p:cNvPr>
          <p:cNvSpPr/>
          <p:nvPr/>
        </p:nvSpPr>
        <p:spPr>
          <a:xfrm rot="16200000">
            <a:off x="2042976" y="5251984"/>
            <a:ext cx="210623" cy="408595"/>
          </a:xfrm>
          <a:prstGeom prst="leftBrace">
            <a:avLst>
              <a:gd name="adj1" fmla="val 3629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6CFB53-FCA1-3BF8-AA3D-6596D72AD3C9}"/>
                  </a:ext>
                </a:extLst>
              </p:cNvPr>
              <p:cNvSpPr txBox="1"/>
              <p:nvPr/>
            </p:nvSpPr>
            <p:spPr>
              <a:xfrm>
                <a:off x="1447054" y="5480266"/>
                <a:ext cx="1383792" cy="687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LID4096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6CFB53-FCA1-3BF8-AA3D-6596D72AD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054" y="5480266"/>
                <a:ext cx="1383792" cy="6874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A80B86-6A63-2D5E-5FB5-FBC2582D50C4}"/>
                  </a:ext>
                </a:extLst>
              </p:cNvPr>
              <p:cNvSpPr txBox="1"/>
              <p:nvPr/>
            </p:nvSpPr>
            <p:spPr>
              <a:xfrm>
                <a:off x="769538" y="1287905"/>
                <a:ext cx="4403065" cy="401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Regular quadrature: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LID4096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A80B86-6A63-2D5E-5FB5-FBC2582D5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38" y="1287905"/>
                <a:ext cx="4403065" cy="401072"/>
              </a:xfrm>
              <a:prstGeom prst="rect">
                <a:avLst/>
              </a:prstGeom>
              <a:blipFill>
                <a:blip r:embed="rId7"/>
                <a:stretch>
                  <a:fillRect l="-1383" t="-122727" b="-1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0F5B9B-3FEE-360A-70BD-49797AC206B1}"/>
                  </a:ext>
                </a:extLst>
              </p:cNvPr>
              <p:cNvSpPr txBox="1"/>
              <p:nvPr/>
            </p:nvSpPr>
            <p:spPr>
              <a:xfrm>
                <a:off x="6882384" y="1192943"/>
                <a:ext cx="3754682" cy="590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Monte Carlo: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LID4096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0F5B9B-3FEE-360A-70BD-49797AC20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384" y="1192943"/>
                <a:ext cx="3754682" cy="590996"/>
              </a:xfrm>
              <a:prstGeom prst="rect">
                <a:avLst/>
              </a:prstGeom>
              <a:blipFill>
                <a:blip r:embed="rId8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631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1661-06D5-7C3F-8986-EAE0C2F5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C55F5-2CB6-754C-3ECC-1C4EE1095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801B773-C6A9-DDD1-584D-6D1BCD989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88" y="2311562"/>
            <a:ext cx="3791223" cy="28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5172EAE-CD1C-09B0-51F0-F71B8B9D2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4" y="2313904"/>
            <a:ext cx="3791223" cy="286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182342-7BC4-2F74-86D2-41CD0AF35449}"/>
              </a:ext>
            </a:extLst>
          </p:cNvPr>
          <p:cNvSpPr txBox="1"/>
          <p:nvPr/>
        </p:nvSpPr>
        <p:spPr>
          <a:xfrm>
            <a:off x="2961571" y="2001102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sample</a:t>
            </a:r>
            <a:endParaRPr lang="LID4096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C6ADA0-2C9B-C279-ECAB-FC7E494C19FC}"/>
              </a:ext>
            </a:extLst>
          </p:cNvPr>
          <p:cNvSpPr txBox="1"/>
          <p:nvPr/>
        </p:nvSpPr>
        <p:spPr>
          <a:xfrm>
            <a:off x="6686483" y="2001102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samples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9C6390-2DF7-603E-791C-A967A676C0B5}"/>
              </a:ext>
            </a:extLst>
          </p:cNvPr>
          <p:cNvSpPr txBox="1"/>
          <p:nvPr/>
        </p:nvSpPr>
        <p:spPr>
          <a:xfrm>
            <a:off x="9730978" y="200237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 samples</a:t>
            </a:r>
            <a:endParaRPr lang="LID4096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E01DC18F-D92E-632D-3F65-BC6D1C567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813" y="2311562"/>
            <a:ext cx="3791224" cy="28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34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9683-71DE-B90C-0E74-7CC724187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Gradient estimator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80467E-106D-E986-9036-B4CBB47BDDA8}"/>
              </a:ext>
            </a:extLst>
          </p:cNvPr>
          <p:cNvGrpSpPr/>
          <p:nvPr/>
        </p:nvGrpSpPr>
        <p:grpSpPr>
          <a:xfrm>
            <a:off x="145665" y="4088375"/>
            <a:ext cx="3121324" cy="1587256"/>
            <a:chOff x="7855039" y="1209095"/>
            <a:chExt cx="3121324" cy="158725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34F6AD4-B141-457A-3033-035E34575AFD}"/>
                </a:ext>
              </a:extLst>
            </p:cNvPr>
            <p:cNvGrpSpPr/>
            <p:nvPr/>
          </p:nvGrpSpPr>
          <p:grpSpPr>
            <a:xfrm>
              <a:off x="8776915" y="1209095"/>
              <a:ext cx="1226687" cy="1340787"/>
              <a:chOff x="1614115" y="2710235"/>
              <a:chExt cx="1226687" cy="1340787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C28F462-F961-D8E0-D62B-DD0BC3AE5837}"/>
                  </a:ext>
                </a:extLst>
              </p:cNvPr>
              <p:cNvCxnSpPr>
                <a:cxnSpLocks/>
                <a:stCxn id="40" idx="7"/>
                <a:endCxn id="37" idx="2"/>
              </p:cNvCxnSpPr>
              <p:nvPr/>
            </p:nvCxnSpPr>
            <p:spPr>
              <a:xfrm flipV="1">
                <a:off x="1817721" y="2829505"/>
                <a:ext cx="247629" cy="758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9770EB8-D23B-BE87-9D11-AE0E85EB5172}"/>
                  </a:ext>
                </a:extLst>
              </p:cNvPr>
              <p:cNvCxnSpPr>
                <a:stCxn id="40" idx="6"/>
                <a:endCxn id="36" idx="2"/>
              </p:cNvCxnSpPr>
              <p:nvPr/>
            </p:nvCxnSpPr>
            <p:spPr>
              <a:xfrm>
                <a:off x="1852654" y="2989691"/>
                <a:ext cx="212695" cy="207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7C43B3A-D2CC-6DB8-C2AE-DA3A5BD20955}"/>
                  </a:ext>
                </a:extLst>
              </p:cNvPr>
              <p:cNvCxnSpPr>
                <a:cxnSpLocks/>
                <a:stCxn id="40" idx="5"/>
                <a:endCxn id="38" idx="1"/>
              </p:cNvCxnSpPr>
              <p:nvPr/>
            </p:nvCxnSpPr>
            <p:spPr>
              <a:xfrm>
                <a:off x="1817721" y="3074027"/>
                <a:ext cx="282562" cy="4072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E69D924-B2F1-1E56-AB83-E0ED383D4D15}"/>
                  </a:ext>
                </a:extLst>
              </p:cNvPr>
              <p:cNvCxnSpPr>
                <a:cxnSpLocks/>
                <a:stCxn id="40" idx="5"/>
                <a:endCxn id="39" idx="1"/>
              </p:cNvCxnSpPr>
              <p:nvPr/>
            </p:nvCxnSpPr>
            <p:spPr>
              <a:xfrm>
                <a:off x="1817721" y="3074027"/>
                <a:ext cx="282560" cy="7733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EDB0E69-BD3D-2B14-BC6D-C06EB83ADCB7}"/>
                  </a:ext>
                </a:extLst>
              </p:cNvPr>
              <p:cNvCxnSpPr>
                <a:cxnSpLocks/>
                <a:stCxn id="41" idx="7"/>
                <a:endCxn id="37" idx="3"/>
              </p:cNvCxnSpPr>
              <p:nvPr/>
            </p:nvCxnSpPr>
            <p:spPr>
              <a:xfrm flipV="1">
                <a:off x="1817721" y="2913841"/>
                <a:ext cx="282562" cy="3824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F97C4F8-20BB-8B7E-8567-4E0C3574C630}"/>
                  </a:ext>
                </a:extLst>
              </p:cNvPr>
              <p:cNvCxnSpPr>
                <a:cxnSpLocks/>
                <a:stCxn id="37" idx="3"/>
                <a:endCxn id="42" idx="7"/>
              </p:cNvCxnSpPr>
              <p:nvPr/>
            </p:nvCxnSpPr>
            <p:spPr>
              <a:xfrm flipH="1">
                <a:off x="1817721" y="2913841"/>
                <a:ext cx="282562" cy="7733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2BFF415-F12F-B60A-DFB0-4B728E8B56C3}"/>
                  </a:ext>
                </a:extLst>
              </p:cNvPr>
              <p:cNvCxnSpPr>
                <a:cxnSpLocks/>
                <a:stCxn id="42" idx="7"/>
                <a:endCxn id="36" idx="3"/>
              </p:cNvCxnSpPr>
              <p:nvPr/>
            </p:nvCxnSpPr>
            <p:spPr>
              <a:xfrm flipV="1">
                <a:off x="1817721" y="3281920"/>
                <a:ext cx="282561" cy="4053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BF75C1A-4512-7D5D-2C6C-89AFADD47164}"/>
                  </a:ext>
                </a:extLst>
              </p:cNvPr>
              <p:cNvCxnSpPr>
                <a:cxnSpLocks/>
                <a:stCxn id="42" idx="5"/>
                <a:endCxn id="39" idx="2"/>
              </p:cNvCxnSpPr>
              <p:nvPr/>
            </p:nvCxnSpPr>
            <p:spPr>
              <a:xfrm>
                <a:off x="1817721" y="3855905"/>
                <a:ext cx="247627" cy="758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FDC4378-49F3-F121-8784-FFA147C8EDE3}"/>
                  </a:ext>
                </a:extLst>
              </p:cNvPr>
              <p:cNvCxnSpPr>
                <a:cxnSpLocks/>
                <a:stCxn id="42" idx="6"/>
                <a:endCxn id="38" idx="2"/>
              </p:cNvCxnSpPr>
              <p:nvPr/>
            </p:nvCxnSpPr>
            <p:spPr>
              <a:xfrm flipV="1">
                <a:off x="1852654" y="3565663"/>
                <a:ext cx="212696" cy="2059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3B0469C-82E5-56BA-E83C-0A244D912ECE}"/>
                  </a:ext>
                </a:extLst>
              </p:cNvPr>
              <p:cNvCxnSpPr>
                <a:cxnSpLocks/>
                <a:stCxn id="41" idx="5"/>
                <a:endCxn id="39" idx="1"/>
              </p:cNvCxnSpPr>
              <p:nvPr/>
            </p:nvCxnSpPr>
            <p:spPr>
              <a:xfrm>
                <a:off x="1817721" y="3464966"/>
                <a:ext cx="282560" cy="382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C67D0B7-8472-94FE-A3C5-6EF3A752E4AB}"/>
                  </a:ext>
                </a:extLst>
              </p:cNvPr>
              <p:cNvCxnSpPr>
                <a:cxnSpLocks/>
                <a:stCxn id="41" idx="6"/>
                <a:endCxn id="36" idx="2"/>
              </p:cNvCxnSpPr>
              <p:nvPr/>
            </p:nvCxnSpPr>
            <p:spPr>
              <a:xfrm flipV="1">
                <a:off x="1852654" y="3197584"/>
                <a:ext cx="212695" cy="1830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9DAE769-390D-7F3F-D655-5C30ABB8E42F}"/>
                  </a:ext>
                </a:extLst>
              </p:cNvPr>
              <p:cNvCxnSpPr>
                <a:cxnSpLocks/>
                <a:stCxn id="41" idx="6"/>
                <a:endCxn id="38" idx="2"/>
              </p:cNvCxnSpPr>
              <p:nvPr/>
            </p:nvCxnSpPr>
            <p:spPr>
              <a:xfrm>
                <a:off x="1852654" y="3380630"/>
                <a:ext cx="212696" cy="1850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94DCAE1-C3BF-2483-EF51-37B28CDEC60B}"/>
                  </a:ext>
                </a:extLst>
              </p:cNvPr>
              <p:cNvCxnSpPr>
                <a:cxnSpLocks/>
                <a:stCxn id="37" idx="6"/>
                <a:endCxn id="34" idx="2"/>
              </p:cNvCxnSpPr>
              <p:nvPr/>
            </p:nvCxnSpPr>
            <p:spPr>
              <a:xfrm>
                <a:off x="2303889" y="2829505"/>
                <a:ext cx="298374" cy="34751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5A0DA30-33D2-1412-D13D-4B1E8B13F7C9}"/>
                  </a:ext>
                </a:extLst>
              </p:cNvPr>
              <p:cNvCxnSpPr>
                <a:cxnSpLocks/>
                <a:stCxn id="37" idx="6"/>
                <a:endCxn id="35" idx="2"/>
              </p:cNvCxnSpPr>
              <p:nvPr/>
            </p:nvCxnSpPr>
            <p:spPr>
              <a:xfrm>
                <a:off x="2303889" y="2829505"/>
                <a:ext cx="298374" cy="7823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D03115F-66F9-610B-9A1B-B0A7AA5708F2}"/>
                  </a:ext>
                </a:extLst>
              </p:cNvPr>
              <p:cNvCxnSpPr>
                <a:cxnSpLocks/>
                <a:stCxn id="36" idx="6"/>
                <a:endCxn id="34" idx="2"/>
              </p:cNvCxnSpPr>
              <p:nvPr/>
            </p:nvCxnSpPr>
            <p:spPr>
              <a:xfrm flipV="1">
                <a:off x="2303888" y="3177024"/>
                <a:ext cx="298375" cy="205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ADD07D6-6FBD-15E1-2D2D-CEC26A5D0100}"/>
                  </a:ext>
                </a:extLst>
              </p:cNvPr>
              <p:cNvCxnSpPr>
                <a:cxnSpLocks/>
                <a:stCxn id="36" idx="6"/>
                <a:endCxn id="35" idx="2"/>
              </p:cNvCxnSpPr>
              <p:nvPr/>
            </p:nvCxnSpPr>
            <p:spPr>
              <a:xfrm>
                <a:off x="2303888" y="3197584"/>
                <a:ext cx="298375" cy="4142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339C846-EA5E-2E63-FB11-F34C1F1A91E6}"/>
                  </a:ext>
                </a:extLst>
              </p:cNvPr>
              <p:cNvCxnSpPr>
                <a:cxnSpLocks/>
                <a:stCxn id="35" idx="2"/>
                <a:endCxn id="38" idx="6"/>
              </p:cNvCxnSpPr>
              <p:nvPr/>
            </p:nvCxnSpPr>
            <p:spPr>
              <a:xfrm flipH="1" flipV="1">
                <a:off x="2303889" y="3565663"/>
                <a:ext cx="298374" cy="462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C989E9A-C33B-29D2-0D85-042B0C12F47B}"/>
                  </a:ext>
                </a:extLst>
              </p:cNvPr>
              <p:cNvCxnSpPr>
                <a:cxnSpLocks/>
                <a:stCxn id="34" idx="2"/>
                <a:endCxn id="38" idx="6"/>
              </p:cNvCxnSpPr>
              <p:nvPr/>
            </p:nvCxnSpPr>
            <p:spPr>
              <a:xfrm flipH="1">
                <a:off x="2303889" y="3177024"/>
                <a:ext cx="298374" cy="3886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C7BC85B-2E88-B843-B18B-2A77AF168A76}"/>
                  </a:ext>
                </a:extLst>
              </p:cNvPr>
              <p:cNvCxnSpPr>
                <a:cxnSpLocks/>
                <a:stCxn id="35" idx="2"/>
                <a:endCxn id="39" idx="6"/>
              </p:cNvCxnSpPr>
              <p:nvPr/>
            </p:nvCxnSpPr>
            <p:spPr>
              <a:xfrm flipH="1">
                <a:off x="2303887" y="3611881"/>
                <a:ext cx="298376" cy="319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6A18C4D-99A7-6C3C-8060-A67DEFCFB97E}"/>
                  </a:ext>
                </a:extLst>
              </p:cNvPr>
              <p:cNvCxnSpPr>
                <a:cxnSpLocks/>
                <a:stCxn id="34" idx="2"/>
                <a:endCxn id="39" idx="6"/>
              </p:cNvCxnSpPr>
              <p:nvPr/>
            </p:nvCxnSpPr>
            <p:spPr>
              <a:xfrm flipH="1">
                <a:off x="2303887" y="3177024"/>
                <a:ext cx="298376" cy="7547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FA98490-5FE8-189A-857A-A5CAB8688A9B}"/>
                  </a:ext>
                </a:extLst>
              </p:cNvPr>
              <p:cNvGrpSpPr/>
              <p:nvPr/>
            </p:nvGrpSpPr>
            <p:grpSpPr>
              <a:xfrm>
                <a:off x="1614115" y="2870421"/>
                <a:ext cx="238539" cy="1020417"/>
                <a:chOff x="1614115" y="2870421"/>
                <a:chExt cx="238539" cy="1020417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969399D9-3551-86B5-7949-0144A4874B4E}"/>
                    </a:ext>
                  </a:extLst>
                </p:cNvPr>
                <p:cNvSpPr/>
                <p:nvPr/>
              </p:nvSpPr>
              <p:spPr>
                <a:xfrm>
                  <a:off x="1614115" y="2870421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9665BFCF-CE97-533E-34C4-38391C8C8333}"/>
                    </a:ext>
                  </a:extLst>
                </p:cNvPr>
                <p:cNvSpPr/>
                <p:nvPr/>
              </p:nvSpPr>
              <p:spPr>
                <a:xfrm>
                  <a:off x="1614115" y="3261360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26ADC37-82A0-B487-B2D4-55D370B1E28C}"/>
                    </a:ext>
                  </a:extLst>
                </p:cNvPr>
                <p:cNvSpPr/>
                <p:nvPr/>
              </p:nvSpPr>
              <p:spPr>
                <a:xfrm>
                  <a:off x="1614115" y="3652299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3A8F4B7-20AE-EBC2-7740-E1BFAA0739B2}"/>
                  </a:ext>
                </a:extLst>
              </p:cNvPr>
              <p:cNvGrpSpPr/>
              <p:nvPr/>
            </p:nvGrpSpPr>
            <p:grpSpPr>
              <a:xfrm>
                <a:off x="2065348" y="2710235"/>
                <a:ext cx="238541" cy="1340787"/>
                <a:chOff x="2028906" y="2703298"/>
                <a:chExt cx="238541" cy="1340787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D433CF61-518D-EE5F-DF12-44EE85981137}"/>
                    </a:ext>
                  </a:extLst>
                </p:cNvPr>
                <p:cNvSpPr/>
                <p:nvPr/>
              </p:nvSpPr>
              <p:spPr>
                <a:xfrm>
                  <a:off x="2028907" y="3071377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C9B237CC-3D3A-D708-1B78-B1FC3E7FCB6F}"/>
                    </a:ext>
                  </a:extLst>
                </p:cNvPr>
                <p:cNvSpPr/>
                <p:nvPr/>
              </p:nvSpPr>
              <p:spPr>
                <a:xfrm>
                  <a:off x="2028908" y="2703298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BFD40A1F-8456-AF17-306E-48C82D77522B}"/>
                    </a:ext>
                  </a:extLst>
                </p:cNvPr>
                <p:cNvSpPr/>
                <p:nvPr/>
              </p:nvSpPr>
              <p:spPr>
                <a:xfrm>
                  <a:off x="2028908" y="343945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C190667B-6C77-E2C7-713F-F127D692C12B}"/>
                    </a:ext>
                  </a:extLst>
                </p:cNvPr>
                <p:cNvSpPr/>
                <p:nvPr/>
              </p:nvSpPr>
              <p:spPr>
                <a:xfrm>
                  <a:off x="2028906" y="380554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F89524D-750E-73F9-C6BA-979623FEE92C}"/>
                  </a:ext>
                </a:extLst>
              </p:cNvPr>
              <p:cNvGrpSpPr/>
              <p:nvPr/>
            </p:nvGrpSpPr>
            <p:grpSpPr>
              <a:xfrm>
                <a:off x="2602263" y="3057754"/>
                <a:ext cx="238539" cy="673396"/>
                <a:chOff x="2594313" y="3046417"/>
                <a:chExt cx="238539" cy="673396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CB7D2389-54EA-410F-5C15-E8ED6E1BA50E}"/>
                    </a:ext>
                  </a:extLst>
                </p:cNvPr>
                <p:cNvSpPr/>
                <p:nvPr/>
              </p:nvSpPr>
              <p:spPr>
                <a:xfrm>
                  <a:off x="2594313" y="3046417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26ACDE6F-EB3C-F011-EFEA-7A774D9B326E}"/>
                    </a:ext>
                  </a:extLst>
                </p:cNvPr>
                <p:cNvSpPr/>
                <p:nvPr/>
              </p:nvSpPr>
              <p:spPr>
                <a:xfrm>
                  <a:off x="2594313" y="3481274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6DCE6D-A31C-4F4A-8202-188BA414AA28}"/>
                </a:ext>
              </a:extLst>
            </p:cNvPr>
            <p:cNvSpPr txBox="1"/>
            <p:nvPr/>
          </p:nvSpPr>
          <p:spPr>
            <a:xfrm>
              <a:off x="7855039" y="1638070"/>
              <a:ext cx="3577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X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415D17-F7E7-CC93-490D-0C69E61AB1F0}"/>
                </a:ext>
              </a:extLst>
            </p:cNvPr>
            <p:cNvSpPr txBox="1"/>
            <p:nvPr/>
          </p:nvSpPr>
          <p:spPr>
            <a:xfrm>
              <a:off x="10629793" y="1633267"/>
              <a:ext cx="3465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Ŷ</a:t>
              </a:r>
              <a:endParaRPr lang="en-US" sz="2600" dirty="0">
                <a:solidFill>
                  <a:schemeClr val="accent2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2250E2C-0259-AFB0-D0CE-21EA5216AD96}"/>
                </a:ext>
              </a:extLst>
            </p:cNvPr>
            <p:cNvCxnSpPr>
              <a:cxnSpLocks/>
            </p:cNvCxnSpPr>
            <p:nvPr/>
          </p:nvCxnSpPr>
          <p:spPr>
            <a:xfrm>
              <a:off x="8205209" y="1884292"/>
              <a:ext cx="55163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C7E6338-629F-10F3-0234-CA1D1688BE38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10038536" y="1879489"/>
              <a:ext cx="59125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F17314-2908-AC0E-A34D-AE7E5B8C9B03}"/>
                </a:ext>
              </a:extLst>
            </p:cNvPr>
            <p:cNvSpPr txBox="1"/>
            <p:nvPr/>
          </p:nvSpPr>
          <p:spPr>
            <a:xfrm>
              <a:off x="9488552" y="2303908"/>
              <a:ext cx="43633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>
                  <a:solidFill>
                    <a:srgbClr val="D09E00"/>
                  </a:solidFill>
                </a:rPr>
                <a:t>θ</a:t>
              </a:r>
              <a:r>
                <a:rPr lang="en-US" sz="2600" baseline="-25000" dirty="0">
                  <a:solidFill>
                    <a:srgbClr val="D09E00"/>
                  </a:solidFill>
                </a:rPr>
                <a:t>t</a:t>
              </a: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FF105CF-8480-922B-A512-146003F9C93B}"/>
              </a:ext>
            </a:extLst>
          </p:cNvPr>
          <p:cNvCxnSpPr>
            <a:cxnSpLocks/>
          </p:cNvCxnSpPr>
          <p:nvPr/>
        </p:nvCxnSpPr>
        <p:spPr>
          <a:xfrm flipH="1">
            <a:off x="2329162" y="4639500"/>
            <a:ext cx="52737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E43595CA-CC48-4072-491F-ED8B7DB11CC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5521" r="-2"/>
          <a:stretch/>
        </p:blipFill>
        <p:spPr>
          <a:xfrm>
            <a:off x="2368212" y="3894675"/>
            <a:ext cx="627335" cy="65731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22B369F-CF61-9274-6DFB-4A6A4DB1C6F4}"/>
              </a:ext>
            </a:extLst>
          </p:cNvPr>
          <p:cNvSpPr txBox="1"/>
          <p:nvPr/>
        </p:nvSpPr>
        <p:spPr>
          <a:xfrm>
            <a:off x="3109805" y="4519910"/>
            <a:ext cx="4491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-Y</a:t>
            </a:r>
            <a:endParaRPr lang="en-US" sz="26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A80F472-1FC5-80C4-590C-30E9851364B9}"/>
              </a:ext>
            </a:extLst>
          </p:cNvPr>
          <p:cNvSpPr/>
          <p:nvPr/>
        </p:nvSpPr>
        <p:spPr>
          <a:xfrm>
            <a:off x="1465335" y="3995963"/>
            <a:ext cx="351814" cy="78943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4E1979A-4A29-0A33-39FF-519C7FE80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30" y="2763040"/>
            <a:ext cx="3565678" cy="354339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DD4EF94-0AA8-CF6E-575E-7B21F921E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30" y="2763039"/>
            <a:ext cx="3565678" cy="354339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2D21DFF-32C5-A978-C8AF-751E07F60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30" y="2763038"/>
            <a:ext cx="3565678" cy="354339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E128E26-18E5-281C-7D7F-93CC8B9882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3954" y="2489046"/>
            <a:ext cx="3452789" cy="334615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4CAEC82-937D-3155-CD93-DFBC6AF27B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3954" y="2486353"/>
            <a:ext cx="3439634" cy="3348852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8E885C5-EB53-70F3-C849-6BEB3DAD075E}"/>
              </a:ext>
            </a:extLst>
          </p:cNvPr>
          <p:cNvCxnSpPr>
            <a:cxnSpLocks/>
          </p:cNvCxnSpPr>
          <p:nvPr/>
        </p:nvCxnSpPr>
        <p:spPr>
          <a:xfrm>
            <a:off x="9141991" y="2555215"/>
            <a:ext cx="2465466" cy="28739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B5A739F-0B3E-07CF-C1AC-381EA2815C54}"/>
              </a:ext>
            </a:extLst>
          </p:cNvPr>
          <p:cNvSpPr txBox="1"/>
          <p:nvPr/>
        </p:nvSpPr>
        <p:spPr>
          <a:xfrm rot="16200000">
            <a:off x="7740689" y="2821765"/>
            <a:ext cx="10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 error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25CD9C2-8973-E552-E354-B9C122C83F66}"/>
              </a:ext>
            </a:extLst>
          </p:cNvPr>
          <p:cNvSpPr txBox="1"/>
          <p:nvPr/>
        </p:nvSpPr>
        <p:spPr>
          <a:xfrm>
            <a:off x="10576623" y="5750597"/>
            <a:ext cx="14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 batch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67544-9BAD-3E90-ECC0-81859229E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Gradient varies with the data selected for backpropagation</a:t>
            </a:r>
          </a:p>
          <a:p>
            <a:endParaRPr lang="en-US" dirty="0"/>
          </a:p>
          <a:p>
            <a:r>
              <a:rPr lang="en-US" dirty="0"/>
              <a:t>By averaging many single data gradient we can approximate the true gradient</a:t>
            </a:r>
          </a:p>
          <a:p>
            <a:endParaRPr lang="en-US" dirty="0"/>
          </a:p>
          <a:p>
            <a:r>
              <a:rPr lang="en-US" dirty="0"/>
              <a:t>To reduce by a factor 2 the error, we need to </a:t>
            </a:r>
            <a:br>
              <a:rPr lang="en-US" dirty="0"/>
            </a:br>
            <a:r>
              <a:rPr lang="en-US" dirty="0"/>
              <a:t>multiply by 4 the batch size</a:t>
            </a:r>
          </a:p>
        </p:txBody>
      </p:sp>
    </p:spTree>
    <p:extLst>
      <p:ext uri="{BB962C8B-B14F-4D97-AF65-F5344CB8AC3E}">
        <p14:creationId xmlns:p14="http://schemas.microsoft.com/office/powerpoint/2010/main" val="343822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DBDA-D662-2210-7B02-6A68B0C7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Stochastic gradient descent</a:t>
            </a:r>
            <a:endParaRPr lang="en-US" dirty="0"/>
          </a:p>
        </p:txBody>
      </p:sp>
      <p:pic>
        <p:nvPicPr>
          <p:cNvPr id="22" name="parameter_optimization">
            <a:hlinkClick r:id="" action="ppaction://media"/>
            <a:extLst>
              <a:ext uri="{FF2B5EF4-FFF2-40B4-BE49-F238E27FC236}">
                <a16:creationId xmlns:a16="http://schemas.microsoft.com/office/drawing/2014/main" id="{D39D3BBE-A685-1F61-A65D-44AF5572AC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89457" y="2674464"/>
            <a:ext cx="4550833" cy="34131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79E4A10-D257-E25A-1501-BA82805AF01C}"/>
              </a:ext>
            </a:extLst>
          </p:cNvPr>
          <p:cNvGrpSpPr/>
          <p:nvPr/>
        </p:nvGrpSpPr>
        <p:grpSpPr>
          <a:xfrm>
            <a:off x="145665" y="4088375"/>
            <a:ext cx="3121324" cy="1587256"/>
            <a:chOff x="7855039" y="1209095"/>
            <a:chExt cx="3121324" cy="158725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33259FA-9601-FC74-414C-DB2D1218E858}"/>
                </a:ext>
              </a:extLst>
            </p:cNvPr>
            <p:cNvGrpSpPr/>
            <p:nvPr/>
          </p:nvGrpSpPr>
          <p:grpSpPr>
            <a:xfrm>
              <a:off x="8776915" y="1209095"/>
              <a:ext cx="1226687" cy="1340787"/>
              <a:chOff x="1614115" y="2710235"/>
              <a:chExt cx="1226687" cy="134078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23C633D-00F7-53B5-2F80-FA304C24C9DA}"/>
                  </a:ext>
                </a:extLst>
              </p:cNvPr>
              <p:cNvCxnSpPr>
                <a:cxnSpLocks/>
                <a:stCxn id="42" idx="7"/>
                <a:endCxn id="39" idx="2"/>
              </p:cNvCxnSpPr>
              <p:nvPr/>
            </p:nvCxnSpPr>
            <p:spPr>
              <a:xfrm flipV="1">
                <a:off x="1817721" y="2829505"/>
                <a:ext cx="247629" cy="758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2D82EF7-2D4E-7BB4-010D-C42A5BEB75C2}"/>
                  </a:ext>
                </a:extLst>
              </p:cNvPr>
              <p:cNvCxnSpPr>
                <a:stCxn id="42" idx="6"/>
                <a:endCxn id="38" idx="2"/>
              </p:cNvCxnSpPr>
              <p:nvPr/>
            </p:nvCxnSpPr>
            <p:spPr>
              <a:xfrm>
                <a:off x="1852654" y="2989691"/>
                <a:ext cx="212695" cy="207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2898C60-5086-31DC-B12D-A9044C8855B3}"/>
                  </a:ext>
                </a:extLst>
              </p:cNvPr>
              <p:cNvCxnSpPr>
                <a:cxnSpLocks/>
                <a:stCxn id="42" idx="5"/>
                <a:endCxn id="40" idx="1"/>
              </p:cNvCxnSpPr>
              <p:nvPr/>
            </p:nvCxnSpPr>
            <p:spPr>
              <a:xfrm>
                <a:off x="1817721" y="3074027"/>
                <a:ext cx="282562" cy="4072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FEC09F3-E80E-B7D6-5715-40BC4CB4526C}"/>
                  </a:ext>
                </a:extLst>
              </p:cNvPr>
              <p:cNvCxnSpPr>
                <a:cxnSpLocks/>
                <a:stCxn id="42" idx="5"/>
                <a:endCxn id="41" idx="1"/>
              </p:cNvCxnSpPr>
              <p:nvPr/>
            </p:nvCxnSpPr>
            <p:spPr>
              <a:xfrm>
                <a:off x="1817721" y="3074027"/>
                <a:ext cx="282560" cy="7733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D3D8FCF-46E5-B931-A8D4-4D4BF54D4FBD}"/>
                  </a:ext>
                </a:extLst>
              </p:cNvPr>
              <p:cNvCxnSpPr>
                <a:cxnSpLocks/>
                <a:stCxn id="43" idx="7"/>
                <a:endCxn id="39" idx="3"/>
              </p:cNvCxnSpPr>
              <p:nvPr/>
            </p:nvCxnSpPr>
            <p:spPr>
              <a:xfrm flipV="1">
                <a:off x="1817721" y="2913841"/>
                <a:ext cx="282562" cy="3824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BFC14EE-4583-47D0-AE16-679E88987B78}"/>
                  </a:ext>
                </a:extLst>
              </p:cNvPr>
              <p:cNvCxnSpPr>
                <a:cxnSpLocks/>
                <a:stCxn id="39" idx="3"/>
                <a:endCxn id="44" idx="7"/>
              </p:cNvCxnSpPr>
              <p:nvPr/>
            </p:nvCxnSpPr>
            <p:spPr>
              <a:xfrm flipH="1">
                <a:off x="1817721" y="2913841"/>
                <a:ext cx="282562" cy="7733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14F601D-5261-BDBF-BEE8-CCA7B9BBA6AB}"/>
                  </a:ext>
                </a:extLst>
              </p:cNvPr>
              <p:cNvCxnSpPr>
                <a:cxnSpLocks/>
                <a:stCxn id="44" idx="7"/>
                <a:endCxn id="38" idx="3"/>
              </p:cNvCxnSpPr>
              <p:nvPr/>
            </p:nvCxnSpPr>
            <p:spPr>
              <a:xfrm flipV="1">
                <a:off x="1817721" y="3281920"/>
                <a:ext cx="282561" cy="4053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8B9492B-55DC-907B-64BC-0649E3FD4EF4}"/>
                  </a:ext>
                </a:extLst>
              </p:cNvPr>
              <p:cNvCxnSpPr>
                <a:cxnSpLocks/>
                <a:stCxn id="44" idx="5"/>
                <a:endCxn id="41" idx="2"/>
              </p:cNvCxnSpPr>
              <p:nvPr/>
            </p:nvCxnSpPr>
            <p:spPr>
              <a:xfrm>
                <a:off x="1817721" y="3855905"/>
                <a:ext cx="247627" cy="758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949F865-EF54-7A82-3ED6-14F63C6FE130}"/>
                  </a:ext>
                </a:extLst>
              </p:cNvPr>
              <p:cNvCxnSpPr>
                <a:cxnSpLocks/>
                <a:stCxn id="44" idx="6"/>
                <a:endCxn id="40" idx="2"/>
              </p:cNvCxnSpPr>
              <p:nvPr/>
            </p:nvCxnSpPr>
            <p:spPr>
              <a:xfrm flipV="1">
                <a:off x="1852654" y="3565663"/>
                <a:ext cx="212696" cy="2059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CDDB527-9740-3C43-D4DE-B085C505C290}"/>
                  </a:ext>
                </a:extLst>
              </p:cNvPr>
              <p:cNvCxnSpPr>
                <a:cxnSpLocks/>
                <a:stCxn id="43" idx="5"/>
                <a:endCxn id="41" idx="1"/>
              </p:cNvCxnSpPr>
              <p:nvPr/>
            </p:nvCxnSpPr>
            <p:spPr>
              <a:xfrm>
                <a:off x="1817721" y="3464966"/>
                <a:ext cx="282560" cy="382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D3E4D6C-8372-E33E-0048-7EDBBAAA9933}"/>
                  </a:ext>
                </a:extLst>
              </p:cNvPr>
              <p:cNvCxnSpPr>
                <a:cxnSpLocks/>
                <a:stCxn id="43" idx="6"/>
                <a:endCxn id="38" idx="2"/>
              </p:cNvCxnSpPr>
              <p:nvPr/>
            </p:nvCxnSpPr>
            <p:spPr>
              <a:xfrm flipV="1">
                <a:off x="1852654" y="3197584"/>
                <a:ext cx="212695" cy="1830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1DD7592-4332-2F2C-9ECA-5E280B1F2AF2}"/>
                  </a:ext>
                </a:extLst>
              </p:cNvPr>
              <p:cNvCxnSpPr>
                <a:cxnSpLocks/>
                <a:stCxn id="43" idx="6"/>
                <a:endCxn id="40" idx="2"/>
              </p:cNvCxnSpPr>
              <p:nvPr/>
            </p:nvCxnSpPr>
            <p:spPr>
              <a:xfrm>
                <a:off x="1852654" y="3380630"/>
                <a:ext cx="212696" cy="1850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415F3E8-D080-C990-2B02-D70AAC53DB4C}"/>
                  </a:ext>
                </a:extLst>
              </p:cNvPr>
              <p:cNvCxnSpPr>
                <a:cxnSpLocks/>
                <a:stCxn id="39" idx="6"/>
                <a:endCxn id="36" idx="2"/>
              </p:cNvCxnSpPr>
              <p:nvPr/>
            </p:nvCxnSpPr>
            <p:spPr>
              <a:xfrm>
                <a:off x="2303889" y="2829505"/>
                <a:ext cx="298374" cy="34751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EFC3FCE-C342-358D-05BB-86F3E24B47B3}"/>
                  </a:ext>
                </a:extLst>
              </p:cNvPr>
              <p:cNvCxnSpPr>
                <a:cxnSpLocks/>
                <a:stCxn id="39" idx="6"/>
                <a:endCxn id="37" idx="2"/>
              </p:cNvCxnSpPr>
              <p:nvPr/>
            </p:nvCxnSpPr>
            <p:spPr>
              <a:xfrm>
                <a:off x="2303889" y="2829505"/>
                <a:ext cx="298374" cy="7823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DF3F542-2217-0AE0-7CBC-1C09123F0AF2}"/>
                  </a:ext>
                </a:extLst>
              </p:cNvPr>
              <p:cNvCxnSpPr>
                <a:cxnSpLocks/>
                <a:stCxn id="38" idx="6"/>
                <a:endCxn id="36" idx="2"/>
              </p:cNvCxnSpPr>
              <p:nvPr/>
            </p:nvCxnSpPr>
            <p:spPr>
              <a:xfrm flipV="1">
                <a:off x="2303888" y="3177024"/>
                <a:ext cx="298375" cy="205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1B0F75D-41C0-2D43-E6B1-2ED549528337}"/>
                  </a:ext>
                </a:extLst>
              </p:cNvPr>
              <p:cNvCxnSpPr>
                <a:cxnSpLocks/>
                <a:stCxn id="38" idx="6"/>
                <a:endCxn id="37" idx="2"/>
              </p:cNvCxnSpPr>
              <p:nvPr/>
            </p:nvCxnSpPr>
            <p:spPr>
              <a:xfrm>
                <a:off x="2303888" y="3197584"/>
                <a:ext cx="298375" cy="4142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996800A-B7B7-6548-40F6-6AC182EC6B73}"/>
                  </a:ext>
                </a:extLst>
              </p:cNvPr>
              <p:cNvCxnSpPr>
                <a:cxnSpLocks/>
                <a:stCxn id="37" idx="2"/>
                <a:endCxn id="40" idx="6"/>
              </p:cNvCxnSpPr>
              <p:nvPr/>
            </p:nvCxnSpPr>
            <p:spPr>
              <a:xfrm flipH="1" flipV="1">
                <a:off x="2303889" y="3565663"/>
                <a:ext cx="298374" cy="462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E0BD81D-0C87-042C-9EBC-DBDFE41D720B}"/>
                  </a:ext>
                </a:extLst>
              </p:cNvPr>
              <p:cNvCxnSpPr>
                <a:cxnSpLocks/>
                <a:stCxn id="36" idx="2"/>
                <a:endCxn id="40" idx="6"/>
              </p:cNvCxnSpPr>
              <p:nvPr/>
            </p:nvCxnSpPr>
            <p:spPr>
              <a:xfrm flipH="1">
                <a:off x="2303889" y="3177024"/>
                <a:ext cx="298374" cy="3886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E506AEB-FF77-0F47-CC31-D2213A044F61}"/>
                  </a:ext>
                </a:extLst>
              </p:cNvPr>
              <p:cNvCxnSpPr>
                <a:cxnSpLocks/>
                <a:stCxn id="37" idx="2"/>
                <a:endCxn id="41" idx="6"/>
              </p:cNvCxnSpPr>
              <p:nvPr/>
            </p:nvCxnSpPr>
            <p:spPr>
              <a:xfrm flipH="1">
                <a:off x="2303887" y="3611881"/>
                <a:ext cx="298376" cy="319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DE23C4F-4189-DE3F-E1B9-B8897281E4EC}"/>
                  </a:ext>
                </a:extLst>
              </p:cNvPr>
              <p:cNvCxnSpPr>
                <a:cxnSpLocks/>
                <a:stCxn id="36" idx="2"/>
                <a:endCxn id="41" idx="6"/>
              </p:cNvCxnSpPr>
              <p:nvPr/>
            </p:nvCxnSpPr>
            <p:spPr>
              <a:xfrm flipH="1">
                <a:off x="2303887" y="3177024"/>
                <a:ext cx="298376" cy="7547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E59ED7D1-CDCC-C5F9-3C8B-C1280692D7BB}"/>
                  </a:ext>
                </a:extLst>
              </p:cNvPr>
              <p:cNvGrpSpPr/>
              <p:nvPr/>
            </p:nvGrpSpPr>
            <p:grpSpPr>
              <a:xfrm>
                <a:off x="1614115" y="2870421"/>
                <a:ext cx="238539" cy="1020417"/>
                <a:chOff x="1614115" y="2870421"/>
                <a:chExt cx="238539" cy="102041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962629A8-0AD5-E9EE-1D82-47C88E7FCA16}"/>
                    </a:ext>
                  </a:extLst>
                </p:cNvPr>
                <p:cNvSpPr/>
                <p:nvPr/>
              </p:nvSpPr>
              <p:spPr>
                <a:xfrm>
                  <a:off x="1614115" y="2870421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3B63B7DE-0EC8-E369-58BB-DF40D461D157}"/>
                    </a:ext>
                  </a:extLst>
                </p:cNvPr>
                <p:cNvSpPr/>
                <p:nvPr/>
              </p:nvSpPr>
              <p:spPr>
                <a:xfrm>
                  <a:off x="1614115" y="3261360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26EB4410-8004-3006-E734-6C9EBD1AB35F}"/>
                    </a:ext>
                  </a:extLst>
                </p:cNvPr>
                <p:cNvSpPr/>
                <p:nvPr/>
              </p:nvSpPr>
              <p:spPr>
                <a:xfrm>
                  <a:off x="1614115" y="3652299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9900D01-0E0A-D1AF-11D1-870B93B69196}"/>
                  </a:ext>
                </a:extLst>
              </p:cNvPr>
              <p:cNvGrpSpPr/>
              <p:nvPr/>
            </p:nvGrpSpPr>
            <p:grpSpPr>
              <a:xfrm>
                <a:off x="2065348" y="2710235"/>
                <a:ext cx="238541" cy="1340787"/>
                <a:chOff x="2028906" y="2703298"/>
                <a:chExt cx="238541" cy="1340787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565E0F60-EBAE-6467-50EE-13019CADF72A}"/>
                    </a:ext>
                  </a:extLst>
                </p:cNvPr>
                <p:cNvSpPr/>
                <p:nvPr/>
              </p:nvSpPr>
              <p:spPr>
                <a:xfrm>
                  <a:off x="2028907" y="3071377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88F355EF-DE6F-8FB8-9BB9-7B5A5810D05F}"/>
                    </a:ext>
                  </a:extLst>
                </p:cNvPr>
                <p:cNvSpPr/>
                <p:nvPr/>
              </p:nvSpPr>
              <p:spPr>
                <a:xfrm>
                  <a:off x="2028908" y="2703298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44731873-A3AF-76C3-20B1-4CA22F3F91BB}"/>
                    </a:ext>
                  </a:extLst>
                </p:cNvPr>
                <p:cNvSpPr/>
                <p:nvPr/>
              </p:nvSpPr>
              <p:spPr>
                <a:xfrm>
                  <a:off x="2028908" y="343945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F5446E3D-D1D3-A2C2-1B47-4E503F7220B0}"/>
                    </a:ext>
                  </a:extLst>
                </p:cNvPr>
                <p:cNvSpPr/>
                <p:nvPr/>
              </p:nvSpPr>
              <p:spPr>
                <a:xfrm>
                  <a:off x="2028906" y="380554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EE27D3D-3031-2030-DD95-50D24A9F416D}"/>
                  </a:ext>
                </a:extLst>
              </p:cNvPr>
              <p:cNvGrpSpPr/>
              <p:nvPr/>
            </p:nvGrpSpPr>
            <p:grpSpPr>
              <a:xfrm>
                <a:off x="2602263" y="3057754"/>
                <a:ext cx="238539" cy="673396"/>
                <a:chOff x="2594313" y="3046417"/>
                <a:chExt cx="238539" cy="673396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66620217-2885-F67E-9B79-80C73BEC045E}"/>
                    </a:ext>
                  </a:extLst>
                </p:cNvPr>
                <p:cNvSpPr/>
                <p:nvPr/>
              </p:nvSpPr>
              <p:spPr>
                <a:xfrm>
                  <a:off x="2594313" y="3046417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85DF28AF-7232-2C8B-25F8-F8F2CAFFAA15}"/>
                    </a:ext>
                  </a:extLst>
                </p:cNvPr>
                <p:cNvSpPr/>
                <p:nvPr/>
              </p:nvSpPr>
              <p:spPr>
                <a:xfrm>
                  <a:off x="2594313" y="3481274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C4C310-8695-BFA7-E782-C5BFD0F378F4}"/>
                </a:ext>
              </a:extLst>
            </p:cNvPr>
            <p:cNvSpPr txBox="1"/>
            <p:nvPr/>
          </p:nvSpPr>
          <p:spPr>
            <a:xfrm>
              <a:off x="7855039" y="1638070"/>
              <a:ext cx="3577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X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AB0953-91A5-B715-4A89-9B3D2FB5F6E3}"/>
                </a:ext>
              </a:extLst>
            </p:cNvPr>
            <p:cNvSpPr txBox="1"/>
            <p:nvPr/>
          </p:nvSpPr>
          <p:spPr>
            <a:xfrm>
              <a:off x="10629793" y="1633267"/>
              <a:ext cx="3465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Ŷ</a:t>
              </a:r>
              <a:endParaRPr lang="en-US" sz="2600" dirty="0">
                <a:solidFill>
                  <a:schemeClr val="accent2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D70EB6C-8A94-AABA-F092-8251F4C03DE1}"/>
                </a:ext>
              </a:extLst>
            </p:cNvPr>
            <p:cNvCxnSpPr>
              <a:cxnSpLocks/>
            </p:cNvCxnSpPr>
            <p:nvPr/>
          </p:nvCxnSpPr>
          <p:spPr>
            <a:xfrm>
              <a:off x="8205209" y="1884292"/>
              <a:ext cx="55163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1050303-8DFC-2BC4-99A0-E08BCB67913D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0038536" y="1879489"/>
              <a:ext cx="59125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9D7349-7E75-6FF4-63D3-D56B73239AF7}"/>
                </a:ext>
              </a:extLst>
            </p:cNvPr>
            <p:cNvSpPr txBox="1"/>
            <p:nvPr/>
          </p:nvSpPr>
          <p:spPr>
            <a:xfrm>
              <a:off x="9488552" y="2303908"/>
              <a:ext cx="43633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>
                  <a:solidFill>
                    <a:srgbClr val="D09E00"/>
                  </a:solidFill>
                </a:rPr>
                <a:t>θ</a:t>
              </a:r>
              <a:r>
                <a:rPr lang="en-US" sz="2600" baseline="-25000" dirty="0">
                  <a:solidFill>
                    <a:srgbClr val="D09E00"/>
                  </a:solidFill>
                </a:rPr>
                <a:t>t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0C9DAB6-62EA-1C6A-B442-7CF78701DDE1}"/>
              </a:ext>
            </a:extLst>
          </p:cNvPr>
          <p:cNvCxnSpPr>
            <a:cxnSpLocks/>
          </p:cNvCxnSpPr>
          <p:nvPr/>
        </p:nvCxnSpPr>
        <p:spPr>
          <a:xfrm flipH="1">
            <a:off x="2329162" y="4639500"/>
            <a:ext cx="52737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72C2E10E-A621-8FA1-6518-1A4AFBC6ABF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5521" r="-2"/>
          <a:stretch/>
        </p:blipFill>
        <p:spPr>
          <a:xfrm>
            <a:off x="2368212" y="3894675"/>
            <a:ext cx="627335" cy="65731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968041E-2927-BF2D-C516-4DD9E343A7EB}"/>
              </a:ext>
            </a:extLst>
          </p:cNvPr>
          <p:cNvSpPr txBox="1"/>
          <p:nvPr/>
        </p:nvSpPr>
        <p:spPr>
          <a:xfrm>
            <a:off x="3109805" y="4519910"/>
            <a:ext cx="4491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-Y</a:t>
            </a:r>
            <a:endParaRPr lang="en-US" sz="2600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33D6619-0AF7-DEB6-130E-F317693475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4964" y="2748213"/>
            <a:ext cx="3565678" cy="35433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6B14D-837A-C203-AB1D-000A26AF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Monte Carlo gradient estimation can be used in an SGD</a:t>
            </a:r>
          </a:p>
          <a:p>
            <a:pPr lvl="1"/>
            <a:r>
              <a:rPr lang="en-US" dirty="0"/>
              <a:t>Compared to Gradient Descent, SGD produce erratic convergence</a:t>
            </a:r>
          </a:p>
          <a:p>
            <a:pPr lvl="1"/>
            <a:r>
              <a:rPr lang="en-US" dirty="0"/>
              <a:t>Expected error is zero mean the convergence goes in the overall good direction</a:t>
            </a:r>
          </a:p>
          <a:p>
            <a:pPr lvl="1"/>
            <a:r>
              <a:rPr lang="en-US" dirty="0"/>
              <a:t>Noise level determine the convergence properties</a:t>
            </a:r>
          </a:p>
          <a:p>
            <a:r>
              <a:rPr lang="en-US" dirty="0"/>
              <a:t>This show why reducing gradient estimation error </a:t>
            </a:r>
            <a:br>
              <a:rPr lang="en-US" dirty="0"/>
            </a:br>
            <a:r>
              <a:rPr lang="en-US" dirty="0"/>
              <a:t>is crucial for optimization</a:t>
            </a:r>
          </a:p>
        </p:txBody>
      </p:sp>
    </p:spTree>
    <p:extLst>
      <p:ext uri="{BB962C8B-B14F-4D97-AF65-F5344CB8AC3E}">
        <p14:creationId xmlns:p14="http://schemas.microsoft.com/office/powerpoint/2010/main" val="8026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36" repeatCount="indefinite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11D5F1-428A-C7DC-AD57-971700F65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dirty="0"/>
              <a:t>Importance sampling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6B6F1-124F-1C67-6AD3-034C01400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8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51D89-B29C-84E1-FCCB-B4BC509D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FBD0C-9442-D800-C03A-A0FAF3DAC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DACA77-2FB5-A971-03F9-FCE7C6CAA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21" y="1616975"/>
            <a:ext cx="5539551" cy="41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02B9A29-09C9-2204-2AAA-AB889168D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9" y="1616975"/>
            <a:ext cx="5539551" cy="41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348DC1-01E5-F87F-742A-DDC6764D1690}"/>
                  </a:ext>
                </a:extLst>
              </p:cNvPr>
              <p:cNvSpPr txBox="1"/>
              <p:nvPr/>
            </p:nvSpPr>
            <p:spPr>
              <a:xfrm>
                <a:off x="7072508" y="5803536"/>
                <a:ext cx="1514057" cy="499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LID4096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348DC1-01E5-F87F-742A-DDC6764D1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508" y="5803536"/>
                <a:ext cx="1514057" cy="499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C0B28528-E22A-08C3-4927-AE92E675404D}"/>
              </a:ext>
            </a:extLst>
          </p:cNvPr>
          <p:cNvSpPr/>
          <p:nvPr/>
        </p:nvSpPr>
        <p:spPr>
          <a:xfrm rot="16200000">
            <a:off x="7638699" y="4278395"/>
            <a:ext cx="162629" cy="2971797"/>
          </a:xfrm>
          <a:prstGeom prst="leftBrace">
            <a:avLst>
              <a:gd name="adj1" fmla="val 3629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270BA4-0D4F-586E-1F91-47D12432ED82}"/>
                  </a:ext>
                </a:extLst>
              </p:cNvPr>
              <p:cNvSpPr txBox="1"/>
              <p:nvPr/>
            </p:nvSpPr>
            <p:spPr>
              <a:xfrm>
                <a:off x="885473" y="5833608"/>
                <a:ext cx="1514057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LID4096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270BA4-0D4F-586E-1F91-47D12432E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73" y="5833608"/>
                <a:ext cx="1514057" cy="439736"/>
              </a:xfrm>
              <a:prstGeom prst="rect">
                <a:avLst/>
              </a:prstGeom>
              <a:blipFill>
                <a:blip r:embed="rId6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152C8295-60C2-78F7-DB82-0F2C9E7AD639}"/>
              </a:ext>
            </a:extLst>
          </p:cNvPr>
          <p:cNvSpPr/>
          <p:nvPr/>
        </p:nvSpPr>
        <p:spPr>
          <a:xfrm rot="16200000">
            <a:off x="1561188" y="5606546"/>
            <a:ext cx="162629" cy="315492"/>
          </a:xfrm>
          <a:prstGeom prst="leftBrace">
            <a:avLst>
              <a:gd name="adj1" fmla="val 3629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C43AD98-941A-6E0E-95C6-139FFE708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87538" r="5658"/>
          <a:stretch/>
        </p:blipFill>
        <p:spPr bwMode="auto">
          <a:xfrm>
            <a:off x="3733311" y="1021021"/>
            <a:ext cx="4289368" cy="54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4B1E5F-C4C8-2831-083A-A25F579B1F94}"/>
              </a:ext>
            </a:extLst>
          </p:cNvPr>
          <p:cNvSpPr/>
          <p:nvPr/>
        </p:nvSpPr>
        <p:spPr>
          <a:xfrm>
            <a:off x="1800249" y="1580615"/>
            <a:ext cx="2846566" cy="1378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8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63B1399B-9FAA-ED1F-4C93-A15D3EF5B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9" y="1616975"/>
            <a:ext cx="5539551" cy="41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408421-BD87-D05B-48B9-A1909EB94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882A9-7215-58C5-8356-17DC2043B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1A71685E-64BF-BE3D-2ED4-5F2F9B52A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21" y="1616975"/>
            <a:ext cx="5539551" cy="41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926948-86A3-77AF-9DA0-2A0B6435607A}"/>
                  </a:ext>
                </a:extLst>
              </p:cNvPr>
              <p:cNvSpPr txBox="1"/>
              <p:nvPr/>
            </p:nvSpPr>
            <p:spPr>
              <a:xfrm>
                <a:off x="7184287" y="5803536"/>
                <a:ext cx="1514057" cy="499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LID4096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926948-86A3-77AF-9DA0-2A0B64356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287" y="5803536"/>
                <a:ext cx="1514057" cy="499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4C2EF46B-18F9-F012-3D67-5F60B9C64650}"/>
              </a:ext>
            </a:extLst>
          </p:cNvPr>
          <p:cNvSpPr/>
          <p:nvPr/>
        </p:nvSpPr>
        <p:spPr>
          <a:xfrm rot="16200000">
            <a:off x="7860002" y="5504583"/>
            <a:ext cx="162629" cy="519422"/>
          </a:xfrm>
          <a:prstGeom prst="leftBrace">
            <a:avLst>
              <a:gd name="adj1" fmla="val 3629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70A8A2-9B68-7486-0DD4-811782543DD3}"/>
                  </a:ext>
                </a:extLst>
              </p:cNvPr>
              <p:cNvSpPr txBox="1"/>
              <p:nvPr/>
            </p:nvSpPr>
            <p:spPr>
              <a:xfrm>
                <a:off x="885473" y="5833608"/>
                <a:ext cx="1514057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LID4096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70A8A2-9B68-7486-0DD4-811782543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73" y="5833608"/>
                <a:ext cx="1514057" cy="439736"/>
              </a:xfrm>
              <a:prstGeom prst="rect">
                <a:avLst/>
              </a:prstGeom>
              <a:blipFill>
                <a:blip r:embed="rId6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921B97C8-DC9D-EBB6-ADF6-189CABC0DC5A}"/>
              </a:ext>
            </a:extLst>
          </p:cNvPr>
          <p:cNvSpPr/>
          <p:nvPr/>
        </p:nvSpPr>
        <p:spPr>
          <a:xfrm rot="16200000">
            <a:off x="1561188" y="5606546"/>
            <a:ext cx="162629" cy="315492"/>
          </a:xfrm>
          <a:prstGeom prst="leftBrace">
            <a:avLst>
              <a:gd name="adj1" fmla="val 3629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A4850F9-9BCE-DAA5-1035-5511AE97B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87538" r="5658"/>
          <a:stretch/>
        </p:blipFill>
        <p:spPr bwMode="auto">
          <a:xfrm>
            <a:off x="3733311" y="1021021"/>
            <a:ext cx="4289368" cy="54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999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21F1-7C5D-8505-76AA-E908141D6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B4135-7E49-C90A-1EE6-AFF181E7E7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Importance sampling is used to reduce estimation error in MC estimator</a:t>
                </a:r>
              </a:p>
              <a:p>
                <a:pPr lvl="1"/>
                <a:r>
                  <a:rPr lang="en-US" dirty="0"/>
                  <a:t>Error reduction appear when the PDF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the function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are similar </a:t>
                </a:r>
              </a:p>
              <a:p>
                <a:pPr lvl="1"/>
                <a:r>
                  <a:rPr lang="en-US" dirty="0"/>
                  <a:t>It can be explain as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is easier to integrate than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alone</a:t>
                </a:r>
              </a:p>
              <a:p>
                <a:pPr lvl="1"/>
                <a:r>
                  <a:rPr lang="en-US" dirty="0"/>
                  <a:t>In other case it can increase estimation error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B4135-7E49-C90A-1EE6-AFF181E7E7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06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C14E9D9E-E134-310E-16A2-431C44F50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2871445"/>
            <a:ext cx="4511473" cy="34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C2A09B1-69C3-2FF6-B013-8060019A2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8"/>
          <a:stretch/>
        </p:blipFill>
        <p:spPr bwMode="auto">
          <a:xfrm>
            <a:off x="2924175" y="2323053"/>
            <a:ext cx="6343650" cy="54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941B717-DB1F-881D-B77B-313C6FAD7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088" y="2856734"/>
            <a:ext cx="4511473" cy="34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51B4E9-22E6-9F38-E9C2-D5D544D96330}"/>
                  </a:ext>
                </a:extLst>
              </p:cNvPr>
              <p:cNvSpPr txBox="1"/>
              <p:nvPr/>
            </p:nvSpPr>
            <p:spPr>
              <a:xfrm>
                <a:off x="6664729" y="1242153"/>
                <a:ext cx="6097384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51B4E9-22E6-9F38-E9C2-D5D544D96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729" y="1242153"/>
                <a:ext cx="6097384" cy="8485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62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558A5-3E66-AB4E-9E20-60B1F60B0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Importance sampling for optimization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565525-1718-32BE-4045-FDF4688C1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13" b="95630" l="5437" r="96699">
                        <a14:foregroundMark x1="6019" y1="5913" x2="6019" y2="5913"/>
                        <a14:foregroundMark x1="6214" y1="88175" x2="6214" y2="88175"/>
                        <a14:foregroundMark x1="10291" y1="95373" x2="10291" y2="95373"/>
                        <a14:foregroundMark x1="57670" y1="95373" x2="57670" y2="95373"/>
                        <a14:foregroundMark x1="93204" y1="95630" x2="93204" y2="95630"/>
                        <a14:foregroundMark x1="96699" y1="95373" x2="96699" y2="95373"/>
                        <a14:foregroundMark x1="18447" y1="57069" x2="18447" y2="570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33" y="4071646"/>
            <a:ext cx="2857145" cy="21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F32A21B-FED8-F72B-6407-5296649A0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70" b="95887" l="6214" r="95534">
                        <a14:foregroundMark x1="6214" y1="6170" x2="6214" y2="6170"/>
                        <a14:foregroundMark x1="24660" y1="91260" x2="24660" y2="91260"/>
                        <a14:foregroundMark x1="8932" y1="95116" x2="8932" y2="95116"/>
                        <a14:foregroundMark x1="95534" y1="95887" x2="95534" y2="95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60" y="3253475"/>
            <a:ext cx="2857145" cy="21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D0B5159-4543-69BF-48D6-887A94F94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27" b="95630" l="6214" r="97282">
                        <a14:foregroundMark x1="67961" y1="56555" x2="67961" y2="56555"/>
                        <a14:foregroundMark x1="73204" y1="61697" x2="73204" y2="61697"/>
                        <a14:foregroundMark x1="66990" y1="95116" x2="66990" y2="95116"/>
                        <a14:foregroundMark x1="68738" y1="83805" x2="68738" y2="83805"/>
                        <a14:foregroundMark x1="61165" y1="77378" x2="61165" y2="77378"/>
                        <a14:foregroundMark x1="94369" y1="95630" x2="94369" y2="95630"/>
                        <a14:foregroundMark x1="97282" y1="95630" x2="97282" y2="95630"/>
                        <a14:foregroundMark x1="33592" y1="95373" x2="33592" y2="95373"/>
                        <a14:foregroundMark x1="47767" y1="95373" x2="47767" y2="95373"/>
                        <a14:foregroundMark x1="6214" y1="70437" x2="6214" y2="70437"/>
                        <a14:foregroundMark x1="6214" y1="4627" x2="6214" y2="4627"/>
                        <a14:backgroundMark x1="46408" y1="31105" x2="46408" y2="31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998" y="2096817"/>
            <a:ext cx="2857145" cy="21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0658C9A-B682-B15E-9CA0-98BA35FD3BA1}"/>
              </a:ext>
            </a:extLst>
          </p:cNvPr>
          <p:cNvGrpSpPr/>
          <p:nvPr/>
        </p:nvGrpSpPr>
        <p:grpSpPr>
          <a:xfrm>
            <a:off x="1097280" y="2569257"/>
            <a:ext cx="1226687" cy="1587256"/>
            <a:chOff x="8776915" y="1209095"/>
            <a:chExt cx="1226687" cy="158725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6DA3E45-C747-15D9-CBC4-58570A4FB13C}"/>
                </a:ext>
              </a:extLst>
            </p:cNvPr>
            <p:cNvGrpSpPr/>
            <p:nvPr/>
          </p:nvGrpSpPr>
          <p:grpSpPr>
            <a:xfrm>
              <a:off x="8776915" y="1209095"/>
              <a:ext cx="1226687" cy="1340787"/>
              <a:chOff x="1614115" y="2710235"/>
              <a:chExt cx="1226687" cy="1340787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A40BAAE-8DEF-285B-5975-8E85A20D1D1A}"/>
                  </a:ext>
                </a:extLst>
              </p:cNvPr>
              <p:cNvCxnSpPr>
                <a:cxnSpLocks/>
                <a:stCxn id="36" idx="7"/>
                <a:endCxn id="33" idx="2"/>
              </p:cNvCxnSpPr>
              <p:nvPr/>
            </p:nvCxnSpPr>
            <p:spPr>
              <a:xfrm flipV="1">
                <a:off x="1817721" y="2829505"/>
                <a:ext cx="247629" cy="758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633E7E2-EB07-882E-18DC-458C29B3F44B}"/>
                  </a:ext>
                </a:extLst>
              </p:cNvPr>
              <p:cNvCxnSpPr>
                <a:stCxn id="36" idx="6"/>
                <a:endCxn id="32" idx="2"/>
              </p:cNvCxnSpPr>
              <p:nvPr/>
            </p:nvCxnSpPr>
            <p:spPr>
              <a:xfrm>
                <a:off x="1852654" y="2989691"/>
                <a:ext cx="212695" cy="207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2DF21EC-E766-6AD3-2E32-129132FF5897}"/>
                  </a:ext>
                </a:extLst>
              </p:cNvPr>
              <p:cNvCxnSpPr>
                <a:cxnSpLocks/>
                <a:stCxn id="36" idx="5"/>
                <a:endCxn id="34" idx="1"/>
              </p:cNvCxnSpPr>
              <p:nvPr/>
            </p:nvCxnSpPr>
            <p:spPr>
              <a:xfrm>
                <a:off x="1817721" y="3074027"/>
                <a:ext cx="282562" cy="4072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B0C8A-1AC0-139B-3206-53AFC6B99535}"/>
                  </a:ext>
                </a:extLst>
              </p:cNvPr>
              <p:cNvCxnSpPr>
                <a:cxnSpLocks/>
                <a:stCxn id="36" idx="5"/>
                <a:endCxn id="35" idx="1"/>
              </p:cNvCxnSpPr>
              <p:nvPr/>
            </p:nvCxnSpPr>
            <p:spPr>
              <a:xfrm>
                <a:off x="1817721" y="3074027"/>
                <a:ext cx="282560" cy="7733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953B1D7-7A06-F7B7-49CF-3DE1134A1939}"/>
                  </a:ext>
                </a:extLst>
              </p:cNvPr>
              <p:cNvCxnSpPr>
                <a:cxnSpLocks/>
                <a:stCxn id="37" idx="7"/>
                <a:endCxn id="33" idx="3"/>
              </p:cNvCxnSpPr>
              <p:nvPr/>
            </p:nvCxnSpPr>
            <p:spPr>
              <a:xfrm flipV="1">
                <a:off x="1817721" y="2913841"/>
                <a:ext cx="282562" cy="3824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281BC59-2F1F-8B57-00AB-E9048AF19650}"/>
                  </a:ext>
                </a:extLst>
              </p:cNvPr>
              <p:cNvCxnSpPr>
                <a:cxnSpLocks/>
                <a:stCxn id="33" idx="3"/>
                <a:endCxn id="38" idx="7"/>
              </p:cNvCxnSpPr>
              <p:nvPr/>
            </p:nvCxnSpPr>
            <p:spPr>
              <a:xfrm flipH="1">
                <a:off x="1817721" y="2913841"/>
                <a:ext cx="282562" cy="7733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8C9168C-7E50-2D88-3175-A6B65E74DA88}"/>
                  </a:ext>
                </a:extLst>
              </p:cNvPr>
              <p:cNvCxnSpPr>
                <a:cxnSpLocks/>
                <a:stCxn id="38" idx="7"/>
                <a:endCxn id="32" idx="3"/>
              </p:cNvCxnSpPr>
              <p:nvPr/>
            </p:nvCxnSpPr>
            <p:spPr>
              <a:xfrm flipV="1">
                <a:off x="1817721" y="3281920"/>
                <a:ext cx="282561" cy="4053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62C2AB7-1A5D-994A-44A6-5ACC8911E10F}"/>
                  </a:ext>
                </a:extLst>
              </p:cNvPr>
              <p:cNvCxnSpPr>
                <a:cxnSpLocks/>
                <a:stCxn id="38" idx="5"/>
                <a:endCxn id="35" idx="2"/>
              </p:cNvCxnSpPr>
              <p:nvPr/>
            </p:nvCxnSpPr>
            <p:spPr>
              <a:xfrm>
                <a:off x="1817721" y="3855905"/>
                <a:ext cx="247627" cy="758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BB38C78-419A-B740-BDF3-F9B3415079E0}"/>
                  </a:ext>
                </a:extLst>
              </p:cNvPr>
              <p:cNvCxnSpPr>
                <a:cxnSpLocks/>
                <a:stCxn id="38" idx="6"/>
                <a:endCxn id="34" idx="2"/>
              </p:cNvCxnSpPr>
              <p:nvPr/>
            </p:nvCxnSpPr>
            <p:spPr>
              <a:xfrm flipV="1">
                <a:off x="1852654" y="3565663"/>
                <a:ext cx="212696" cy="2059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53702AF-369E-5012-07A8-B6C19E8FA5A3}"/>
                  </a:ext>
                </a:extLst>
              </p:cNvPr>
              <p:cNvCxnSpPr>
                <a:cxnSpLocks/>
                <a:stCxn id="37" idx="5"/>
                <a:endCxn id="35" idx="1"/>
              </p:cNvCxnSpPr>
              <p:nvPr/>
            </p:nvCxnSpPr>
            <p:spPr>
              <a:xfrm>
                <a:off x="1817721" y="3464966"/>
                <a:ext cx="282560" cy="382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C1648FB-9014-D873-5F6E-735271C8B973}"/>
                  </a:ext>
                </a:extLst>
              </p:cNvPr>
              <p:cNvCxnSpPr>
                <a:cxnSpLocks/>
                <a:stCxn id="37" idx="6"/>
                <a:endCxn id="32" idx="2"/>
              </p:cNvCxnSpPr>
              <p:nvPr/>
            </p:nvCxnSpPr>
            <p:spPr>
              <a:xfrm flipV="1">
                <a:off x="1852654" y="3197584"/>
                <a:ext cx="212695" cy="1830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8B9D51D-78D0-D82C-34C9-20AF4C548E30}"/>
                  </a:ext>
                </a:extLst>
              </p:cNvPr>
              <p:cNvCxnSpPr>
                <a:cxnSpLocks/>
                <a:stCxn id="37" idx="6"/>
                <a:endCxn id="34" idx="2"/>
              </p:cNvCxnSpPr>
              <p:nvPr/>
            </p:nvCxnSpPr>
            <p:spPr>
              <a:xfrm>
                <a:off x="1852654" y="3380630"/>
                <a:ext cx="212696" cy="1850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8F73B1A-0BD9-FA47-E31C-9028295BEF83}"/>
                  </a:ext>
                </a:extLst>
              </p:cNvPr>
              <p:cNvCxnSpPr>
                <a:cxnSpLocks/>
                <a:stCxn id="33" idx="6"/>
                <a:endCxn id="30" idx="2"/>
              </p:cNvCxnSpPr>
              <p:nvPr/>
            </p:nvCxnSpPr>
            <p:spPr>
              <a:xfrm>
                <a:off x="2303889" y="2829505"/>
                <a:ext cx="298374" cy="34751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15B027C-33AC-9016-2FC9-695317FC5D7D}"/>
                  </a:ext>
                </a:extLst>
              </p:cNvPr>
              <p:cNvCxnSpPr>
                <a:cxnSpLocks/>
                <a:stCxn id="33" idx="6"/>
                <a:endCxn id="31" idx="2"/>
              </p:cNvCxnSpPr>
              <p:nvPr/>
            </p:nvCxnSpPr>
            <p:spPr>
              <a:xfrm>
                <a:off x="2303889" y="2829505"/>
                <a:ext cx="298374" cy="7823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AB5BBBB-5163-773A-4D89-FCED4606DD9E}"/>
                  </a:ext>
                </a:extLst>
              </p:cNvPr>
              <p:cNvCxnSpPr>
                <a:cxnSpLocks/>
                <a:stCxn id="32" idx="6"/>
                <a:endCxn id="30" idx="2"/>
              </p:cNvCxnSpPr>
              <p:nvPr/>
            </p:nvCxnSpPr>
            <p:spPr>
              <a:xfrm flipV="1">
                <a:off x="2303888" y="3177024"/>
                <a:ext cx="298375" cy="205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0456968-31D9-E8AB-A3B2-182FBDF788D0}"/>
                  </a:ext>
                </a:extLst>
              </p:cNvPr>
              <p:cNvCxnSpPr>
                <a:cxnSpLocks/>
                <a:stCxn id="32" idx="6"/>
                <a:endCxn id="31" idx="2"/>
              </p:cNvCxnSpPr>
              <p:nvPr/>
            </p:nvCxnSpPr>
            <p:spPr>
              <a:xfrm>
                <a:off x="2303888" y="3197584"/>
                <a:ext cx="298375" cy="4142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09F14ED-404D-9E33-F6B6-C48FD961CEB4}"/>
                  </a:ext>
                </a:extLst>
              </p:cNvPr>
              <p:cNvCxnSpPr>
                <a:cxnSpLocks/>
                <a:stCxn id="31" idx="2"/>
                <a:endCxn id="34" idx="6"/>
              </p:cNvCxnSpPr>
              <p:nvPr/>
            </p:nvCxnSpPr>
            <p:spPr>
              <a:xfrm flipH="1" flipV="1">
                <a:off x="2303889" y="3565663"/>
                <a:ext cx="298374" cy="462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A0B6934-549F-8FE3-ADC9-0505236C6AA2}"/>
                  </a:ext>
                </a:extLst>
              </p:cNvPr>
              <p:cNvCxnSpPr>
                <a:cxnSpLocks/>
                <a:stCxn id="30" idx="2"/>
                <a:endCxn id="34" idx="6"/>
              </p:cNvCxnSpPr>
              <p:nvPr/>
            </p:nvCxnSpPr>
            <p:spPr>
              <a:xfrm flipH="1">
                <a:off x="2303889" y="3177024"/>
                <a:ext cx="298374" cy="3886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E608987-8647-EF97-8BBC-6F1FE953163B}"/>
                  </a:ext>
                </a:extLst>
              </p:cNvPr>
              <p:cNvCxnSpPr>
                <a:cxnSpLocks/>
                <a:stCxn id="31" idx="2"/>
                <a:endCxn id="35" idx="6"/>
              </p:cNvCxnSpPr>
              <p:nvPr/>
            </p:nvCxnSpPr>
            <p:spPr>
              <a:xfrm flipH="1">
                <a:off x="2303887" y="3611881"/>
                <a:ext cx="298376" cy="319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75090C7-1346-FB7B-2326-F7CB9FE1D90B}"/>
                  </a:ext>
                </a:extLst>
              </p:cNvPr>
              <p:cNvCxnSpPr>
                <a:cxnSpLocks/>
                <a:stCxn id="30" idx="2"/>
                <a:endCxn id="35" idx="6"/>
              </p:cNvCxnSpPr>
              <p:nvPr/>
            </p:nvCxnSpPr>
            <p:spPr>
              <a:xfrm flipH="1">
                <a:off x="2303887" y="3177024"/>
                <a:ext cx="298376" cy="7547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1AAFAB44-8909-CA62-6CAB-D35FD1CD75C0}"/>
                  </a:ext>
                </a:extLst>
              </p:cNvPr>
              <p:cNvGrpSpPr/>
              <p:nvPr/>
            </p:nvGrpSpPr>
            <p:grpSpPr>
              <a:xfrm>
                <a:off x="1614115" y="2870421"/>
                <a:ext cx="238539" cy="1020417"/>
                <a:chOff x="1614115" y="2870421"/>
                <a:chExt cx="238539" cy="1020417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C069EBD-4A3D-9C02-A32E-DFBBA9B2894A}"/>
                    </a:ext>
                  </a:extLst>
                </p:cNvPr>
                <p:cNvSpPr/>
                <p:nvPr/>
              </p:nvSpPr>
              <p:spPr>
                <a:xfrm>
                  <a:off x="1614115" y="2870421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9475DF13-52E4-6A8A-ABBA-50C5ED8C5799}"/>
                    </a:ext>
                  </a:extLst>
                </p:cNvPr>
                <p:cNvSpPr/>
                <p:nvPr/>
              </p:nvSpPr>
              <p:spPr>
                <a:xfrm>
                  <a:off x="1614115" y="3261360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8819D88A-AA45-98AC-0552-FA5D94C1FC2D}"/>
                    </a:ext>
                  </a:extLst>
                </p:cNvPr>
                <p:cNvSpPr/>
                <p:nvPr/>
              </p:nvSpPr>
              <p:spPr>
                <a:xfrm>
                  <a:off x="1614115" y="3652299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85E7C5E-4CF4-D25B-15E5-5C16DFC69CFE}"/>
                  </a:ext>
                </a:extLst>
              </p:cNvPr>
              <p:cNvGrpSpPr/>
              <p:nvPr/>
            </p:nvGrpSpPr>
            <p:grpSpPr>
              <a:xfrm>
                <a:off x="2065348" y="2710235"/>
                <a:ext cx="238541" cy="1340787"/>
                <a:chOff x="2028906" y="2703298"/>
                <a:chExt cx="238541" cy="1340787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DF45FB0F-0882-0044-49D5-DC42A0304D76}"/>
                    </a:ext>
                  </a:extLst>
                </p:cNvPr>
                <p:cNvSpPr/>
                <p:nvPr/>
              </p:nvSpPr>
              <p:spPr>
                <a:xfrm>
                  <a:off x="2028907" y="3071377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E06EFBEB-2606-463F-327E-4FAA034F18C3}"/>
                    </a:ext>
                  </a:extLst>
                </p:cNvPr>
                <p:cNvSpPr/>
                <p:nvPr/>
              </p:nvSpPr>
              <p:spPr>
                <a:xfrm>
                  <a:off x="2028908" y="2703298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CAB5962B-C106-ACB4-1B28-6D5CE669678D}"/>
                    </a:ext>
                  </a:extLst>
                </p:cNvPr>
                <p:cNvSpPr/>
                <p:nvPr/>
              </p:nvSpPr>
              <p:spPr>
                <a:xfrm>
                  <a:off x="2028908" y="343945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AFD5FD78-6057-7B53-FFAD-8357FD879B43}"/>
                    </a:ext>
                  </a:extLst>
                </p:cNvPr>
                <p:cNvSpPr/>
                <p:nvPr/>
              </p:nvSpPr>
              <p:spPr>
                <a:xfrm>
                  <a:off x="2028906" y="380554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B69B1BA-2C0B-7A61-0938-1418165EAD6D}"/>
                  </a:ext>
                </a:extLst>
              </p:cNvPr>
              <p:cNvGrpSpPr/>
              <p:nvPr/>
            </p:nvGrpSpPr>
            <p:grpSpPr>
              <a:xfrm>
                <a:off x="2602263" y="3057754"/>
                <a:ext cx="238539" cy="673396"/>
                <a:chOff x="2594313" y="3046417"/>
                <a:chExt cx="238539" cy="673396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A30F554-4D1A-F086-0B81-43CC9C0AAA05}"/>
                    </a:ext>
                  </a:extLst>
                </p:cNvPr>
                <p:cNvSpPr/>
                <p:nvPr/>
              </p:nvSpPr>
              <p:spPr>
                <a:xfrm>
                  <a:off x="2594313" y="3046417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596676BD-ECDB-3077-C265-845951DB5321}"/>
                    </a:ext>
                  </a:extLst>
                </p:cNvPr>
                <p:cNvSpPr/>
                <p:nvPr/>
              </p:nvSpPr>
              <p:spPr>
                <a:xfrm>
                  <a:off x="2594313" y="3481274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6CB44B-745C-B63F-72CB-493B7B1D011E}"/>
                </a:ext>
              </a:extLst>
            </p:cNvPr>
            <p:cNvSpPr txBox="1"/>
            <p:nvPr/>
          </p:nvSpPr>
          <p:spPr>
            <a:xfrm>
              <a:off x="9488552" y="2303908"/>
              <a:ext cx="3626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>
                  <a:solidFill>
                    <a:srgbClr val="D09E00"/>
                  </a:solidFill>
                </a:rPr>
                <a:t>θ</a:t>
              </a:r>
              <a:endParaRPr lang="en-US" sz="2600" dirty="0">
                <a:solidFill>
                  <a:srgbClr val="D09E00"/>
                </a:solidFill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AAA377F-81A0-86DC-490A-8240100782F6}"/>
              </a:ext>
            </a:extLst>
          </p:cNvPr>
          <p:cNvSpPr/>
          <p:nvPr/>
        </p:nvSpPr>
        <p:spPr>
          <a:xfrm>
            <a:off x="1497824" y="3617715"/>
            <a:ext cx="350833" cy="3508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990A829-9913-1BDE-B488-9C0C44B4DFCC}"/>
              </a:ext>
            </a:extLst>
          </p:cNvPr>
          <p:cNvSpPr/>
          <p:nvPr/>
        </p:nvSpPr>
        <p:spPr>
          <a:xfrm>
            <a:off x="2029280" y="3293130"/>
            <a:ext cx="350833" cy="35083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D0FD65A-84A4-7CF9-901A-03E56B0958EA}"/>
              </a:ext>
            </a:extLst>
          </p:cNvPr>
          <p:cNvSpPr/>
          <p:nvPr/>
        </p:nvSpPr>
        <p:spPr>
          <a:xfrm>
            <a:off x="1041132" y="2672891"/>
            <a:ext cx="350833" cy="35083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E7F5A5-4EFC-4807-F8FB-24AC20D3232F}"/>
              </a:ext>
            </a:extLst>
          </p:cNvPr>
          <p:cNvCxnSpPr>
            <a:cxnSpLocks/>
          </p:cNvCxnSpPr>
          <p:nvPr/>
        </p:nvCxnSpPr>
        <p:spPr>
          <a:xfrm>
            <a:off x="1497824" y="3983942"/>
            <a:ext cx="1250139" cy="21358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2890487-5504-4EE0-7DEA-74C08CC33419}"/>
              </a:ext>
            </a:extLst>
          </p:cNvPr>
          <p:cNvCxnSpPr>
            <a:cxnSpLocks/>
          </p:cNvCxnSpPr>
          <p:nvPr/>
        </p:nvCxnSpPr>
        <p:spPr>
          <a:xfrm>
            <a:off x="1848657" y="3613001"/>
            <a:ext cx="921171" cy="5252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B24B996-76DB-F388-F698-373F6E44FEB8}"/>
              </a:ext>
            </a:extLst>
          </p:cNvPr>
          <p:cNvCxnSpPr>
            <a:cxnSpLocks/>
          </p:cNvCxnSpPr>
          <p:nvPr/>
        </p:nvCxnSpPr>
        <p:spPr>
          <a:xfrm>
            <a:off x="2029280" y="3634520"/>
            <a:ext cx="2114095" cy="168483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192308D-14C4-D4D6-EE1B-A7D124718724}"/>
              </a:ext>
            </a:extLst>
          </p:cNvPr>
          <p:cNvCxnSpPr>
            <a:cxnSpLocks/>
          </p:cNvCxnSpPr>
          <p:nvPr/>
        </p:nvCxnSpPr>
        <p:spPr>
          <a:xfrm>
            <a:off x="2367582" y="3293130"/>
            <a:ext cx="1775793" cy="2661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56B20A9-01CC-5128-FCAA-55500860E8E9}"/>
              </a:ext>
            </a:extLst>
          </p:cNvPr>
          <p:cNvCxnSpPr>
            <a:cxnSpLocks/>
          </p:cNvCxnSpPr>
          <p:nvPr/>
        </p:nvCxnSpPr>
        <p:spPr>
          <a:xfrm flipV="1">
            <a:off x="1391965" y="2161144"/>
            <a:ext cx="4427810" cy="52256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1EF39C5-BB23-34C0-8DC3-C589EE4D94B9}"/>
              </a:ext>
            </a:extLst>
          </p:cNvPr>
          <p:cNvCxnSpPr>
            <a:cxnSpLocks/>
          </p:cNvCxnSpPr>
          <p:nvPr/>
        </p:nvCxnSpPr>
        <p:spPr>
          <a:xfrm>
            <a:off x="1391965" y="3011176"/>
            <a:ext cx="4427810" cy="114994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AD9FC6FA-02CC-48BE-A3C9-7ADCA45A4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2">
            <a:extLst>
              <a:ext uri="{FF2B5EF4-FFF2-40B4-BE49-F238E27FC236}">
                <a16:creationId xmlns:a16="http://schemas.microsoft.com/office/drawing/2014/main" id="{AF019150-21FA-B78B-BEFC-6FA8E43A2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13" b="95630" l="5437" r="96699">
                        <a14:foregroundMark x1="6019" y1="5913" x2="6019" y2="5913"/>
                        <a14:foregroundMark x1="6214" y1="88175" x2="6214" y2="88175"/>
                        <a14:foregroundMark x1="10291" y1="95373" x2="10291" y2="95373"/>
                        <a14:foregroundMark x1="57670" y1="95373" x2="57670" y2="95373"/>
                        <a14:foregroundMark x1="93204" y1="95630" x2="93204" y2="95630"/>
                        <a14:foregroundMark x1="96699" y1="95373" x2="96699" y2="95373"/>
                        <a14:foregroundMark x1="18447" y1="57069" x2="18447" y2="570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49" y="1853826"/>
            <a:ext cx="4905375" cy="370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4">
            <a:extLst>
              <a:ext uri="{FF2B5EF4-FFF2-40B4-BE49-F238E27FC236}">
                <a16:creationId xmlns:a16="http://schemas.microsoft.com/office/drawing/2014/main" id="{E68B22D5-3E5C-AE13-A731-1897DC8CC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70" b="95887" l="6214" r="95534">
                        <a14:foregroundMark x1="6214" y1="6170" x2="6214" y2="6170"/>
                        <a14:foregroundMark x1="24660" y1="91260" x2="24660" y2="91260"/>
                        <a14:foregroundMark x1="8932" y1="95116" x2="8932" y2="95116"/>
                        <a14:foregroundMark x1="95534" y1="95887" x2="95534" y2="95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48" y="1853826"/>
            <a:ext cx="4905375" cy="370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6">
            <a:extLst>
              <a:ext uri="{FF2B5EF4-FFF2-40B4-BE49-F238E27FC236}">
                <a16:creationId xmlns:a16="http://schemas.microsoft.com/office/drawing/2014/main" id="{843454A9-2270-B9E9-F538-610A11016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27" b="95630" l="6214" r="97282">
                        <a14:foregroundMark x1="67961" y1="56555" x2="67961" y2="56555"/>
                        <a14:foregroundMark x1="73204" y1="61697" x2="73204" y2="61697"/>
                        <a14:foregroundMark x1="66990" y1="95116" x2="66990" y2="95116"/>
                        <a14:foregroundMark x1="68738" y1="83805" x2="68738" y2="83805"/>
                        <a14:foregroundMark x1="61165" y1="77378" x2="61165" y2="77378"/>
                        <a14:foregroundMark x1="94369" y1="95630" x2="94369" y2="95630"/>
                        <a14:foregroundMark x1="97282" y1="95630" x2="97282" y2="95630"/>
                        <a14:foregroundMark x1="33592" y1="95373" x2="33592" y2="95373"/>
                        <a14:foregroundMark x1="47767" y1="95373" x2="47767" y2="95373"/>
                        <a14:foregroundMark x1="6214" y1="70437" x2="6214" y2="70437"/>
                        <a14:foregroundMark x1="6214" y1="4627" x2="6214" y2="4627"/>
                        <a14:backgroundMark x1="46408" y1="31105" x2="46408" y2="31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49" y="1853826"/>
            <a:ext cx="4905375" cy="370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B2EEF3-7B0F-9841-D7BB-DFEF7FCD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 for optimization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376D2D-B173-C9EC-97C5-3DC5B3F13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47" y="1862314"/>
            <a:ext cx="49053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B1DD4600-BE14-7A20-F000-EBBC86368F7C}"/>
              </a:ext>
            </a:extLst>
          </p:cNvPr>
          <p:cNvGrpSpPr/>
          <p:nvPr/>
        </p:nvGrpSpPr>
        <p:grpSpPr>
          <a:xfrm>
            <a:off x="1097280" y="2569257"/>
            <a:ext cx="1226687" cy="1587256"/>
            <a:chOff x="8776915" y="1209095"/>
            <a:chExt cx="1226687" cy="158725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BE4E52E-066A-211E-8CEB-770E51503E7D}"/>
                </a:ext>
              </a:extLst>
            </p:cNvPr>
            <p:cNvGrpSpPr/>
            <p:nvPr/>
          </p:nvGrpSpPr>
          <p:grpSpPr>
            <a:xfrm>
              <a:off x="8776915" y="1209095"/>
              <a:ext cx="1226687" cy="1340787"/>
              <a:chOff x="1614115" y="2710235"/>
              <a:chExt cx="1226687" cy="1340787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D9D3819-A712-EBD7-B3D1-E8E2F66AC244}"/>
                  </a:ext>
                </a:extLst>
              </p:cNvPr>
              <p:cNvCxnSpPr>
                <a:cxnSpLocks/>
                <a:stCxn id="2059" idx="7"/>
                <a:endCxn id="2056" idx="2"/>
              </p:cNvCxnSpPr>
              <p:nvPr/>
            </p:nvCxnSpPr>
            <p:spPr>
              <a:xfrm flipV="1">
                <a:off x="1817721" y="2829505"/>
                <a:ext cx="247629" cy="758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CB7EF84-FEA2-0F1B-516D-4E02BDA0B48D}"/>
                  </a:ext>
                </a:extLst>
              </p:cNvPr>
              <p:cNvCxnSpPr>
                <a:stCxn id="2059" idx="6"/>
                <a:endCxn id="2055" idx="2"/>
              </p:cNvCxnSpPr>
              <p:nvPr/>
            </p:nvCxnSpPr>
            <p:spPr>
              <a:xfrm>
                <a:off x="1852654" y="2989691"/>
                <a:ext cx="212695" cy="207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927A706-79E3-6BDF-684A-736270F89916}"/>
                  </a:ext>
                </a:extLst>
              </p:cNvPr>
              <p:cNvCxnSpPr>
                <a:cxnSpLocks/>
                <a:stCxn id="2059" idx="5"/>
                <a:endCxn id="2057" idx="1"/>
              </p:cNvCxnSpPr>
              <p:nvPr/>
            </p:nvCxnSpPr>
            <p:spPr>
              <a:xfrm>
                <a:off x="1817721" y="3074027"/>
                <a:ext cx="282562" cy="4072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D97193C-159C-DADA-D461-3E7F6E8BC89F}"/>
                  </a:ext>
                </a:extLst>
              </p:cNvPr>
              <p:cNvCxnSpPr>
                <a:cxnSpLocks/>
                <a:stCxn id="2059" idx="5"/>
                <a:endCxn id="2058" idx="1"/>
              </p:cNvCxnSpPr>
              <p:nvPr/>
            </p:nvCxnSpPr>
            <p:spPr>
              <a:xfrm>
                <a:off x="1817721" y="3074027"/>
                <a:ext cx="282560" cy="7733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EC1AE18-EBB5-65BC-74F1-38C20F484B81}"/>
                  </a:ext>
                </a:extLst>
              </p:cNvPr>
              <p:cNvCxnSpPr>
                <a:cxnSpLocks/>
                <a:stCxn id="2060" idx="7"/>
                <a:endCxn id="2056" idx="3"/>
              </p:cNvCxnSpPr>
              <p:nvPr/>
            </p:nvCxnSpPr>
            <p:spPr>
              <a:xfrm flipV="1">
                <a:off x="1817721" y="2913841"/>
                <a:ext cx="282562" cy="3824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C0702DC-48A7-4105-AA19-5816A8541E28}"/>
                  </a:ext>
                </a:extLst>
              </p:cNvPr>
              <p:cNvCxnSpPr>
                <a:cxnSpLocks/>
                <a:stCxn id="2056" idx="3"/>
                <a:endCxn id="2061" idx="7"/>
              </p:cNvCxnSpPr>
              <p:nvPr/>
            </p:nvCxnSpPr>
            <p:spPr>
              <a:xfrm flipH="1">
                <a:off x="1817721" y="2913841"/>
                <a:ext cx="282562" cy="7733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D42FC05-997E-9336-31CE-7046F569081E}"/>
                  </a:ext>
                </a:extLst>
              </p:cNvPr>
              <p:cNvCxnSpPr>
                <a:cxnSpLocks/>
                <a:stCxn id="2061" idx="7"/>
                <a:endCxn id="2055" idx="3"/>
              </p:cNvCxnSpPr>
              <p:nvPr/>
            </p:nvCxnSpPr>
            <p:spPr>
              <a:xfrm flipV="1">
                <a:off x="1817721" y="3281920"/>
                <a:ext cx="282561" cy="4053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0853192-55C6-C39A-EAB1-1F10E980CFF7}"/>
                  </a:ext>
                </a:extLst>
              </p:cNvPr>
              <p:cNvCxnSpPr>
                <a:cxnSpLocks/>
                <a:stCxn id="2061" idx="5"/>
                <a:endCxn id="2058" idx="2"/>
              </p:cNvCxnSpPr>
              <p:nvPr/>
            </p:nvCxnSpPr>
            <p:spPr>
              <a:xfrm>
                <a:off x="1817721" y="3855905"/>
                <a:ext cx="247627" cy="758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0D8C548-E4B0-80AF-C3DD-C26B88BFFFFA}"/>
                  </a:ext>
                </a:extLst>
              </p:cNvPr>
              <p:cNvCxnSpPr>
                <a:cxnSpLocks/>
                <a:stCxn id="2061" idx="6"/>
                <a:endCxn id="2057" idx="2"/>
              </p:cNvCxnSpPr>
              <p:nvPr/>
            </p:nvCxnSpPr>
            <p:spPr>
              <a:xfrm flipV="1">
                <a:off x="1852654" y="3565663"/>
                <a:ext cx="212696" cy="2059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3438300-3B53-9B32-44F6-93DD8BECF36F}"/>
                  </a:ext>
                </a:extLst>
              </p:cNvPr>
              <p:cNvCxnSpPr>
                <a:cxnSpLocks/>
                <a:stCxn id="2060" idx="5"/>
                <a:endCxn id="2058" idx="1"/>
              </p:cNvCxnSpPr>
              <p:nvPr/>
            </p:nvCxnSpPr>
            <p:spPr>
              <a:xfrm>
                <a:off x="1817721" y="3464966"/>
                <a:ext cx="282560" cy="382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0EA6AEE-C9F6-692E-24AA-AF43E2665FD6}"/>
                  </a:ext>
                </a:extLst>
              </p:cNvPr>
              <p:cNvCxnSpPr>
                <a:cxnSpLocks/>
                <a:stCxn id="2060" idx="6"/>
                <a:endCxn id="2055" idx="2"/>
              </p:cNvCxnSpPr>
              <p:nvPr/>
            </p:nvCxnSpPr>
            <p:spPr>
              <a:xfrm flipV="1">
                <a:off x="1852654" y="3197584"/>
                <a:ext cx="212695" cy="1830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8BD14BDE-BBC8-D907-F9E6-AE1CF359B0A5}"/>
                  </a:ext>
                </a:extLst>
              </p:cNvPr>
              <p:cNvCxnSpPr>
                <a:cxnSpLocks/>
                <a:stCxn id="2060" idx="6"/>
                <a:endCxn id="2057" idx="2"/>
              </p:cNvCxnSpPr>
              <p:nvPr/>
            </p:nvCxnSpPr>
            <p:spPr>
              <a:xfrm>
                <a:off x="1852654" y="3380630"/>
                <a:ext cx="212696" cy="1850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D8B5434-74AB-49A2-771A-AC5FCBFB3795}"/>
                  </a:ext>
                </a:extLst>
              </p:cNvPr>
              <p:cNvCxnSpPr>
                <a:cxnSpLocks/>
                <a:stCxn id="2056" idx="6"/>
                <a:endCxn id="2053" idx="2"/>
              </p:cNvCxnSpPr>
              <p:nvPr/>
            </p:nvCxnSpPr>
            <p:spPr>
              <a:xfrm>
                <a:off x="2303889" y="2829505"/>
                <a:ext cx="298374" cy="34751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E5D779B4-3E3E-CB05-3DC4-EA3248671CD6}"/>
                  </a:ext>
                </a:extLst>
              </p:cNvPr>
              <p:cNvCxnSpPr>
                <a:cxnSpLocks/>
                <a:stCxn id="2056" idx="6"/>
                <a:endCxn id="2054" idx="2"/>
              </p:cNvCxnSpPr>
              <p:nvPr/>
            </p:nvCxnSpPr>
            <p:spPr>
              <a:xfrm>
                <a:off x="2303889" y="2829505"/>
                <a:ext cx="298374" cy="7823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41A59E1-CF39-EB87-43D7-7EF82207215E}"/>
                  </a:ext>
                </a:extLst>
              </p:cNvPr>
              <p:cNvCxnSpPr>
                <a:cxnSpLocks/>
                <a:stCxn id="2055" idx="6"/>
                <a:endCxn id="2053" idx="2"/>
              </p:cNvCxnSpPr>
              <p:nvPr/>
            </p:nvCxnSpPr>
            <p:spPr>
              <a:xfrm flipV="1">
                <a:off x="2303888" y="3177024"/>
                <a:ext cx="298375" cy="205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04FFCA0-30FA-DF42-AC18-AC80E30C1B15}"/>
                  </a:ext>
                </a:extLst>
              </p:cNvPr>
              <p:cNvCxnSpPr>
                <a:cxnSpLocks/>
                <a:stCxn id="2055" idx="6"/>
                <a:endCxn id="2054" idx="2"/>
              </p:cNvCxnSpPr>
              <p:nvPr/>
            </p:nvCxnSpPr>
            <p:spPr>
              <a:xfrm>
                <a:off x="2303888" y="3197584"/>
                <a:ext cx="298375" cy="4142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68B4690-0101-BB2F-55A3-DF5323F66761}"/>
                  </a:ext>
                </a:extLst>
              </p:cNvPr>
              <p:cNvCxnSpPr>
                <a:cxnSpLocks/>
                <a:stCxn id="2054" idx="2"/>
                <a:endCxn id="2057" idx="6"/>
              </p:cNvCxnSpPr>
              <p:nvPr/>
            </p:nvCxnSpPr>
            <p:spPr>
              <a:xfrm flipH="1" flipV="1">
                <a:off x="2303889" y="3565663"/>
                <a:ext cx="298374" cy="462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C696D029-D5F2-3425-7A1F-097BB049B6DE}"/>
                  </a:ext>
                </a:extLst>
              </p:cNvPr>
              <p:cNvCxnSpPr>
                <a:cxnSpLocks/>
                <a:stCxn id="2053" idx="2"/>
                <a:endCxn id="2057" idx="6"/>
              </p:cNvCxnSpPr>
              <p:nvPr/>
            </p:nvCxnSpPr>
            <p:spPr>
              <a:xfrm flipH="1">
                <a:off x="2303889" y="3177024"/>
                <a:ext cx="298374" cy="3886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3B06D19-DEE3-7D69-E0EF-C1F6800B166C}"/>
                  </a:ext>
                </a:extLst>
              </p:cNvPr>
              <p:cNvCxnSpPr>
                <a:cxnSpLocks/>
                <a:stCxn id="2054" idx="2"/>
                <a:endCxn id="2058" idx="6"/>
              </p:cNvCxnSpPr>
              <p:nvPr/>
            </p:nvCxnSpPr>
            <p:spPr>
              <a:xfrm flipH="1">
                <a:off x="2303887" y="3611881"/>
                <a:ext cx="298376" cy="319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8" name="Straight Connector 2047">
                <a:extLst>
                  <a:ext uri="{FF2B5EF4-FFF2-40B4-BE49-F238E27FC236}">
                    <a16:creationId xmlns:a16="http://schemas.microsoft.com/office/drawing/2014/main" id="{8FD6404E-F9D2-57DE-CE0C-37521ABC1E27}"/>
                  </a:ext>
                </a:extLst>
              </p:cNvPr>
              <p:cNvCxnSpPr>
                <a:cxnSpLocks/>
                <a:stCxn id="2053" idx="2"/>
                <a:endCxn id="2058" idx="6"/>
              </p:cNvCxnSpPr>
              <p:nvPr/>
            </p:nvCxnSpPr>
            <p:spPr>
              <a:xfrm flipH="1">
                <a:off x="2303887" y="3177024"/>
                <a:ext cx="298376" cy="7547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49" name="Group 2048">
                <a:extLst>
                  <a:ext uri="{FF2B5EF4-FFF2-40B4-BE49-F238E27FC236}">
                    <a16:creationId xmlns:a16="http://schemas.microsoft.com/office/drawing/2014/main" id="{FE8DEA33-E1F1-DB2E-B26D-CD306DBE1ED7}"/>
                  </a:ext>
                </a:extLst>
              </p:cNvPr>
              <p:cNvGrpSpPr/>
              <p:nvPr/>
            </p:nvGrpSpPr>
            <p:grpSpPr>
              <a:xfrm>
                <a:off x="1614115" y="2870421"/>
                <a:ext cx="238539" cy="1020417"/>
                <a:chOff x="1614115" y="2870421"/>
                <a:chExt cx="238539" cy="1020417"/>
              </a:xfrm>
            </p:grpSpPr>
            <p:sp>
              <p:nvSpPr>
                <p:cNvPr id="2059" name="Oval 2058">
                  <a:extLst>
                    <a:ext uri="{FF2B5EF4-FFF2-40B4-BE49-F238E27FC236}">
                      <a16:creationId xmlns:a16="http://schemas.microsoft.com/office/drawing/2014/main" id="{F86AB0B9-3CBF-0F96-CFFA-2FA043142591}"/>
                    </a:ext>
                  </a:extLst>
                </p:cNvPr>
                <p:cNvSpPr/>
                <p:nvPr/>
              </p:nvSpPr>
              <p:spPr>
                <a:xfrm>
                  <a:off x="1614115" y="2870421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0" name="Oval 2059">
                  <a:extLst>
                    <a:ext uri="{FF2B5EF4-FFF2-40B4-BE49-F238E27FC236}">
                      <a16:creationId xmlns:a16="http://schemas.microsoft.com/office/drawing/2014/main" id="{CFBC48A6-CCB4-E2AE-C56A-9897E9108854}"/>
                    </a:ext>
                  </a:extLst>
                </p:cNvPr>
                <p:cNvSpPr/>
                <p:nvPr/>
              </p:nvSpPr>
              <p:spPr>
                <a:xfrm>
                  <a:off x="1614115" y="3261360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1" name="Oval 2060">
                  <a:extLst>
                    <a:ext uri="{FF2B5EF4-FFF2-40B4-BE49-F238E27FC236}">
                      <a16:creationId xmlns:a16="http://schemas.microsoft.com/office/drawing/2014/main" id="{472F2ADE-58A3-AD3D-3FEC-DE990E22F55C}"/>
                    </a:ext>
                  </a:extLst>
                </p:cNvPr>
                <p:cNvSpPr/>
                <p:nvPr/>
              </p:nvSpPr>
              <p:spPr>
                <a:xfrm>
                  <a:off x="1614115" y="3652299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1" name="Group 2050">
                <a:extLst>
                  <a:ext uri="{FF2B5EF4-FFF2-40B4-BE49-F238E27FC236}">
                    <a16:creationId xmlns:a16="http://schemas.microsoft.com/office/drawing/2014/main" id="{01467A92-811F-E9C8-303B-96BB9F40A97A}"/>
                  </a:ext>
                </a:extLst>
              </p:cNvPr>
              <p:cNvGrpSpPr/>
              <p:nvPr/>
            </p:nvGrpSpPr>
            <p:grpSpPr>
              <a:xfrm>
                <a:off x="2065348" y="2710235"/>
                <a:ext cx="238541" cy="1340787"/>
                <a:chOff x="2028906" y="2703298"/>
                <a:chExt cx="238541" cy="1340787"/>
              </a:xfrm>
            </p:grpSpPr>
            <p:sp>
              <p:nvSpPr>
                <p:cNvPr id="2055" name="Oval 2054">
                  <a:extLst>
                    <a:ext uri="{FF2B5EF4-FFF2-40B4-BE49-F238E27FC236}">
                      <a16:creationId xmlns:a16="http://schemas.microsoft.com/office/drawing/2014/main" id="{E28D98E7-FAB6-0F43-BA30-D31430837907}"/>
                    </a:ext>
                  </a:extLst>
                </p:cNvPr>
                <p:cNvSpPr/>
                <p:nvPr/>
              </p:nvSpPr>
              <p:spPr>
                <a:xfrm>
                  <a:off x="2028907" y="3071377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6" name="Oval 2055">
                  <a:extLst>
                    <a:ext uri="{FF2B5EF4-FFF2-40B4-BE49-F238E27FC236}">
                      <a16:creationId xmlns:a16="http://schemas.microsoft.com/office/drawing/2014/main" id="{D653E515-2C35-F89B-A6FB-FB5703CDE714}"/>
                    </a:ext>
                  </a:extLst>
                </p:cNvPr>
                <p:cNvSpPr/>
                <p:nvPr/>
              </p:nvSpPr>
              <p:spPr>
                <a:xfrm>
                  <a:off x="2028908" y="2703298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7" name="Oval 2056">
                  <a:extLst>
                    <a:ext uri="{FF2B5EF4-FFF2-40B4-BE49-F238E27FC236}">
                      <a16:creationId xmlns:a16="http://schemas.microsoft.com/office/drawing/2014/main" id="{C2A1EDA5-1CCA-65A9-1788-7D1D23E10C79}"/>
                    </a:ext>
                  </a:extLst>
                </p:cNvPr>
                <p:cNvSpPr/>
                <p:nvPr/>
              </p:nvSpPr>
              <p:spPr>
                <a:xfrm>
                  <a:off x="2028908" y="343945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8" name="Oval 2057">
                  <a:extLst>
                    <a:ext uri="{FF2B5EF4-FFF2-40B4-BE49-F238E27FC236}">
                      <a16:creationId xmlns:a16="http://schemas.microsoft.com/office/drawing/2014/main" id="{3C5621FF-C739-A848-70CE-5EC0C78C5D48}"/>
                    </a:ext>
                  </a:extLst>
                </p:cNvPr>
                <p:cNvSpPr/>
                <p:nvPr/>
              </p:nvSpPr>
              <p:spPr>
                <a:xfrm>
                  <a:off x="2028906" y="380554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2" name="Group 2051">
                <a:extLst>
                  <a:ext uri="{FF2B5EF4-FFF2-40B4-BE49-F238E27FC236}">
                    <a16:creationId xmlns:a16="http://schemas.microsoft.com/office/drawing/2014/main" id="{DD8D6C84-77C8-23EA-A4D8-5F64AA664225}"/>
                  </a:ext>
                </a:extLst>
              </p:cNvPr>
              <p:cNvGrpSpPr/>
              <p:nvPr/>
            </p:nvGrpSpPr>
            <p:grpSpPr>
              <a:xfrm>
                <a:off x="2602263" y="3057754"/>
                <a:ext cx="238539" cy="673396"/>
                <a:chOff x="2594313" y="3046417"/>
                <a:chExt cx="238539" cy="673396"/>
              </a:xfrm>
            </p:grpSpPr>
            <p:sp>
              <p:nvSpPr>
                <p:cNvPr id="2053" name="Oval 2052">
                  <a:extLst>
                    <a:ext uri="{FF2B5EF4-FFF2-40B4-BE49-F238E27FC236}">
                      <a16:creationId xmlns:a16="http://schemas.microsoft.com/office/drawing/2014/main" id="{0BC82201-F2B3-A2BD-016C-3D919DA2D730}"/>
                    </a:ext>
                  </a:extLst>
                </p:cNvPr>
                <p:cNvSpPr/>
                <p:nvPr/>
              </p:nvSpPr>
              <p:spPr>
                <a:xfrm>
                  <a:off x="2594313" y="3046417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4" name="Oval 2053">
                  <a:extLst>
                    <a:ext uri="{FF2B5EF4-FFF2-40B4-BE49-F238E27FC236}">
                      <a16:creationId xmlns:a16="http://schemas.microsoft.com/office/drawing/2014/main" id="{A20E7953-ACCC-CC8E-D467-CE1AC24B4FF9}"/>
                    </a:ext>
                  </a:extLst>
                </p:cNvPr>
                <p:cNvSpPr/>
                <p:nvPr/>
              </p:nvSpPr>
              <p:spPr>
                <a:xfrm>
                  <a:off x="2594313" y="3481274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F55069B-BA59-E7A7-FA0C-552DDD219251}"/>
                </a:ext>
              </a:extLst>
            </p:cNvPr>
            <p:cNvSpPr txBox="1"/>
            <p:nvPr/>
          </p:nvSpPr>
          <p:spPr>
            <a:xfrm>
              <a:off x="9488552" y="2303908"/>
              <a:ext cx="3626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>
                  <a:solidFill>
                    <a:srgbClr val="D09E00"/>
                  </a:solidFill>
                </a:rPr>
                <a:t>θ</a:t>
              </a:r>
              <a:endParaRPr lang="en-US" sz="2600" dirty="0">
                <a:solidFill>
                  <a:srgbClr val="D09E00"/>
                </a:solidFill>
              </a:endParaRPr>
            </a:p>
          </p:txBody>
        </p:sp>
      </p:grp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4ABEA846-46AC-C9FA-9625-BC03E56B0FB5}"/>
              </a:ext>
            </a:extLst>
          </p:cNvPr>
          <p:cNvSpPr/>
          <p:nvPr/>
        </p:nvSpPr>
        <p:spPr>
          <a:xfrm>
            <a:off x="1041132" y="2484120"/>
            <a:ext cx="1374408" cy="167239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6" name="Straight Connector 2065">
            <a:extLst>
              <a:ext uri="{FF2B5EF4-FFF2-40B4-BE49-F238E27FC236}">
                <a16:creationId xmlns:a16="http://schemas.microsoft.com/office/drawing/2014/main" id="{DBE59F66-A751-6C48-F599-44E1795E017F}"/>
              </a:ext>
            </a:extLst>
          </p:cNvPr>
          <p:cNvCxnSpPr>
            <a:cxnSpLocks/>
          </p:cNvCxnSpPr>
          <p:nvPr/>
        </p:nvCxnSpPr>
        <p:spPr>
          <a:xfrm>
            <a:off x="2415540" y="4156513"/>
            <a:ext cx="1619132" cy="124504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9" name="Straight Connector 2068">
            <a:extLst>
              <a:ext uri="{FF2B5EF4-FFF2-40B4-BE49-F238E27FC236}">
                <a16:creationId xmlns:a16="http://schemas.microsoft.com/office/drawing/2014/main" id="{3A6CC4C1-7342-6100-AF67-9239E8672734}"/>
              </a:ext>
            </a:extLst>
          </p:cNvPr>
          <p:cNvCxnSpPr>
            <a:cxnSpLocks/>
          </p:cNvCxnSpPr>
          <p:nvPr/>
        </p:nvCxnSpPr>
        <p:spPr>
          <a:xfrm flipV="1">
            <a:off x="2415540" y="1960775"/>
            <a:ext cx="1619132" cy="52334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5AABB9D-14CF-F993-6D8D-0E85A4155CB0}"/>
              </a:ext>
            </a:extLst>
          </p:cNvPr>
          <p:cNvSpPr txBox="1"/>
          <p:nvPr/>
        </p:nvSpPr>
        <p:spPr>
          <a:xfrm>
            <a:off x="8632422" y="2848712"/>
            <a:ext cx="3765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best trade-off is the gradient norm as it offer a mixture of all parameter derivatives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9D5DEA-1659-4B96-93A2-B78BFF157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15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11D5F1-428A-C7DC-AD57-971700F65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Optimization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6B6F1-124F-1C67-6AD3-034C01400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12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11D5F1-428A-C7DC-AD57-971700F65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dirty="0"/>
              <a:t>Multiple Importance sampling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6B6F1-124F-1C67-6AD3-034C01400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54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346D-4463-25DC-D339-E9BE4A10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Importance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8F862-70AB-1A97-6C95-D9F85535B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03297C-6E1E-352B-42E1-78DBE2909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2" y="1586843"/>
            <a:ext cx="49053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5A9750-7A11-FF91-E12A-0F918FD5A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1" y="1586843"/>
            <a:ext cx="49053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73F2D8A-2539-2012-2783-963A93BE8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44" y="1586843"/>
            <a:ext cx="49053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48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0CA80-C1A2-155D-FF00-9821F6AC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Importance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4C228-78F3-72A7-2627-57E5757A5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753C69-13AE-AED0-045E-D8E8000E5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0" y="1586843"/>
            <a:ext cx="49053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CFC8048-4635-6053-61F2-E77A34580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44" y="1586843"/>
            <a:ext cx="49053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39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404A-5ADC-2E88-E35E-58C7B96F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Importance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6BD7-7E71-0551-3B27-200F19649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Importance sampling estimator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Multiple Importance sampling estimator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170980-994D-8A89-4507-F4043798A0DA}"/>
                  </a:ext>
                </a:extLst>
              </p:cNvPr>
              <p:cNvSpPr txBox="1"/>
              <p:nvPr/>
            </p:nvSpPr>
            <p:spPr>
              <a:xfrm>
                <a:off x="4472941" y="1689600"/>
                <a:ext cx="6097384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𝐼𝑆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170980-994D-8A89-4507-F4043798A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941" y="1689600"/>
                <a:ext cx="6097384" cy="8485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29040B-DC16-2B8D-F48B-6C7620B9CFE9}"/>
                  </a:ext>
                </a:extLst>
              </p:cNvPr>
              <p:cNvSpPr txBox="1"/>
              <p:nvPr/>
            </p:nvSpPr>
            <p:spPr>
              <a:xfrm>
                <a:off x="4997336" y="3868557"/>
                <a:ext cx="6097384" cy="902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𝑀𝐼𝑆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29040B-DC16-2B8D-F48B-6C7620B9C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36" y="3868557"/>
                <a:ext cx="6097384" cy="9025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2B40DB-9E3E-7B6E-AF03-621E4BA64ADE}"/>
              </a:ext>
            </a:extLst>
          </p:cNvPr>
          <p:cNvSpPr/>
          <p:nvPr/>
        </p:nvSpPr>
        <p:spPr>
          <a:xfrm>
            <a:off x="7997824" y="4121150"/>
            <a:ext cx="752983" cy="44170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9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346D-4463-25DC-D339-E9BE4A10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Importance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8F862-70AB-1A97-6C95-D9F85535B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3B9F8E-2753-4845-1C7B-527951B53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1" y="1586843"/>
            <a:ext cx="49053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185ABAF4-A1A2-461B-E917-E7CCA3F1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1" y="1586843"/>
            <a:ext cx="49053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4F43F49-5C61-6C54-AB6C-CBFCB225C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44" y="1577115"/>
            <a:ext cx="49053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4754D6-12DD-024A-38FC-848EE29EDB6A}"/>
              </a:ext>
            </a:extLst>
          </p:cNvPr>
          <p:cNvSpPr txBox="1"/>
          <p:nvPr/>
        </p:nvSpPr>
        <p:spPr>
          <a:xfrm>
            <a:off x="1036320" y="1687483"/>
            <a:ext cx="1325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MIS weights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8395C4-6722-9359-77EC-984612BBE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1" y="1586843"/>
            <a:ext cx="49053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8585D56-FA45-B2E7-2358-2C0E87F2D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44" y="1586843"/>
            <a:ext cx="49053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01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346D-4463-25DC-D339-E9BE4A10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Importance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8F862-70AB-1A97-6C95-D9F85535B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Veach</a:t>
            </a:r>
            <a:r>
              <a:rPr lang="en-US" i="1" dirty="0"/>
              <a:t> and Guibas [1995]</a:t>
            </a:r>
            <a:endParaRPr lang="cs-CZ" dirty="0"/>
          </a:p>
          <a:p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9AAD487-12EE-BED9-6949-90DE787FA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44" y="1577115"/>
            <a:ext cx="49053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314A16-BC54-88EA-8B3C-21D30A3F9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1" y="1586843"/>
            <a:ext cx="49053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91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5ABAF4-A1A2-461B-E917-E7CCA3F1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1" y="1586843"/>
            <a:ext cx="49053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DD346D-4463-25DC-D339-E9BE4A10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Importance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8F862-70AB-1A97-6C95-D9F85535B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Veach</a:t>
            </a:r>
            <a:r>
              <a:rPr lang="en-US" i="1" dirty="0"/>
              <a:t> and Guibas [1995]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4F43F49-5C61-6C54-AB6C-CBFCB225C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44" y="1577115"/>
            <a:ext cx="49053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4754D6-12DD-024A-38FC-848EE29EDB6A}"/>
              </a:ext>
            </a:extLst>
          </p:cNvPr>
          <p:cNvSpPr txBox="1"/>
          <p:nvPr/>
        </p:nvSpPr>
        <p:spPr>
          <a:xfrm>
            <a:off x="1036320" y="1687483"/>
            <a:ext cx="1325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MIS weights</a:t>
            </a:r>
          </a:p>
        </p:txBody>
      </p:sp>
    </p:spTree>
    <p:extLst>
      <p:ext uri="{BB962C8B-B14F-4D97-AF65-F5344CB8AC3E}">
        <p14:creationId xmlns:p14="http://schemas.microsoft.com/office/powerpoint/2010/main" val="1894350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3736C4-6384-F7D1-1B8E-DFF8292A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Mini-batch sampling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F0C53F-0FDC-D96D-F8E0-A3B16F6C0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3075"/>
            <a:ext cx="10058400" cy="485927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62963B-A030-28ED-D4FE-CED9C190C48B}"/>
              </a:ext>
            </a:extLst>
          </p:cNvPr>
          <p:cNvGrpSpPr/>
          <p:nvPr/>
        </p:nvGrpSpPr>
        <p:grpSpPr>
          <a:xfrm>
            <a:off x="8142024" y="4348219"/>
            <a:ext cx="3050787" cy="1587256"/>
            <a:chOff x="7855039" y="1209095"/>
            <a:chExt cx="3050787" cy="158725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468B67-E670-33E0-372E-D5737833E158}"/>
                </a:ext>
              </a:extLst>
            </p:cNvPr>
            <p:cNvGrpSpPr/>
            <p:nvPr/>
          </p:nvGrpSpPr>
          <p:grpSpPr>
            <a:xfrm>
              <a:off x="8776915" y="1209095"/>
              <a:ext cx="1226687" cy="1340787"/>
              <a:chOff x="1614115" y="2710235"/>
              <a:chExt cx="1226687" cy="1340787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9A108B3-B5D6-26A1-B1A3-EFE3231E64AE}"/>
                  </a:ext>
                </a:extLst>
              </p:cNvPr>
              <p:cNvCxnSpPr>
                <a:cxnSpLocks/>
                <a:stCxn id="42" idx="7"/>
                <a:endCxn id="39" idx="2"/>
              </p:cNvCxnSpPr>
              <p:nvPr/>
            </p:nvCxnSpPr>
            <p:spPr>
              <a:xfrm flipV="1">
                <a:off x="1817721" y="2829505"/>
                <a:ext cx="247629" cy="758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6F1E43F-3C09-59F1-24B7-43963BE23831}"/>
                  </a:ext>
                </a:extLst>
              </p:cNvPr>
              <p:cNvCxnSpPr>
                <a:stCxn id="42" idx="6"/>
                <a:endCxn id="38" idx="2"/>
              </p:cNvCxnSpPr>
              <p:nvPr/>
            </p:nvCxnSpPr>
            <p:spPr>
              <a:xfrm>
                <a:off x="1852654" y="2989691"/>
                <a:ext cx="212695" cy="207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4588F02-3213-3063-639E-D3E2969E015A}"/>
                  </a:ext>
                </a:extLst>
              </p:cNvPr>
              <p:cNvCxnSpPr>
                <a:cxnSpLocks/>
                <a:stCxn id="42" idx="5"/>
                <a:endCxn id="40" idx="1"/>
              </p:cNvCxnSpPr>
              <p:nvPr/>
            </p:nvCxnSpPr>
            <p:spPr>
              <a:xfrm>
                <a:off x="1817721" y="3074027"/>
                <a:ext cx="282562" cy="4072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D22B105-7B80-1AC5-4174-BDD2C45C1E9E}"/>
                  </a:ext>
                </a:extLst>
              </p:cNvPr>
              <p:cNvCxnSpPr>
                <a:cxnSpLocks/>
                <a:stCxn id="42" idx="5"/>
                <a:endCxn id="41" idx="1"/>
              </p:cNvCxnSpPr>
              <p:nvPr/>
            </p:nvCxnSpPr>
            <p:spPr>
              <a:xfrm>
                <a:off x="1817721" y="3074027"/>
                <a:ext cx="282560" cy="7733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AAC41F7-AFE7-3FD5-95E4-3888DD227D57}"/>
                  </a:ext>
                </a:extLst>
              </p:cNvPr>
              <p:cNvCxnSpPr>
                <a:cxnSpLocks/>
                <a:stCxn id="43" idx="7"/>
                <a:endCxn id="39" idx="3"/>
              </p:cNvCxnSpPr>
              <p:nvPr/>
            </p:nvCxnSpPr>
            <p:spPr>
              <a:xfrm flipV="1">
                <a:off x="1817721" y="2913841"/>
                <a:ext cx="282562" cy="3824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8C1B59C-FC50-A3FC-5682-B0E4746E242B}"/>
                  </a:ext>
                </a:extLst>
              </p:cNvPr>
              <p:cNvCxnSpPr>
                <a:cxnSpLocks/>
                <a:stCxn id="39" idx="3"/>
                <a:endCxn id="44" idx="7"/>
              </p:cNvCxnSpPr>
              <p:nvPr/>
            </p:nvCxnSpPr>
            <p:spPr>
              <a:xfrm flipH="1">
                <a:off x="1817721" y="2913841"/>
                <a:ext cx="282562" cy="7733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F13D5F2-3EFD-6880-CD09-84D344592922}"/>
                  </a:ext>
                </a:extLst>
              </p:cNvPr>
              <p:cNvCxnSpPr>
                <a:cxnSpLocks/>
                <a:stCxn id="44" idx="7"/>
                <a:endCxn id="38" idx="3"/>
              </p:cNvCxnSpPr>
              <p:nvPr/>
            </p:nvCxnSpPr>
            <p:spPr>
              <a:xfrm flipV="1">
                <a:off x="1817721" y="3281920"/>
                <a:ext cx="282561" cy="4053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A0ACE1D-EEFB-55BA-8F7D-92BAB62A1915}"/>
                  </a:ext>
                </a:extLst>
              </p:cNvPr>
              <p:cNvCxnSpPr>
                <a:cxnSpLocks/>
                <a:stCxn id="44" idx="5"/>
                <a:endCxn id="41" idx="2"/>
              </p:cNvCxnSpPr>
              <p:nvPr/>
            </p:nvCxnSpPr>
            <p:spPr>
              <a:xfrm>
                <a:off x="1817721" y="3855905"/>
                <a:ext cx="247627" cy="758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75DD82A-AB05-014A-91C5-EF4A9DE25C04}"/>
                  </a:ext>
                </a:extLst>
              </p:cNvPr>
              <p:cNvCxnSpPr>
                <a:cxnSpLocks/>
                <a:stCxn id="44" idx="6"/>
                <a:endCxn id="40" idx="2"/>
              </p:cNvCxnSpPr>
              <p:nvPr/>
            </p:nvCxnSpPr>
            <p:spPr>
              <a:xfrm flipV="1">
                <a:off x="1852654" y="3565663"/>
                <a:ext cx="212696" cy="2059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9B04CC-5986-08EE-61F3-A13D03A725AF}"/>
                  </a:ext>
                </a:extLst>
              </p:cNvPr>
              <p:cNvCxnSpPr>
                <a:cxnSpLocks/>
                <a:stCxn id="43" idx="5"/>
                <a:endCxn id="41" idx="1"/>
              </p:cNvCxnSpPr>
              <p:nvPr/>
            </p:nvCxnSpPr>
            <p:spPr>
              <a:xfrm>
                <a:off x="1817721" y="3464966"/>
                <a:ext cx="282560" cy="382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06E668F-A64F-4DBC-077A-52DB0C98F456}"/>
                  </a:ext>
                </a:extLst>
              </p:cNvPr>
              <p:cNvCxnSpPr>
                <a:cxnSpLocks/>
                <a:stCxn id="43" idx="6"/>
                <a:endCxn id="38" idx="2"/>
              </p:cNvCxnSpPr>
              <p:nvPr/>
            </p:nvCxnSpPr>
            <p:spPr>
              <a:xfrm flipV="1">
                <a:off x="1852654" y="3197584"/>
                <a:ext cx="212695" cy="1830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DA7180C-79CB-8BA3-1B8B-2DF945E1998C}"/>
                  </a:ext>
                </a:extLst>
              </p:cNvPr>
              <p:cNvCxnSpPr>
                <a:cxnSpLocks/>
                <a:stCxn id="43" idx="6"/>
                <a:endCxn id="40" idx="2"/>
              </p:cNvCxnSpPr>
              <p:nvPr/>
            </p:nvCxnSpPr>
            <p:spPr>
              <a:xfrm>
                <a:off x="1852654" y="3380630"/>
                <a:ext cx="212696" cy="1850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7B7DA37-A764-E25D-5F2A-32C397812DE3}"/>
                  </a:ext>
                </a:extLst>
              </p:cNvPr>
              <p:cNvCxnSpPr>
                <a:cxnSpLocks/>
                <a:stCxn id="39" idx="6"/>
                <a:endCxn id="36" idx="2"/>
              </p:cNvCxnSpPr>
              <p:nvPr/>
            </p:nvCxnSpPr>
            <p:spPr>
              <a:xfrm>
                <a:off x="2303889" y="2829505"/>
                <a:ext cx="298374" cy="34751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4D1DA2F-F338-365B-89B3-1BA7C2544D5B}"/>
                  </a:ext>
                </a:extLst>
              </p:cNvPr>
              <p:cNvCxnSpPr>
                <a:cxnSpLocks/>
                <a:stCxn id="39" idx="6"/>
                <a:endCxn id="37" idx="2"/>
              </p:cNvCxnSpPr>
              <p:nvPr/>
            </p:nvCxnSpPr>
            <p:spPr>
              <a:xfrm>
                <a:off x="2303889" y="2829505"/>
                <a:ext cx="298374" cy="7823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97BEB76-60E0-1094-212E-7CE3ED58FC06}"/>
                  </a:ext>
                </a:extLst>
              </p:cNvPr>
              <p:cNvCxnSpPr>
                <a:cxnSpLocks/>
                <a:stCxn id="38" idx="6"/>
                <a:endCxn id="36" idx="2"/>
              </p:cNvCxnSpPr>
              <p:nvPr/>
            </p:nvCxnSpPr>
            <p:spPr>
              <a:xfrm flipV="1">
                <a:off x="2303888" y="3177024"/>
                <a:ext cx="298375" cy="205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A5F18BE-3F7D-2674-F407-7DF90763AAF6}"/>
                  </a:ext>
                </a:extLst>
              </p:cNvPr>
              <p:cNvCxnSpPr>
                <a:cxnSpLocks/>
                <a:stCxn id="38" idx="6"/>
                <a:endCxn id="37" idx="2"/>
              </p:cNvCxnSpPr>
              <p:nvPr/>
            </p:nvCxnSpPr>
            <p:spPr>
              <a:xfrm>
                <a:off x="2303888" y="3197584"/>
                <a:ext cx="298375" cy="4142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E1CD93C-4AAD-45DC-1E46-AF99232A3328}"/>
                  </a:ext>
                </a:extLst>
              </p:cNvPr>
              <p:cNvCxnSpPr>
                <a:cxnSpLocks/>
                <a:stCxn id="37" idx="2"/>
                <a:endCxn id="40" idx="6"/>
              </p:cNvCxnSpPr>
              <p:nvPr/>
            </p:nvCxnSpPr>
            <p:spPr>
              <a:xfrm flipH="1" flipV="1">
                <a:off x="2303889" y="3565663"/>
                <a:ext cx="298374" cy="462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00AC94A-0A01-AE8E-940C-6CBF1CC970E2}"/>
                  </a:ext>
                </a:extLst>
              </p:cNvPr>
              <p:cNvCxnSpPr>
                <a:cxnSpLocks/>
                <a:stCxn id="36" idx="2"/>
                <a:endCxn id="40" idx="6"/>
              </p:cNvCxnSpPr>
              <p:nvPr/>
            </p:nvCxnSpPr>
            <p:spPr>
              <a:xfrm flipH="1">
                <a:off x="2303889" y="3177024"/>
                <a:ext cx="298374" cy="3886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29E982D-E5B8-7318-6FFE-46DB98255E86}"/>
                  </a:ext>
                </a:extLst>
              </p:cNvPr>
              <p:cNvCxnSpPr>
                <a:cxnSpLocks/>
                <a:stCxn id="37" idx="2"/>
                <a:endCxn id="41" idx="6"/>
              </p:cNvCxnSpPr>
              <p:nvPr/>
            </p:nvCxnSpPr>
            <p:spPr>
              <a:xfrm flipH="1">
                <a:off x="2303887" y="3611881"/>
                <a:ext cx="298376" cy="319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E358AE4-563F-5463-1AD6-E280125FBF8C}"/>
                  </a:ext>
                </a:extLst>
              </p:cNvPr>
              <p:cNvCxnSpPr>
                <a:cxnSpLocks/>
                <a:stCxn id="36" idx="2"/>
                <a:endCxn id="41" idx="6"/>
              </p:cNvCxnSpPr>
              <p:nvPr/>
            </p:nvCxnSpPr>
            <p:spPr>
              <a:xfrm flipH="1">
                <a:off x="2303887" y="3177024"/>
                <a:ext cx="298376" cy="7547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ABC8906-5583-5F04-97DF-AB2F07778DF4}"/>
                  </a:ext>
                </a:extLst>
              </p:cNvPr>
              <p:cNvGrpSpPr/>
              <p:nvPr/>
            </p:nvGrpSpPr>
            <p:grpSpPr>
              <a:xfrm>
                <a:off x="1614115" y="2870421"/>
                <a:ext cx="238539" cy="1020417"/>
                <a:chOff x="1614115" y="2870421"/>
                <a:chExt cx="238539" cy="102041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1B57A7F-A69B-106C-3AEE-A8E24A629C5C}"/>
                    </a:ext>
                  </a:extLst>
                </p:cNvPr>
                <p:cNvSpPr/>
                <p:nvPr/>
              </p:nvSpPr>
              <p:spPr>
                <a:xfrm>
                  <a:off x="1614115" y="2870421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EB97E79D-2E7D-4E92-D591-39F2AC1A71FB}"/>
                    </a:ext>
                  </a:extLst>
                </p:cNvPr>
                <p:cNvSpPr/>
                <p:nvPr/>
              </p:nvSpPr>
              <p:spPr>
                <a:xfrm>
                  <a:off x="1614115" y="3261360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711BABF6-1F81-F2DD-7044-D325DCECBAAB}"/>
                    </a:ext>
                  </a:extLst>
                </p:cNvPr>
                <p:cNvSpPr/>
                <p:nvPr/>
              </p:nvSpPr>
              <p:spPr>
                <a:xfrm>
                  <a:off x="1614115" y="3652299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6F293E8-2E9F-8BD6-83A8-4439A9E46676}"/>
                  </a:ext>
                </a:extLst>
              </p:cNvPr>
              <p:cNvGrpSpPr/>
              <p:nvPr/>
            </p:nvGrpSpPr>
            <p:grpSpPr>
              <a:xfrm>
                <a:off x="2065348" y="2710235"/>
                <a:ext cx="238541" cy="1340787"/>
                <a:chOff x="2028906" y="2703298"/>
                <a:chExt cx="238541" cy="1340787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00EBC736-747C-BB33-DC09-6F9E76DBF987}"/>
                    </a:ext>
                  </a:extLst>
                </p:cNvPr>
                <p:cNvSpPr/>
                <p:nvPr/>
              </p:nvSpPr>
              <p:spPr>
                <a:xfrm>
                  <a:off x="2028907" y="3071377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1188F9D7-3842-1ACA-6213-D999FF52E61B}"/>
                    </a:ext>
                  </a:extLst>
                </p:cNvPr>
                <p:cNvSpPr/>
                <p:nvPr/>
              </p:nvSpPr>
              <p:spPr>
                <a:xfrm>
                  <a:off x="2028908" y="2703298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C4DE1A6B-079A-5C38-02EE-88F097DC6584}"/>
                    </a:ext>
                  </a:extLst>
                </p:cNvPr>
                <p:cNvSpPr/>
                <p:nvPr/>
              </p:nvSpPr>
              <p:spPr>
                <a:xfrm>
                  <a:off x="2028908" y="343945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1E79C133-E18F-149E-1608-D0671A26B67E}"/>
                    </a:ext>
                  </a:extLst>
                </p:cNvPr>
                <p:cNvSpPr/>
                <p:nvPr/>
              </p:nvSpPr>
              <p:spPr>
                <a:xfrm>
                  <a:off x="2028906" y="380554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D8B2CB18-9574-F6F4-22A5-DCC74E33C128}"/>
                  </a:ext>
                </a:extLst>
              </p:cNvPr>
              <p:cNvGrpSpPr/>
              <p:nvPr/>
            </p:nvGrpSpPr>
            <p:grpSpPr>
              <a:xfrm>
                <a:off x="2602263" y="3057754"/>
                <a:ext cx="238539" cy="673396"/>
                <a:chOff x="2594313" y="3046417"/>
                <a:chExt cx="238539" cy="673396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735BCF77-7F55-A639-266C-347D0D0C6B4B}"/>
                    </a:ext>
                  </a:extLst>
                </p:cNvPr>
                <p:cNvSpPr/>
                <p:nvPr/>
              </p:nvSpPr>
              <p:spPr>
                <a:xfrm>
                  <a:off x="2594313" y="3046417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48356EF2-3E4D-4257-C5D2-76B2509F0FFB}"/>
                    </a:ext>
                  </a:extLst>
                </p:cNvPr>
                <p:cNvSpPr/>
                <p:nvPr/>
              </p:nvSpPr>
              <p:spPr>
                <a:xfrm>
                  <a:off x="2594313" y="3481274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B43D53-B2CA-A61E-0BF7-30B800A4984B}"/>
                </a:ext>
              </a:extLst>
            </p:cNvPr>
            <p:cNvSpPr txBox="1"/>
            <p:nvPr/>
          </p:nvSpPr>
          <p:spPr>
            <a:xfrm>
              <a:off x="7855039" y="1638070"/>
              <a:ext cx="3577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15C170-8FB7-2F7A-0202-49C08D0281B6}"/>
                </a:ext>
              </a:extLst>
            </p:cNvPr>
            <p:cNvSpPr txBox="1"/>
            <p:nvPr/>
          </p:nvSpPr>
          <p:spPr>
            <a:xfrm>
              <a:off x="10559256" y="1633268"/>
              <a:ext cx="3465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Ŷ</a:t>
              </a:r>
              <a:endParaRPr lang="en-US" sz="2600" dirty="0">
                <a:solidFill>
                  <a:schemeClr val="accent2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B9BADFE-6619-A950-8787-E616FC0A3875}"/>
                </a:ext>
              </a:extLst>
            </p:cNvPr>
            <p:cNvCxnSpPr>
              <a:cxnSpLocks/>
            </p:cNvCxnSpPr>
            <p:nvPr/>
          </p:nvCxnSpPr>
          <p:spPr>
            <a:xfrm>
              <a:off x="8205209" y="1884292"/>
              <a:ext cx="55163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35D7A1D-D05B-49F4-0053-BB1BEB212D70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9967999" y="1879490"/>
              <a:ext cx="59125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B3FDF3-68FA-91AF-44C9-476039E750A5}"/>
                </a:ext>
              </a:extLst>
            </p:cNvPr>
            <p:cNvSpPr txBox="1"/>
            <p:nvPr/>
          </p:nvSpPr>
          <p:spPr>
            <a:xfrm>
              <a:off x="9488552" y="2303908"/>
              <a:ext cx="43633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>
                  <a:solidFill>
                    <a:srgbClr val="D09E00"/>
                  </a:solidFill>
                </a:rPr>
                <a:t>θ</a:t>
              </a:r>
              <a:r>
                <a:rPr lang="en-US" sz="2600" baseline="-25000" dirty="0">
                  <a:solidFill>
                    <a:srgbClr val="D09E00"/>
                  </a:solidFill>
                </a:rPr>
                <a:t>t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BC3092C-82E3-E217-2AF5-4CE3D40CB3F1}"/>
              </a:ext>
            </a:extLst>
          </p:cNvPr>
          <p:cNvCxnSpPr>
            <a:cxnSpLocks/>
          </p:cNvCxnSpPr>
          <p:nvPr/>
        </p:nvCxnSpPr>
        <p:spPr>
          <a:xfrm flipH="1">
            <a:off x="10325521" y="4899344"/>
            <a:ext cx="52737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17E73983-9B2C-B3EB-DB15-A6BF5D3674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5521" r="-2"/>
          <a:stretch/>
        </p:blipFill>
        <p:spPr>
          <a:xfrm>
            <a:off x="10364571" y="4154519"/>
            <a:ext cx="627335" cy="65731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E1608DD-BFA3-A3E8-97D3-B5D87BF147E4}"/>
              </a:ext>
            </a:extLst>
          </p:cNvPr>
          <p:cNvSpPr txBox="1"/>
          <p:nvPr/>
        </p:nvSpPr>
        <p:spPr>
          <a:xfrm>
            <a:off x="11106164" y="4779754"/>
            <a:ext cx="4491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-Y</a:t>
            </a:r>
            <a:endParaRPr lang="en-US" sz="2600" dirty="0"/>
          </a:p>
        </p:txBody>
      </p:sp>
      <p:pic>
        <p:nvPicPr>
          <p:cNvPr id="48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C35FC83C-8223-6D29-3F9F-4D0D2DC99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1" t="29904" r="40601" b="48132"/>
          <a:stretch/>
        </p:blipFill>
        <p:spPr bwMode="auto">
          <a:xfrm>
            <a:off x="376275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654FDDB-0240-3131-E766-A49C7A979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29721" r="51100" b="48315"/>
          <a:stretch/>
        </p:blipFill>
        <p:spPr bwMode="auto">
          <a:xfrm>
            <a:off x="1296390" y="2016880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83AFDE4-6924-8A2E-0540-0708B3FC6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52292" r="51100" b="25744"/>
          <a:stretch/>
        </p:blipFill>
        <p:spPr bwMode="auto">
          <a:xfrm>
            <a:off x="2216505" y="2016880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7175957-E787-DF48-4A9F-36E0500F2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30296" r="72330" b="47740"/>
          <a:stretch/>
        </p:blipFill>
        <p:spPr bwMode="auto">
          <a:xfrm>
            <a:off x="3136620" y="2016880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A0A804A-1EB3-A2F0-FD8D-9709FA4B8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2293" r="30488" b="75743"/>
          <a:stretch/>
        </p:blipFill>
        <p:spPr bwMode="auto">
          <a:xfrm>
            <a:off x="4056735" y="2016879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3EE271D7-814D-243F-7E76-5DCB432C8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1" y="4447142"/>
            <a:ext cx="1185854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8A36030E-350E-D0EF-03D8-C6D06E656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8" t="28036" r="20514" b="50000"/>
          <a:stretch/>
        </p:blipFill>
        <p:spPr bwMode="auto">
          <a:xfrm>
            <a:off x="4974479" y="201687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64849685-0068-E9E6-E71F-3F76279ED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52145" r="30488" b="25891"/>
          <a:stretch/>
        </p:blipFill>
        <p:spPr bwMode="auto">
          <a:xfrm>
            <a:off x="5894594" y="201687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707A0AC6-D27A-41BE-43CC-84CFD0D7E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6" t="52215" r="10356" b="25821"/>
          <a:stretch/>
        </p:blipFill>
        <p:spPr bwMode="auto">
          <a:xfrm>
            <a:off x="6814709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AE88944-FFEB-8D5B-FC38-B309CE9B8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77555" r="62234" b="481"/>
          <a:stretch/>
        </p:blipFill>
        <p:spPr bwMode="auto">
          <a:xfrm>
            <a:off x="7729681" y="2016878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D72B1366-CE29-61FC-9474-219ADBF46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6347" r="82736" b="71689"/>
          <a:stretch/>
        </p:blipFill>
        <p:spPr bwMode="auto">
          <a:xfrm>
            <a:off x="8644653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3F1B466-607C-83F7-EA73-94ED6531CC54}"/>
              </a:ext>
            </a:extLst>
          </p:cNvPr>
          <p:cNvSpPr/>
          <p:nvPr/>
        </p:nvSpPr>
        <p:spPr>
          <a:xfrm>
            <a:off x="2475455" y="4378533"/>
            <a:ext cx="5201162" cy="128016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23AF86A-50F8-04AC-31D1-48142D741921}"/>
              </a:ext>
            </a:extLst>
          </p:cNvPr>
          <p:cNvSpPr txBox="1"/>
          <p:nvPr/>
        </p:nvSpPr>
        <p:spPr>
          <a:xfrm>
            <a:off x="2433744" y="3965485"/>
            <a:ext cx="120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Mini-batch</a:t>
            </a:r>
          </a:p>
        </p:txBody>
      </p:sp>
      <p:pic>
        <p:nvPicPr>
          <p:cNvPr id="7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2906AED3-F380-7AC2-69CA-193814569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30296" r="72330" b="47740"/>
          <a:stretch/>
        </p:blipFill>
        <p:spPr bwMode="auto">
          <a:xfrm>
            <a:off x="3136620" y="2016877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E4A464F8-0B2E-96F0-A1E9-9EAF7924E5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6" t="52215" r="10356" b="25821"/>
          <a:stretch/>
        </p:blipFill>
        <p:spPr bwMode="auto">
          <a:xfrm>
            <a:off x="6814709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F1FEA6D8-A332-2147-53AF-C7FB87AD8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1" t="29904" r="40601" b="48132"/>
          <a:stretch/>
        </p:blipFill>
        <p:spPr bwMode="auto">
          <a:xfrm>
            <a:off x="376275" y="202970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DA0D8F83-6A67-EE23-183A-C3038CD3D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77555" r="62234" b="481"/>
          <a:stretch/>
        </p:blipFill>
        <p:spPr bwMode="auto">
          <a:xfrm>
            <a:off x="7734012" y="2016877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80FEAA1-ACAE-570E-0B22-35A7CC52611E}"/>
              </a:ext>
            </a:extLst>
          </p:cNvPr>
          <p:cNvSpPr txBox="1"/>
          <p:nvPr/>
        </p:nvSpPr>
        <p:spPr>
          <a:xfrm>
            <a:off x="9630432" y="1330792"/>
            <a:ext cx="1265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</a:t>
            </a:r>
          </a:p>
          <a:p>
            <a:pPr algn="ctr"/>
            <a:r>
              <a:rPr lang="en-US" dirty="0"/>
              <a:t>importance</a:t>
            </a:r>
          </a:p>
        </p:txBody>
      </p:sp>
      <p:pic>
        <p:nvPicPr>
          <p:cNvPr id="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B291A549-DDB5-3925-B205-6A4BA538E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29721" r="51100" b="48315"/>
          <a:stretch/>
        </p:blipFill>
        <p:spPr bwMode="auto">
          <a:xfrm>
            <a:off x="1296390" y="2019754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4D76A114-E906-EAA4-6155-7E78F68E5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52292" r="51100" b="25744"/>
          <a:stretch/>
        </p:blipFill>
        <p:spPr bwMode="auto">
          <a:xfrm>
            <a:off x="2216505" y="2019754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40BBB0F5-C7F1-45C8-1CB8-406423C5E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2293" r="30488" b="75743"/>
          <a:stretch/>
        </p:blipFill>
        <p:spPr bwMode="auto">
          <a:xfrm>
            <a:off x="4056735" y="2019753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B2818285-7E8E-1690-05A7-CF0E45615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8" t="28036" r="20514" b="50000"/>
          <a:stretch/>
        </p:blipFill>
        <p:spPr bwMode="auto">
          <a:xfrm>
            <a:off x="4974479" y="2019752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4FC9B0F-A83A-148D-8D3B-93D975E42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4" t="52145" r="30488" b="25891"/>
          <a:stretch/>
        </p:blipFill>
        <p:spPr bwMode="auto">
          <a:xfrm>
            <a:off x="5894594" y="2019752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874C31E7-ABDB-80B8-0B7E-83074255F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6347" r="82736" b="71689"/>
          <a:stretch/>
        </p:blipFill>
        <p:spPr bwMode="auto">
          <a:xfrm>
            <a:off x="8644653" y="2032575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CDF4CC8D-5D31-D42C-BA49-FC58931E8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30296" r="72330" b="47740"/>
          <a:stretch/>
        </p:blipFill>
        <p:spPr bwMode="auto">
          <a:xfrm>
            <a:off x="3136620" y="201975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4D09CA33-408F-2CA5-9865-5C14CA9B4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6" t="52215" r="10356" b="25821"/>
          <a:stretch/>
        </p:blipFill>
        <p:spPr bwMode="auto">
          <a:xfrm>
            <a:off x="6814709" y="2032575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EDA50654-0A2D-09A0-DB9A-075F16D78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1" t="29904" r="40601" b="48132"/>
          <a:stretch/>
        </p:blipFill>
        <p:spPr bwMode="auto">
          <a:xfrm>
            <a:off x="376275" y="2032575"/>
            <a:ext cx="819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0CEAD3BF-8952-8374-AF48-9DC16FA0D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77555" r="62234" b="481"/>
          <a:stretch/>
        </p:blipFill>
        <p:spPr bwMode="auto">
          <a:xfrm>
            <a:off x="7734012" y="2019751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040D988A-5B5D-56A9-C29D-366B16779E56}"/>
              </a:ext>
            </a:extLst>
          </p:cNvPr>
          <p:cNvSpPr/>
          <p:nvPr/>
        </p:nvSpPr>
        <p:spPr>
          <a:xfrm>
            <a:off x="609344" y="1356436"/>
            <a:ext cx="203364" cy="5857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EFA6574-F95E-7B37-4BDA-0852C38C35B4}"/>
              </a:ext>
            </a:extLst>
          </p:cNvPr>
          <p:cNvSpPr/>
          <p:nvPr/>
        </p:nvSpPr>
        <p:spPr>
          <a:xfrm>
            <a:off x="1527241" y="1128807"/>
            <a:ext cx="203365" cy="8065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03D0661-6A8F-7568-5850-1A9578164B9E}"/>
              </a:ext>
            </a:extLst>
          </p:cNvPr>
          <p:cNvSpPr/>
          <p:nvPr/>
        </p:nvSpPr>
        <p:spPr>
          <a:xfrm>
            <a:off x="2447357" y="1356434"/>
            <a:ext cx="203364" cy="57894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5EE38FF-A741-AACF-BF2C-9BE746C8ACA5}"/>
              </a:ext>
            </a:extLst>
          </p:cNvPr>
          <p:cNvSpPr/>
          <p:nvPr/>
        </p:nvSpPr>
        <p:spPr>
          <a:xfrm>
            <a:off x="3313699" y="1356434"/>
            <a:ext cx="203364" cy="5857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68F59C7-89A8-3A56-F044-124FD90F060C}"/>
              </a:ext>
            </a:extLst>
          </p:cNvPr>
          <p:cNvSpPr/>
          <p:nvPr/>
        </p:nvSpPr>
        <p:spPr>
          <a:xfrm>
            <a:off x="4281352" y="1356435"/>
            <a:ext cx="203364" cy="5857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D95052D-9041-B95B-A771-14BA1BE531E1}"/>
              </a:ext>
            </a:extLst>
          </p:cNvPr>
          <p:cNvSpPr/>
          <p:nvPr/>
        </p:nvSpPr>
        <p:spPr>
          <a:xfrm>
            <a:off x="5205331" y="1637607"/>
            <a:ext cx="203364" cy="30461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223ED82-9364-28BC-EAF5-6905B71B42AF}"/>
              </a:ext>
            </a:extLst>
          </p:cNvPr>
          <p:cNvSpPr/>
          <p:nvPr/>
        </p:nvSpPr>
        <p:spPr>
          <a:xfrm>
            <a:off x="6125445" y="1356435"/>
            <a:ext cx="183961" cy="58578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68262F9-546B-DCE3-4BC0-BFC72487AB73}"/>
              </a:ext>
            </a:extLst>
          </p:cNvPr>
          <p:cNvSpPr/>
          <p:nvPr/>
        </p:nvSpPr>
        <p:spPr>
          <a:xfrm>
            <a:off x="7045561" y="1135650"/>
            <a:ext cx="183962" cy="8065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A31AE3C-B7BD-A168-591B-CEF86E776C81}"/>
              </a:ext>
            </a:extLst>
          </p:cNvPr>
          <p:cNvSpPr/>
          <p:nvPr/>
        </p:nvSpPr>
        <p:spPr>
          <a:xfrm>
            <a:off x="7965675" y="1504604"/>
            <a:ext cx="183963" cy="43761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F4B1654-A18B-5D6A-9E02-2CD15FAE6D3C}"/>
              </a:ext>
            </a:extLst>
          </p:cNvPr>
          <p:cNvSpPr/>
          <p:nvPr/>
        </p:nvSpPr>
        <p:spPr>
          <a:xfrm>
            <a:off x="8875504" y="1356433"/>
            <a:ext cx="183963" cy="58578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905CAFA-459A-D7A2-0A28-12E16F4870F0}"/>
              </a:ext>
            </a:extLst>
          </p:cNvPr>
          <p:cNvSpPr/>
          <p:nvPr/>
        </p:nvSpPr>
        <p:spPr>
          <a:xfrm>
            <a:off x="812765" y="1637607"/>
            <a:ext cx="203364" cy="3058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C286164-6A0F-B61F-02D3-BD2EEF36B381}"/>
              </a:ext>
            </a:extLst>
          </p:cNvPr>
          <p:cNvSpPr/>
          <p:nvPr/>
        </p:nvSpPr>
        <p:spPr>
          <a:xfrm>
            <a:off x="1730606" y="1330792"/>
            <a:ext cx="203364" cy="6045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736721F-4FBA-439C-34A9-68479A633EFD}"/>
              </a:ext>
            </a:extLst>
          </p:cNvPr>
          <p:cNvSpPr/>
          <p:nvPr/>
        </p:nvSpPr>
        <p:spPr>
          <a:xfrm>
            <a:off x="2650778" y="1135650"/>
            <a:ext cx="203364" cy="7997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7E4E6B4-2137-7F0B-229B-07D205D3E506}"/>
              </a:ext>
            </a:extLst>
          </p:cNvPr>
          <p:cNvSpPr/>
          <p:nvPr/>
        </p:nvSpPr>
        <p:spPr>
          <a:xfrm>
            <a:off x="3516684" y="1800576"/>
            <a:ext cx="203364" cy="1430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FB79236-FE28-95EC-5C1D-F846DFFBD3CD}"/>
              </a:ext>
            </a:extLst>
          </p:cNvPr>
          <p:cNvSpPr/>
          <p:nvPr/>
        </p:nvSpPr>
        <p:spPr>
          <a:xfrm>
            <a:off x="4480092" y="1143948"/>
            <a:ext cx="203364" cy="7997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DCFF51A-A546-2EB8-D7E0-2374F288A0FD}"/>
              </a:ext>
            </a:extLst>
          </p:cNvPr>
          <p:cNvSpPr/>
          <p:nvPr/>
        </p:nvSpPr>
        <p:spPr>
          <a:xfrm>
            <a:off x="5408695" y="1504604"/>
            <a:ext cx="203364" cy="4376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66F6E47-72C8-8E5D-A531-1C0310EDAFB5}"/>
              </a:ext>
            </a:extLst>
          </p:cNvPr>
          <p:cNvSpPr/>
          <p:nvPr/>
        </p:nvSpPr>
        <p:spPr>
          <a:xfrm>
            <a:off x="6314798" y="1356435"/>
            <a:ext cx="183961" cy="5857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61EAFEA-DCC4-8E7D-F832-024498C0EC71}"/>
              </a:ext>
            </a:extLst>
          </p:cNvPr>
          <p:cNvSpPr/>
          <p:nvPr/>
        </p:nvSpPr>
        <p:spPr>
          <a:xfrm>
            <a:off x="7237780" y="1637607"/>
            <a:ext cx="183962" cy="3046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F16B400-5596-AEC8-A90B-10EA8000FDC4}"/>
              </a:ext>
            </a:extLst>
          </p:cNvPr>
          <p:cNvSpPr/>
          <p:nvPr/>
        </p:nvSpPr>
        <p:spPr>
          <a:xfrm>
            <a:off x="8149638" y="1356433"/>
            <a:ext cx="183963" cy="58578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5F9F51F-65FD-0B0B-222A-87930C9F7C97}"/>
              </a:ext>
            </a:extLst>
          </p:cNvPr>
          <p:cNvSpPr/>
          <p:nvPr/>
        </p:nvSpPr>
        <p:spPr>
          <a:xfrm>
            <a:off x="9063900" y="1758950"/>
            <a:ext cx="183963" cy="1832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2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19284 0.3928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196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2227 0.3928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0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2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5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7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0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3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6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9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1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00287 0.3946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9722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6745 0.39282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9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2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5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8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1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4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7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0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3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6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3A8F-3F4C-88FF-EB37-C756B42B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update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6C55D2-DAB2-7BAB-0322-F41A898895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The parameter gradient estimator is then: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𝑀𝐼𝑆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r>
                  <a:rPr lang="en-US" dirty="0"/>
                  <a:t>This account for both non-uniform data selection and Multiple Sampling density</a:t>
                </a:r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r>
                  <a:rPr lang="en-US" dirty="0"/>
                  <a:t>In practice MIS for optimization can look like this 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6C55D2-DAB2-7BAB-0322-F41A898895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9A0F343-1FD1-6DE4-A511-EE5504EF4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1" y="3226032"/>
            <a:ext cx="6772884" cy="297977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CD4D0A9-2149-C946-9F7B-DBE58D4EF4E1}"/>
              </a:ext>
            </a:extLst>
          </p:cNvPr>
          <p:cNvGrpSpPr/>
          <p:nvPr/>
        </p:nvGrpSpPr>
        <p:grpSpPr>
          <a:xfrm>
            <a:off x="2072401" y="4140680"/>
            <a:ext cx="1562579" cy="2012869"/>
            <a:chOff x="488976" y="2894825"/>
            <a:chExt cx="1923923" cy="247834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2F59AC-F286-CAA1-EF5C-E275F71D54CA}"/>
                </a:ext>
              </a:extLst>
            </p:cNvPr>
            <p:cNvGrpSpPr/>
            <p:nvPr/>
          </p:nvGrpSpPr>
          <p:grpSpPr>
            <a:xfrm>
              <a:off x="488976" y="2894825"/>
              <a:ext cx="1839026" cy="2478342"/>
              <a:chOff x="488976" y="2894825"/>
              <a:chExt cx="1839026" cy="2478342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3BE07ED-FF6C-D8F8-573E-7BBAAE7E71C3}"/>
                  </a:ext>
                </a:extLst>
              </p:cNvPr>
              <p:cNvCxnSpPr>
                <a:cxnSpLocks/>
                <a:stCxn id="44" idx="7"/>
                <a:endCxn id="41" idx="2"/>
              </p:cNvCxnSpPr>
              <p:nvPr/>
            </p:nvCxnSpPr>
            <p:spPr>
              <a:xfrm flipV="1">
                <a:off x="795676" y="3074486"/>
                <a:ext cx="373013" cy="1142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7ED5204-1929-B51B-531C-0E38EDDFDBF0}"/>
                  </a:ext>
                </a:extLst>
              </p:cNvPr>
              <p:cNvCxnSpPr>
                <a:stCxn id="44" idx="6"/>
                <a:endCxn id="40" idx="2"/>
              </p:cNvCxnSpPr>
              <p:nvPr/>
            </p:nvCxnSpPr>
            <p:spPr>
              <a:xfrm>
                <a:off x="848297" y="3315780"/>
                <a:ext cx="320391" cy="31315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24D5434-9621-9962-D2C9-CA64272E1F40}"/>
                  </a:ext>
                </a:extLst>
              </p:cNvPr>
              <p:cNvCxnSpPr>
                <a:cxnSpLocks/>
                <a:stCxn id="44" idx="5"/>
                <a:endCxn id="42" idx="1"/>
              </p:cNvCxnSpPr>
              <p:nvPr/>
            </p:nvCxnSpPr>
            <p:spPr>
              <a:xfrm>
                <a:off x="795676" y="3442819"/>
                <a:ext cx="425634" cy="6135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2CD888A-1A14-BBC9-89F9-F3BE902A40E4}"/>
                  </a:ext>
                </a:extLst>
              </p:cNvPr>
              <p:cNvCxnSpPr>
                <a:cxnSpLocks/>
                <a:stCxn id="44" idx="5"/>
                <a:endCxn id="43" idx="1"/>
              </p:cNvCxnSpPr>
              <p:nvPr/>
            </p:nvCxnSpPr>
            <p:spPr>
              <a:xfrm>
                <a:off x="795676" y="3442819"/>
                <a:ext cx="425631" cy="116498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D1433B1-85D0-A4E0-2456-F68E750611FF}"/>
                  </a:ext>
                </a:extLst>
              </p:cNvPr>
              <p:cNvCxnSpPr>
                <a:cxnSpLocks/>
                <a:stCxn id="45" idx="7"/>
                <a:endCxn id="41" idx="3"/>
              </p:cNvCxnSpPr>
              <p:nvPr/>
            </p:nvCxnSpPr>
            <p:spPr>
              <a:xfrm flipV="1">
                <a:off x="795676" y="3201524"/>
                <a:ext cx="425634" cy="57610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2FCCA8E-BC59-56C3-5CF0-DB37C6AEF29A}"/>
                  </a:ext>
                </a:extLst>
              </p:cNvPr>
              <p:cNvCxnSpPr>
                <a:cxnSpLocks/>
                <a:stCxn id="41" idx="3"/>
                <a:endCxn id="46" idx="7"/>
              </p:cNvCxnSpPr>
              <p:nvPr/>
            </p:nvCxnSpPr>
            <p:spPr>
              <a:xfrm flipH="1">
                <a:off x="795676" y="3201524"/>
                <a:ext cx="425634" cy="11649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8A17680-7E2A-C1B6-4ACE-266277D71CEC}"/>
                  </a:ext>
                </a:extLst>
              </p:cNvPr>
              <p:cNvCxnSpPr>
                <a:cxnSpLocks/>
                <a:stCxn id="46" idx="7"/>
                <a:endCxn id="40" idx="3"/>
              </p:cNvCxnSpPr>
              <p:nvPr/>
            </p:nvCxnSpPr>
            <p:spPr>
              <a:xfrm flipV="1">
                <a:off x="795676" y="3755976"/>
                <a:ext cx="425633" cy="61053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D286802-0398-7A82-BBC0-F960EEEC5B89}"/>
                  </a:ext>
                </a:extLst>
              </p:cNvPr>
              <p:cNvCxnSpPr>
                <a:cxnSpLocks/>
                <a:stCxn id="46" idx="5"/>
                <a:endCxn id="43" idx="2"/>
              </p:cNvCxnSpPr>
              <p:nvPr/>
            </p:nvCxnSpPr>
            <p:spPr>
              <a:xfrm>
                <a:off x="795676" y="4620591"/>
                <a:ext cx="373010" cy="11425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0C09501-2164-C9B1-732F-5E8C69186B4C}"/>
                  </a:ext>
                </a:extLst>
              </p:cNvPr>
              <p:cNvCxnSpPr>
                <a:cxnSpLocks/>
                <a:stCxn id="46" idx="6"/>
                <a:endCxn id="42" idx="2"/>
              </p:cNvCxnSpPr>
              <p:nvPr/>
            </p:nvCxnSpPr>
            <p:spPr>
              <a:xfrm flipV="1">
                <a:off x="848297" y="4183388"/>
                <a:ext cx="320392" cy="31016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3F0D853-B548-962B-2CFD-983A2AF089C6}"/>
                  </a:ext>
                </a:extLst>
              </p:cNvPr>
              <p:cNvCxnSpPr>
                <a:cxnSpLocks/>
                <a:stCxn id="45" idx="5"/>
                <a:endCxn id="43" idx="1"/>
              </p:cNvCxnSpPr>
              <p:nvPr/>
            </p:nvCxnSpPr>
            <p:spPr>
              <a:xfrm>
                <a:off x="795676" y="4031705"/>
                <a:ext cx="425631" cy="5760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9770E4F-7A4B-3C7E-050A-4981250955DE}"/>
                  </a:ext>
                </a:extLst>
              </p:cNvPr>
              <p:cNvCxnSpPr>
                <a:cxnSpLocks/>
                <a:stCxn id="45" idx="6"/>
                <a:endCxn id="40" idx="2"/>
              </p:cNvCxnSpPr>
              <p:nvPr/>
            </p:nvCxnSpPr>
            <p:spPr>
              <a:xfrm flipV="1">
                <a:off x="848297" y="3628937"/>
                <a:ext cx="320391" cy="2757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179588F-7EEA-92B9-3E4D-E18478E45B2E}"/>
                  </a:ext>
                </a:extLst>
              </p:cNvPr>
              <p:cNvCxnSpPr>
                <a:cxnSpLocks/>
                <a:stCxn id="45" idx="6"/>
                <a:endCxn id="42" idx="2"/>
              </p:cNvCxnSpPr>
              <p:nvPr/>
            </p:nvCxnSpPr>
            <p:spPr>
              <a:xfrm>
                <a:off x="848297" y="3904666"/>
                <a:ext cx="320392" cy="27872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3D0D901-ADB3-8398-3E25-54775DF6369F}"/>
                  </a:ext>
                </a:extLst>
              </p:cNvPr>
              <p:cNvCxnSpPr>
                <a:cxnSpLocks/>
                <a:stCxn id="41" idx="6"/>
                <a:endCxn id="37" idx="2"/>
              </p:cNvCxnSpPr>
              <p:nvPr/>
            </p:nvCxnSpPr>
            <p:spPr>
              <a:xfrm>
                <a:off x="1528010" y="3074485"/>
                <a:ext cx="440671" cy="2412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CAADFBA-89D8-386B-0988-97145FEABCBC}"/>
                  </a:ext>
                </a:extLst>
              </p:cNvPr>
              <p:cNvCxnSpPr>
                <a:cxnSpLocks/>
                <a:stCxn id="41" idx="6"/>
                <a:endCxn id="39" idx="2"/>
              </p:cNvCxnSpPr>
              <p:nvPr/>
            </p:nvCxnSpPr>
            <p:spPr>
              <a:xfrm>
                <a:off x="1528010" y="3074485"/>
                <a:ext cx="440671" cy="14190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3FFA731-FD7E-8873-0B06-F465BCE72A07}"/>
                  </a:ext>
                </a:extLst>
              </p:cNvPr>
              <p:cNvCxnSpPr>
                <a:cxnSpLocks/>
                <a:stCxn id="40" idx="6"/>
                <a:endCxn id="37" idx="2"/>
              </p:cNvCxnSpPr>
              <p:nvPr/>
            </p:nvCxnSpPr>
            <p:spPr>
              <a:xfrm flipV="1">
                <a:off x="1528009" y="3315779"/>
                <a:ext cx="440672" cy="31315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12393F0-1B76-4756-CD19-890B91D0E180}"/>
                  </a:ext>
                </a:extLst>
              </p:cNvPr>
              <p:cNvCxnSpPr>
                <a:cxnSpLocks/>
                <a:stCxn id="40" idx="6"/>
                <a:endCxn id="39" idx="2"/>
              </p:cNvCxnSpPr>
              <p:nvPr/>
            </p:nvCxnSpPr>
            <p:spPr>
              <a:xfrm>
                <a:off x="1528009" y="3628936"/>
                <a:ext cx="440672" cy="8646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DF0619B-9CD0-0E09-17F4-FC1DE2C2CABB}"/>
                  </a:ext>
                </a:extLst>
              </p:cNvPr>
              <p:cNvCxnSpPr>
                <a:cxnSpLocks/>
                <a:stCxn id="39" idx="2"/>
                <a:endCxn id="42" idx="6"/>
              </p:cNvCxnSpPr>
              <p:nvPr/>
            </p:nvCxnSpPr>
            <p:spPr>
              <a:xfrm flipH="1" flipV="1">
                <a:off x="1528010" y="4183388"/>
                <a:ext cx="440671" cy="31016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CD1B14C-79AA-67C4-B30D-30157924FAF0}"/>
                  </a:ext>
                </a:extLst>
              </p:cNvPr>
              <p:cNvCxnSpPr>
                <a:cxnSpLocks/>
                <a:stCxn id="37" idx="2"/>
                <a:endCxn id="42" idx="6"/>
              </p:cNvCxnSpPr>
              <p:nvPr/>
            </p:nvCxnSpPr>
            <p:spPr>
              <a:xfrm flipH="1">
                <a:off x="1528010" y="3315779"/>
                <a:ext cx="440671" cy="86760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5A96DF5-3FAE-30AF-86A8-7C3FB8E0B930}"/>
                  </a:ext>
                </a:extLst>
              </p:cNvPr>
              <p:cNvCxnSpPr>
                <a:cxnSpLocks/>
                <a:stCxn id="39" idx="2"/>
                <a:endCxn id="43" idx="6"/>
              </p:cNvCxnSpPr>
              <p:nvPr/>
            </p:nvCxnSpPr>
            <p:spPr>
              <a:xfrm flipH="1">
                <a:off x="1528007" y="4493552"/>
                <a:ext cx="440674" cy="2412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FE1B10F-D58A-1E68-0256-81FCB140E778}"/>
                  </a:ext>
                </a:extLst>
              </p:cNvPr>
              <p:cNvCxnSpPr>
                <a:cxnSpLocks/>
                <a:stCxn id="37" idx="2"/>
                <a:endCxn id="43" idx="6"/>
              </p:cNvCxnSpPr>
              <p:nvPr/>
            </p:nvCxnSpPr>
            <p:spPr>
              <a:xfrm flipH="1">
                <a:off x="1528007" y="3315779"/>
                <a:ext cx="440674" cy="141906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300BB07-8554-37E4-E0EA-8E6E8C2C2E75}"/>
                  </a:ext>
                </a:extLst>
              </p:cNvPr>
              <p:cNvGrpSpPr/>
              <p:nvPr/>
            </p:nvGrpSpPr>
            <p:grpSpPr>
              <a:xfrm>
                <a:off x="488976" y="3136119"/>
                <a:ext cx="359321" cy="1537093"/>
                <a:chOff x="1614115" y="2870421"/>
                <a:chExt cx="238539" cy="1020417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F5D8E18B-56B7-77F4-D496-C5DF03656DFE}"/>
                    </a:ext>
                  </a:extLst>
                </p:cNvPr>
                <p:cNvSpPr/>
                <p:nvPr/>
              </p:nvSpPr>
              <p:spPr>
                <a:xfrm>
                  <a:off x="1614115" y="2870421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3FB90062-76F5-797F-B26C-62AD051843E2}"/>
                    </a:ext>
                  </a:extLst>
                </p:cNvPr>
                <p:cNvSpPr/>
                <p:nvPr/>
              </p:nvSpPr>
              <p:spPr>
                <a:xfrm>
                  <a:off x="1614115" y="3261360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1ECA7F9C-EE6A-675D-ABEC-AB2A78BF8EAF}"/>
                    </a:ext>
                  </a:extLst>
                </p:cNvPr>
                <p:cNvSpPr/>
                <p:nvPr/>
              </p:nvSpPr>
              <p:spPr>
                <a:xfrm>
                  <a:off x="1614115" y="3652299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D81FD37-2206-74AD-3B22-08A1238C86AF}"/>
                  </a:ext>
                </a:extLst>
              </p:cNvPr>
              <p:cNvGrpSpPr/>
              <p:nvPr/>
            </p:nvGrpSpPr>
            <p:grpSpPr>
              <a:xfrm>
                <a:off x="1168686" y="2894825"/>
                <a:ext cx="359324" cy="2019678"/>
                <a:chOff x="2028906" y="2703298"/>
                <a:chExt cx="238541" cy="1340787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41228758-BB9A-06DF-73FE-04E4866FFE08}"/>
                    </a:ext>
                  </a:extLst>
                </p:cNvPr>
                <p:cNvSpPr/>
                <p:nvPr/>
              </p:nvSpPr>
              <p:spPr>
                <a:xfrm>
                  <a:off x="2028907" y="3071377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A206061-4C95-EF4E-335C-9CE02723C70A}"/>
                    </a:ext>
                  </a:extLst>
                </p:cNvPr>
                <p:cNvSpPr/>
                <p:nvPr/>
              </p:nvSpPr>
              <p:spPr>
                <a:xfrm>
                  <a:off x="2028908" y="2703298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EA79631C-7441-C048-BDF4-2EFD0D4343ED}"/>
                    </a:ext>
                  </a:extLst>
                </p:cNvPr>
                <p:cNvSpPr/>
                <p:nvPr/>
              </p:nvSpPr>
              <p:spPr>
                <a:xfrm>
                  <a:off x="2028908" y="343945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AA18B408-109B-8D16-F134-4BE7E59D7E81}"/>
                    </a:ext>
                  </a:extLst>
                </p:cNvPr>
                <p:cNvSpPr/>
                <p:nvPr/>
              </p:nvSpPr>
              <p:spPr>
                <a:xfrm>
                  <a:off x="2028906" y="380554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0079F3C-6F00-F6F5-D98B-248F362A608E}"/>
                  </a:ext>
                </a:extLst>
              </p:cNvPr>
              <p:cNvSpPr txBox="1"/>
              <p:nvPr/>
            </p:nvSpPr>
            <p:spPr>
              <a:xfrm>
                <a:off x="1538666" y="4631381"/>
                <a:ext cx="546198" cy="741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600" dirty="0">
                    <a:solidFill>
                      <a:srgbClr val="D09E00"/>
                    </a:solidFill>
                  </a:rPr>
                  <a:t>θ</a:t>
                </a:r>
                <a:endParaRPr lang="en-US" sz="2600" dirty="0">
                  <a:solidFill>
                    <a:srgbClr val="D09E00"/>
                  </a:solidFill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7607CE2-33AA-96F4-9065-D7F6294D025A}"/>
                  </a:ext>
                </a:extLst>
              </p:cNvPr>
              <p:cNvGrpSpPr/>
              <p:nvPr/>
            </p:nvGrpSpPr>
            <p:grpSpPr>
              <a:xfrm>
                <a:off x="1968681" y="3136119"/>
                <a:ext cx="359321" cy="1537093"/>
                <a:chOff x="1614115" y="2870421"/>
                <a:chExt cx="238539" cy="1020417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A2C757D0-AA40-FC1E-3375-C39EC97A7C96}"/>
                    </a:ext>
                  </a:extLst>
                </p:cNvPr>
                <p:cNvSpPr/>
                <p:nvPr/>
              </p:nvSpPr>
              <p:spPr>
                <a:xfrm>
                  <a:off x="1614115" y="2870421"/>
                  <a:ext cx="238539" cy="23853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829D51A2-B1BA-3669-10C7-F1521681CA25}"/>
                    </a:ext>
                  </a:extLst>
                </p:cNvPr>
                <p:cNvSpPr/>
                <p:nvPr/>
              </p:nvSpPr>
              <p:spPr>
                <a:xfrm>
                  <a:off x="1614115" y="3261360"/>
                  <a:ext cx="238539" cy="238539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D5734AA0-C570-3964-8427-86AAF21A6001}"/>
                    </a:ext>
                  </a:extLst>
                </p:cNvPr>
                <p:cNvSpPr/>
                <p:nvPr/>
              </p:nvSpPr>
              <p:spPr>
                <a:xfrm>
                  <a:off x="1614115" y="3652299"/>
                  <a:ext cx="238539" cy="238539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15871BC-F128-D88B-5F96-F2DC88D426FA}"/>
                  </a:ext>
                </a:extLst>
              </p:cNvPr>
              <p:cNvCxnSpPr>
                <a:cxnSpLocks/>
                <a:stCxn id="38" idx="2"/>
                <a:endCxn id="41" idx="6"/>
              </p:cNvCxnSpPr>
              <p:nvPr/>
            </p:nvCxnSpPr>
            <p:spPr>
              <a:xfrm flipH="1" flipV="1">
                <a:off x="1528010" y="3074485"/>
                <a:ext cx="440671" cy="8301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23C19AE-DCE6-7B9B-AF1D-B2A7AAA9D5DC}"/>
                  </a:ext>
                </a:extLst>
              </p:cNvPr>
              <p:cNvCxnSpPr>
                <a:cxnSpLocks/>
                <a:stCxn id="38" idx="2"/>
                <a:endCxn id="42" idx="6"/>
              </p:cNvCxnSpPr>
              <p:nvPr/>
            </p:nvCxnSpPr>
            <p:spPr>
              <a:xfrm flipH="1">
                <a:off x="1528010" y="3904665"/>
                <a:ext cx="440671" cy="27872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6FE3E09-8897-0AF0-772A-0BAF8F057C7E}"/>
                  </a:ext>
                </a:extLst>
              </p:cNvPr>
              <p:cNvCxnSpPr>
                <a:cxnSpLocks/>
                <a:stCxn id="38" idx="2"/>
                <a:endCxn id="40" idx="6"/>
              </p:cNvCxnSpPr>
              <p:nvPr/>
            </p:nvCxnSpPr>
            <p:spPr>
              <a:xfrm flipH="1" flipV="1">
                <a:off x="1528009" y="3628936"/>
                <a:ext cx="440672" cy="2757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2AC66F8-94DD-4656-EDC0-2DF744FACC8B}"/>
                  </a:ext>
                </a:extLst>
              </p:cNvPr>
              <p:cNvCxnSpPr>
                <a:cxnSpLocks/>
                <a:stCxn id="38" idx="2"/>
                <a:endCxn id="43" idx="6"/>
              </p:cNvCxnSpPr>
              <p:nvPr/>
            </p:nvCxnSpPr>
            <p:spPr>
              <a:xfrm flipH="1">
                <a:off x="1528007" y="3904665"/>
                <a:ext cx="440674" cy="83017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3DC6992-3F6F-4B5F-FBE7-D02113A3FF23}"/>
                </a:ext>
              </a:extLst>
            </p:cNvPr>
            <p:cNvSpPr/>
            <p:nvPr/>
          </p:nvSpPr>
          <p:spPr>
            <a:xfrm>
              <a:off x="1883699" y="3066533"/>
              <a:ext cx="529200" cy="1667895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087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31D2CF-9950-806B-697E-F3177097F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MIS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329DE8-872C-91B5-FE60-B9CB7C2C5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8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99A177-DCE4-82A9-4CF5-A8189CE9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Optimization task definition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727CB4-634D-05C3-C4B1-A0F7C6372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7741C944-B194-9B29-D14C-72C749A16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3" t="28165" r="10331" b="49870"/>
          <a:stretch/>
        </p:blipFill>
        <p:spPr bwMode="auto">
          <a:xfrm>
            <a:off x="5178926" y="1964878"/>
            <a:ext cx="1542618" cy="109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B5FC59E7-4A66-5020-B5F8-A512AC30F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6" t="54106" r="61446" b="23274"/>
          <a:stretch/>
        </p:blipFill>
        <p:spPr bwMode="auto">
          <a:xfrm>
            <a:off x="7813283" y="1964879"/>
            <a:ext cx="1627188" cy="109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D409C3E0-CE06-64A6-AA0A-009FD94A8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29721" r="51100" b="48315"/>
          <a:stretch/>
        </p:blipFill>
        <p:spPr bwMode="auto">
          <a:xfrm>
            <a:off x="2699557" y="1970299"/>
            <a:ext cx="1526320" cy="109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3FF3C4-172B-59CB-9DFA-A134CDCEB32B}"/>
              </a:ext>
            </a:extLst>
          </p:cNvPr>
          <p:cNvSpPr txBox="1"/>
          <p:nvPr/>
        </p:nvSpPr>
        <p:spPr>
          <a:xfrm>
            <a:off x="3450922" y="4016854"/>
            <a:ext cx="52901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 want a model for image classification</a:t>
            </a:r>
            <a:br>
              <a:rPr lang="en-US" sz="2400" dirty="0"/>
            </a:br>
            <a:endParaRPr lang="en-US" sz="2400" dirty="0"/>
          </a:p>
          <a:p>
            <a:pPr algn="ctr"/>
            <a:r>
              <a:rPr lang="en-US" sz="2400" dirty="0"/>
              <a:t>How can me make it ?</a:t>
            </a:r>
          </a:p>
        </p:txBody>
      </p:sp>
    </p:spTree>
    <p:extLst>
      <p:ext uri="{BB962C8B-B14F-4D97-AF65-F5344CB8AC3E}">
        <p14:creationId xmlns:p14="http://schemas.microsoft.com/office/powerpoint/2010/main" val="1914091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346D-4463-25DC-D339-E9BE4A10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MIS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8F862-70AB-1A97-6C95-D9F85535B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Heuristic from </a:t>
            </a:r>
            <a:r>
              <a:rPr lang="en-US" i="1" dirty="0" err="1"/>
              <a:t>Veach</a:t>
            </a:r>
            <a:r>
              <a:rPr lang="en-US" i="1" dirty="0"/>
              <a:t> and Guibas [1995]</a:t>
            </a:r>
            <a:r>
              <a:rPr lang="en-US" dirty="0"/>
              <a:t> is equivalent to Importance sampling with a mixture of density</a:t>
            </a:r>
          </a:p>
          <a:p>
            <a:pPr lvl="1"/>
            <a:r>
              <a:rPr lang="en-US" dirty="0"/>
              <a:t>Does not require explicit mixture of density</a:t>
            </a:r>
          </a:p>
          <a:p>
            <a:pPr lvl="1"/>
            <a:r>
              <a:rPr lang="en-US" dirty="0"/>
              <a:t>Same MIS weights for all parameters</a:t>
            </a:r>
          </a:p>
          <a:p>
            <a:pPr lvl="1"/>
            <a:r>
              <a:rPr lang="en-US" dirty="0"/>
              <a:t>As every parameters have different derivatives, it cannot be optimal</a:t>
            </a:r>
          </a:p>
          <a:p>
            <a:endParaRPr lang="en-US" dirty="0"/>
          </a:p>
          <a:p>
            <a:r>
              <a:rPr lang="en-US" dirty="0"/>
              <a:t>We need to adapt MIS weights for each parameter</a:t>
            </a:r>
          </a:p>
          <a:p>
            <a:pPr lvl="1"/>
            <a:r>
              <a:rPr lang="en-US" dirty="0"/>
              <a:t>Find weights optimized for the specificity of each parameters</a:t>
            </a:r>
          </a:p>
          <a:p>
            <a:pPr lvl="1"/>
            <a:endParaRPr lang="en-US" dirty="0"/>
          </a:p>
          <a:p>
            <a:r>
              <a:rPr lang="en-US" dirty="0"/>
              <a:t>Error is unknown but it is possible to minimize variance for each parameters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CCB7C40-F78C-4B15-7355-E1605512669A}"/>
                  </a:ext>
                </a:extLst>
              </p:cNvPr>
              <p:cNvSpPr txBox="1"/>
              <p:nvPr/>
            </p:nvSpPr>
            <p:spPr>
              <a:xfrm>
                <a:off x="3047308" y="5191298"/>
                <a:ext cx="6097384" cy="902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𝑀𝐼𝑆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CCB7C40-F78C-4B15-7355-E16055126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308" y="5191298"/>
                <a:ext cx="6097384" cy="9025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72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346D-4463-25DC-D339-E9BE4A10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MIS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8F862-70AB-1A97-6C95-D9F85535B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2B5B6-A3D9-AF10-898E-E67D4F3C5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079" y="1486979"/>
            <a:ext cx="7305675" cy="1008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EB7185-8F2E-6F32-B962-14FA6A919EFC}"/>
              </a:ext>
            </a:extLst>
          </p:cNvPr>
          <p:cNvSpPr txBox="1"/>
          <p:nvPr/>
        </p:nvSpPr>
        <p:spPr>
          <a:xfrm>
            <a:off x="3636659" y="3100166"/>
            <a:ext cx="177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F0"/>
                </a:solidFill>
              </a:rPr>
              <a:t>Minimization</a:t>
            </a:r>
            <a:endParaRPr lang="cs-CZ">
              <a:solidFill>
                <a:srgbClr val="00B0F0"/>
              </a:solidFill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2BD9F425-3DFE-8275-086E-EBB6491F7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5" y="3584466"/>
            <a:ext cx="2821833" cy="86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364C2D-3F1F-A109-B391-8ABA2C9EA668}"/>
              </a:ext>
            </a:extLst>
          </p:cNvPr>
          <p:cNvSpPr txBox="1"/>
          <p:nvPr/>
        </p:nvSpPr>
        <p:spPr>
          <a:xfrm>
            <a:off x="517585" y="4744529"/>
            <a:ext cx="30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Veach</a:t>
            </a:r>
            <a:r>
              <a:rPr lang="en-US" dirty="0"/>
              <a:t> &amp; Guibas 1995</a:t>
            </a:r>
            <a:endParaRPr lang="cs-CZ" dirty="0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881FBC92-13A6-1CE6-43B7-03B2CF19D2C6}"/>
              </a:ext>
            </a:extLst>
          </p:cNvPr>
          <p:cNvSpPr/>
          <p:nvPr/>
        </p:nvSpPr>
        <p:spPr>
          <a:xfrm rot="5400000">
            <a:off x="5020213" y="1472199"/>
            <a:ext cx="230574" cy="2825151"/>
          </a:xfrm>
          <a:prstGeom prst="rightBrace">
            <a:avLst>
              <a:gd name="adj1" fmla="val 58397"/>
              <a:gd name="adj2" fmla="val 70576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BF5D97A6-EB40-697A-D661-302F324F0BC1}"/>
              </a:ext>
            </a:extLst>
          </p:cNvPr>
          <p:cNvSpPr/>
          <p:nvPr/>
        </p:nvSpPr>
        <p:spPr>
          <a:xfrm rot="5400000">
            <a:off x="6118910" y="-8402"/>
            <a:ext cx="612477" cy="5404453"/>
          </a:xfrm>
          <a:prstGeom prst="rightBrace">
            <a:avLst>
              <a:gd name="adj1" fmla="val 58397"/>
              <a:gd name="adj2" fmla="val 2093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4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8063AE-374C-1961-31F2-0761913D4683}"/>
                  </a:ext>
                </a:extLst>
              </p:cNvPr>
              <p:cNvSpPr txBox="1"/>
              <p:nvPr/>
            </p:nvSpPr>
            <p:spPr>
              <a:xfrm>
                <a:off x="4400459" y="3662412"/>
                <a:ext cx="7228582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𝑓</m:t>
                          </m:r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sz="20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1 −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sz="20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8063AE-374C-1961-31F2-0761913D4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459" y="3662412"/>
                <a:ext cx="7228582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Brace 22">
            <a:extLst>
              <a:ext uri="{FF2B5EF4-FFF2-40B4-BE49-F238E27FC236}">
                <a16:creationId xmlns:a16="http://schemas.microsoft.com/office/drawing/2014/main" id="{84E3D822-AC0B-F047-BBB2-8213B510A8E0}"/>
              </a:ext>
            </a:extLst>
          </p:cNvPr>
          <p:cNvSpPr/>
          <p:nvPr/>
        </p:nvSpPr>
        <p:spPr>
          <a:xfrm rot="16200000" flipH="1">
            <a:off x="7919063" y="3982958"/>
            <a:ext cx="191374" cy="1118020"/>
          </a:xfrm>
          <a:prstGeom prst="rightBrace">
            <a:avLst>
              <a:gd name="adj1" fmla="val 58397"/>
              <a:gd name="adj2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400">
              <a:solidFill>
                <a:srgbClr val="66006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5A21A7-402A-2C80-BBA0-7100F0A8833F}"/>
              </a:ext>
            </a:extLst>
          </p:cNvPr>
          <p:cNvSpPr txBox="1"/>
          <p:nvPr/>
        </p:nvSpPr>
        <p:spPr>
          <a:xfrm>
            <a:off x="7162244" y="4797753"/>
            <a:ext cx="17786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Balance heuristic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3F01F1C-49BC-1774-D5DB-1C3E74FB77BF}"/>
              </a:ext>
            </a:extLst>
          </p:cNvPr>
          <p:cNvSpPr/>
          <p:nvPr/>
        </p:nvSpPr>
        <p:spPr>
          <a:xfrm>
            <a:off x="736285" y="3584466"/>
            <a:ext cx="2865241" cy="92934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BE4D3-5FB4-B4E6-4AFE-16654ED11849}"/>
              </a:ext>
            </a:extLst>
          </p:cNvPr>
          <p:cNvSpPr txBox="1"/>
          <p:nvPr/>
        </p:nvSpPr>
        <p:spPr>
          <a:xfrm>
            <a:off x="8766581" y="4744529"/>
            <a:ext cx="30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 err="1">
                <a:solidFill>
                  <a:srgbClr val="212529"/>
                </a:solidFill>
                <a:latin typeface="SFMono-Regular"/>
              </a:rPr>
              <a:t>Kondapaneni</a:t>
            </a:r>
            <a:r>
              <a:rPr lang="en-US" dirty="0"/>
              <a:t> et al.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403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1" grpId="0" animBg="1"/>
      <p:bldP spid="22" grpId="0"/>
      <p:bldP spid="23" grpId="0" animBg="1"/>
      <p:bldP spid="24" grpId="0"/>
      <p:bldP spid="25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1E0A-CAE8-D67E-6D4B-9E4B48D5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MIS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626A3-070B-18B2-CF36-C142EFB45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69F661-CCA0-808A-3E22-0EE7E0E7A39D}"/>
                  </a:ext>
                </a:extLst>
              </p:cNvPr>
              <p:cNvSpPr txBox="1"/>
              <p:nvPr/>
            </p:nvSpPr>
            <p:spPr>
              <a:xfrm>
                <a:off x="6188089" y="3503636"/>
                <a:ext cx="1029277" cy="1230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s-CZ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28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69F661-CCA0-808A-3E22-0EE7E0E7A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089" y="3503636"/>
                <a:ext cx="1029277" cy="12307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051038-DA40-4EAE-B3FE-7A7D007C29AF}"/>
                  </a:ext>
                </a:extLst>
              </p:cNvPr>
              <p:cNvSpPr txBox="1"/>
              <p:nvPr/>
            </p:nvSpPr>
            <p:spPr>
              <a:xfrm>
                <a:off x="2474671" y="1535750"/>
                <a:ext cx="7228582" cy="101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667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7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667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67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667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67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667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667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67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667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667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667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67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667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67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667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667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667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67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667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67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67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667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667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667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667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sz="2667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667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7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1 −</m:t>
                          </m:r>
                          <m:f>
                            <m:fPr>
                              <m:ctrlPr>
                                <a:rPr lang="en-US" sz="2667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667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667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67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667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667" i="1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67" i="1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667" i="1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667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667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667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num>
                            <m:den>
                              <m:r>
                                <a:rPr lang="en-US" sz="2667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667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667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667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sz="2667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051038-DA40-4EAE-B3FE-7A7D007C2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671" y="1535750"/>
                <a:ext cx="7228582" cy="10145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5CF3B1-436B-BDE9-8554-5FE7DA97AF6D}"/>
                  </a:ext>
                </a:extLst>
              </p:cNvPr>
              <p:cNvSpPr txBox="1"/>
              <p:nvPr/>
            </p:nvSpPr>
            <p:spPr>
              <a:xfrm>
                <a:off x="2357034" y="1857624"/>
                <a:ext cx="2714149" cy="116859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667" i="1">
                          <a:solidFill>
                            <a:srgbClr val="00B05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667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667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67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667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67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67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667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667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667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67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667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667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67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667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lang="en-US" sz="2667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5CF3B1-436B-BDE9-8554-5FE7DA97A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034" y="1857624"/>
                <a:ext cx="2714149" cy="11685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DF3D29-6DE4-6D86-488D-30D26BB1192E}"/>
                  </a:ext>
                </a:extLst>
              </p:cNvPr>
              <p:cNvSpPr txBox="1"/>
              <p:nvPr/>
            </p:nvSpPr>
            <p:spPr>
              <a:xfrm>
                <a:off x="7334001" y="1849062"/>
                <a:ext cx="2466316" cy="116859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667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667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667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67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667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67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667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667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67" i="1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667" i="1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667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67" i="1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667" i="1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lang="en-US" sz="2667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DF3D29-6DE4-6D86-488D-30D26BB11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001" y="1849062"/>
                <a:ext cx="2466316" cy="1168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6D33D3F-8042-DF9A-C5D1-8389A16F4970}"/>
              </a:ext>
            </a:extLst>
          </p:cNvPr>
          <p:cNvGrpSpPr/>
          <p:nvPr/>
        </p:nvGrpSpPr>
        <p:grpSpPr>
          <a:xfrm>
            <a:off x="4998256" y="2780562"/>
            <a:ext cx="2342308" cy="554798"/>
            <a:chOff x="4780438" y="902225"/>
            <a:chExt cx="2916670" cy="5725209"/>
          </a:xfrm>
        </p:grpSpPr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C137A807-414D-7B84-1775-BAF13EEE970B}"/>
                </a:ext>
              </a:extLst>
            </p:cNvPr>
            <p:cNvSpPr/>
            <p:nvPr/>
          </p:nvSpPr>
          <p:spPr>
            <a:xfrm rot="16200000" flipH="1">
              <a:off x="5709013" y="354868"/>
              <a:ext cx="961085" cy="2055800"/>
            </a:xfrm>
            <a:prstGeom prst="rightBrace">
              <a:avLst>
                <a:gd name="adj1" fmla="val 58397"/>
                <a:gd name="adj2" fmla="val 50000"/>
              </a:avLst>
            </a:prstGeom>
            <a:ln w="28575">
              <a:solidFill>
                <a:srgbClr val="D3B5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400">
                <a:solidFill>
                  <a:srgbClr val="660066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5D84B2-A49A-1EDF-2640-67FBC09672CF}"/>
                </a:ext>
              </a:extLst>
            </p:cNvPr>
            <p:cNvSpPr txBox="1"/>
            <p:nvPr/>
          </p:nvSpPr>
          <p:spPr>
            <a:xfrm>
              <a:off x="4780438" y="1863306"/>
              <a:ext cx="2916670" cy="47641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>
                  <a:solidFill>
                    <a:srgbClr val="D3B5E9"/>
                  </a:solidFill>
                </a:rPr>
                <a:t>Balance heuristic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C45635-B4FE-CC07-56C2-837BCEF7E9A8}"/>
              </a:ext>
            </a:extLst>
          </p:cNvPr>
          <p:cNvGrpSpPr/>
          <p:nvPr/>
        </p:nvGrpSpPr>
        <p:grpSpPr>
          <a:xfrm>
            <a:off x="3714109" y="4874263"/>
            <a:ext cx="2426250" cy="731047"/>
            <a:chOff x="4678959" y="639223"/>
            <a:chExt cx="3021195" cy="7544001"/>
          </a:xfrm>
        </p:grpSpPr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6C46F57D-9350-980B-4AF6-0EFF9FB29812}"/>
                </a:ext>
              </a:extLst>
            </p:cNvPr>
            <p:cNvSpPr/>
            <p:nvPr/>
          </p:nvSpPr>
          <p:spPr>
            <a:xfrm rot="16200000" flipH="1">
              <a:off x="5445999" y="-127817"/>
              <a:ext cx="1487115" cy="3021195"/>
            </a:xfrm>
            <a:prstGeom prst="rightBrace">
              <a:avLst>
                <a:gd name="adj1" fmla="val 58397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400">
                <a:solidFill>
                  <a:srgbClr val="660066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90FECE2-0FBA-D8F5-1E59-E314E87E06B5}"/>
                    </a:ext>
                  </a:extLst>
                </p:cNvPr>
                <p:cNvSpPr txBox="1"/>
                <p:nvPr/>
              </p:nvSpPr>
              <p:spPr>
                <a:xfrm>
                  <a:off x="5925191" y="2783883"/>
                  <a:ext cx="627167" cy="53993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GB" sz="2800" b="1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5191" y="2783883"/>
                  <a:ext cx="627167" cy="53993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0140D3-DDEC-6D8F-EA1A-2240DDADD8E2}"/>
              </a:ext>
            </a:extLst>
          </p:cNvPr>
          <p:cNvGrpSpPr/>
          <p:nvPr/>
        </p:nvGrpSpPr>
        <p:grpSpPr>
          <a:xfrm>
            <a:off x="7641892" y="4946316"/>
            <a:ext cx="636129" cy="705561"/>
            <a:chOff x="5161656" y="902225"/>
            <a:chExt cx="2055800" cy="7280999"/>
          </a:xfrm>
        </p:grpSpPr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18BDCB40-9EE7-95E0-4BAB-B8AC4F59AC54}"/>
                </a:ext>
              </a:extLst>
            </p:cNvPr>
            <p:cNvSpPr/>
            <p:nvPr/>
          </p:nvSpPr>
          <p:spPr>
            <a:xfrm rot="16200000" flipH="1">
              <a:off x="5709013" y="354868"/>
              <a:ext cx="961085" cy="2055800"/>
            </a:xfrm>
            <a:prstGeom prst="rightBrace">
              <a:avLst>
                <a:gd name="adj1" fmla="val 58397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400">
                <a:solidFill>
                  <a:srgbClr val="660066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8CBE4FA-99B1-FA4D-EB65-9C6A62C49CDB}"/>
                    </a:ext>
                  </a:extLst>
                </p:cNvPr>
                <p:cNvSpPr txBox="1"/>
                <p:nvPr/>
              </p:nvSpPr>
              <p:spPr>
                <a:xfrm>
                  <a:off x="5456006" y="2783883"/>
                  <a:ext cx="1565539" cy="53993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GB" sz="2800" b="1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6006" y="2783883"/>
                  <a:ext cx="1565539" cy="53993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CAAC91-C88C-24CB-02D1-5A9D246D8A78}"/>
                  </a:ext>
                </a:extLst>
              </p:cNvPr>
              <p:cNvSpPr txBox="1"/>
              <p:nvPr/>
            </p:nvSpPr>
            <p:spPr>
              <a:xfrm>
                <a:off x="3501620" y="3503636"/>
                <a:ext cx="2851228" cy="1230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8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s-CZ" sz="28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s-CZ" sz="28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cs-CZ" sz="28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8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CAAC91-C88C-24CB-02D1-5A9D246D8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620" y="3503636"/>
                <a:ext cx="2851228" cy="12307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3E45A3-8FEC-E8ED-A70E-D90ADC1CD65A}"/>
                  </a:ext>
                </a:extLst>
              </p:cNvPr>
              <p:cNvSpPr txBox="1"/>
              <p:nvPr/>
            </p:nvSpPr>
            <p:spPr>
              <a:xfrm>
                <a:off x="7086471" y="3442915"/>
                <a:ext cx="1343959" cy="1479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28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3E45A3-8FEC-E8ED-A70E-D90ADC1CD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471" y="3442915"/>
                <a:ext cx="1343959" cy="14795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371B3C-0AB9-237E-89A3-E1A3F0CB6F30}"/>
                  </a:ext>
                </a:extLst>
              </p:cNvPr>
              <p:cNvSpPr txBox="1"/>
              <p:nvPr/>
            </p:nvSpPr>
            <p:spPr>
              <a:xfrm>
                <a:off x="9164053" y="3701854"/>
                <a:ext cx="2448388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>
                    <a:solidFill>
                      <a:srgbClr val="00B050"/>
                    </a:solidFill>
                  </a:rPr>
                  <a:t> </a:t>
                </a:r>
                <a:r>
                  <a:rPr lang="en-GB" sz="2400"/>
                  <a:t># sampling techniques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371B3C-0AB9-237E-89A3-E1A3F0CB6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053" y="3701854"/>
                <a:ext cx="2448388" cy="830997"/>
              </a:xfrm>
              <a:prstGeom prst="rect">
                <a:avLst/>
              </a:prstGeom>
              <a:blipFill>
                <a:blip r:embed="rId11"/>
                <a:stretch>
                  <a:fillRect t="-5839" r="-249" b="-153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AB2A170A-9D59-AB50-E481-EB8AD8B373D2}"/>
              </a:ext>
            </a:extLst>
          </p:cNvPr>
          <p:cNvSpPr/>
          <p:nvPr/>
        </p:nvSpPr>
        <p:spPr>
          <a:xfrm>
            <a:off x="3785192" y="3517188"/>
            <a:ext cx="629065" cy="4221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AAE585-5974-7EDF-B173-020641A6FE0F}"/>
              </a:ext>
            </a:extLst>
          </p:cNvPr>
          <p:cNvSpPr/>
          <p:nvPr/>
        </p:nvSpPr>
        <p:spPr>
          <a:xfrm>
            <a:off x="7636456" y="3500610"/>
            <a:ext cx="629065" cy="4221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8AD983-A4A9-8FD8-A728-056A59AE36F4}"/>
              </a:ext>
            </a:extLst>
          </p:cNvPr>
          <p:cNvCxnSpPr/>
          <p:nvPr/>
        </p:nvCxnSpPr>
        <p:spPr>
          <a:xfrm flipH="1" flipV="1">
            <a:off x="2357034" y="3026214"/>
            <a:ext cx="1428158" cy="49097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F973898-111E-56F0-407F-2422D4CB1EA8}"/>
              </a:ext>
            </a:extLst>
          </p:cNvPr>
          <p:cNvCxnSpPr/>
          <p:nvPr/>
        </p:nvCxnSpPr>
        <p:spPr>
          <a:xfrm flipV="1">
            <a:off x="4414257" y="3026214"/>
            <a:ext cx="656926" cy="49097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EB01A4D-1D8E-FA5F-1683-D00A40F7B8CA}"/>
              </a:ext>
            </a:extLst>
          </p:cNvPr>
          <p:cNvCxnSpPr/>
          <p:nvPr/>
        </p:nvCxnSpPr>
        <p:spPr>
          <a:xfrm flipH="1" flipV="1">
            <a:off x="7334001" y="3026214"/>
            <a:ext cx="302455" cy="47439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FD02D42-A9DB-7B2A-FB24-381C067C93B7}"/>
              </a:ext>
            </a:extLst>
          </p:cNvPr>
          <p:cNvCxnSpPr/>
          <p:nvPr/>
        </p:nvCxnSpPr>
        <p:spPr>
          <a:xfrm flipV="1">
            <a:off x="8265521" y="2991308"/>
            <a:ext cx="1534796" cy="50930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50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7" grpId="1" animBg="1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0B4E0-41B9-8C6F-F006-5BC59C6C3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MIS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F55E3-64DB-33BF-5E9E-0274E618F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01168" lvl="1" indent="0">
              <a:lnSpc>
                <a:spcPct val="150000"/>
              </a:lnSpc>
              <a:buNone/>
            </a:pPr>
            <a:r>
              <a:rPr lang="en-US" dirty="0"/>
              <a:t>Optimal MIS minimize variance (estimation error):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weight depend directly on the function (Differentiate the weight per parameter)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If at least 1 sampling distribution approximate the function then we obtain a low error estimate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Given a set of PDF it give the lower possible error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marL="201168" lvl="1" indent="0">
              <a:lnSpc>
                <a:spcPct val="150000"/>
              </a:lnSpc>
              <a:buNone/>
            </a:pPr>
            <a:r>
              <a:rPr lang="en-US" dirty="0"/>
              <a:t>It also have some limitations: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Require a linear system inversion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size of the matrix/vector depend on the number of PDF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The more the best error reduction but also the most costly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All distribution need to be used at each optimization step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Matrix inversion can be unstable with few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EB8F7E-E0F6-1E28-DAFB-C45F270A3AC2}"/>
                  </a:ext>
                </a:extLst>
              </p:cNvPr>
              <p:cNvSpPr txBox="1"/>
              <p:nvPr/>
            </p:nvSpPr>
            <p:spPr>
              <a:xfrm>
                <a:off x="9812930" y="4254827"/>
                <a:ext cx="1029277" cy="1230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s-CZ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28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EB8F7E-E0F6-1E28-DAFB-C45F270A3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930" y="4254827"/>
                <a:ext cx="1029277" cy="12307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171BC3-741A-DDE3-B387-F212C96A5870}"/>
                  </a:ext>
                </a:extLst>
              </p:cNvPr>
              <p:cNvSpPr txBox="1"/>
              <p:nvPr/>
            </p:nvSpPr>
            <p:spPr>
              <a:xfrm>
                <a:off x="5981875" y="2608815"/>
                <a:ext cx="2714149" cy="116859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667" i="1">
                          <a:solidFill>
                            <a:srgbClr val="00B05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667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667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67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667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67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67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667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667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667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67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667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667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67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667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lang="en-US" sz="2667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171BC3-741A-DDE3-B387-F212C96A5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875" y="2608815"/>
                <a:ext cx="2714149" cy="11685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1D3108-A839-ABD4-55EF-CFDC813D2665}"/>
                  </a:ext>
                </a:extLst>
              </p:cNvPr>
              <p:cNvSpPr txBox="1"/>
              <p:nvPr/>
            </p:nvSpPr>
            <p:spPr>
              <a:xfrm>
                <a:off x="9443339" y="2573909"/>
                <a:ext cx="2466316" cy="116859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667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667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667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67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667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67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667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667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67" i="1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667" i="1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667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67" i="1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667" i="1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lang="en-US" sz="2667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1D3108-A839-ABD4-55EF-CFDC813D2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339" y="2573909"/>
                <a:ext cx="2466316" cy="11685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D32E8C9-C9CA-5F60-B059-C4836CEF6560}"/>
                  </a:ext>
                </a:extLst>
              </p:cNvPr>
              <p:cNvSpPr txBox="1"/>
              <p:nvPr/>
            </p:nvSpPr>
            <p:spPr>
              <a:xfrm>
                <a:off x="7126461" y="4254827"/>
                <a:ext cx="2851228" cy="1230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8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s-CZ" sz="28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s-CZ" sz="28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cs-CZ" sz="28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8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D32E8C9-C9CA-5F60-B059-C4836CEF6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461" y="4254827"/>
                <a:ext cx="2851228" cy="12307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6E82E2-EC83-C72A-33C1-9F4DD55CD56B}"/>
                  </a:ext>
                </a:extLst>
              </p:cNvPr>
              <p:cNvSpPr txBox="1"/>
              <p:nvPr/>
            </p:nvSpPr>
            <p:spPr>
              <a:xfrm>
                <a:off x="10711312" y="4194106"/>
                <a:ext cx="1343959" cy="1479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28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6E82E2-EC83-C72A-33C1-9F4DD55CD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1312" y="4194106"/>
                <a:ext cx="1343959" cy="14795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9BE2CD54-4204-32A8-9074-FD9546B67E5F}"/>
              </a:ext>
            </a:extLst>
          </p:cNvPr>
          <p:cNvSpPr/>
          <p:nvPr/>
        </p:nvSpPr>
        <p:spPr>
          <a:xfrm>
            <a:off x="7410033" y="4268379"/>
            <a:ext cx="629065" cy="4221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F93355-F704-C82D-13DE-3B24DD3F5C82}"/>
              </a:ext>
            </a:extLst>
          </p:cNvPr>
          <p:cNvSpPr/>
          <p:nvPr/>
        </p:nvSpPr>
        <p:spPr>
          <a:xfrm>
            <a:off x="11261297" y="4251801"/>
            <a:ext cx="629065" cy="4221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714724-2E1B-4B18-2144-AB67F5C2DD08}"/>
              </a:ext>
            </a:extLst>
          </p:cNvPr>
          <p:cNvCxnSpPr/>
          <p:nvPr/>
        </p:nvCxnSpPr>
        <p:spPr>
          <a:xfrm flipH="1" flipV="1">
            <a:off x="5981875" y="3777405"/>
            <a:ext cx="1428158" cy="49097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1AF890-DCB7-895C-6711-5EC737A9E0C1}"/>
              </a:ext>
            </a:extLst>
          </p:cNvPr>
          <p:cNvCxnSpPr/>
          <p:nvPr/>
        </p:nvCxnSpPr>
        <p:spPr>
          <a:xfrm flipV="1">
            <a:off x="8039098" y="3777405"/>
            <a:ext cx="656926" cy="49097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E91A42-3E6C-F664-C48C-BACF3018616C}"/>
              </a:ext>
            </a:extLst>
          </p:cNvPr>
          <p:cNvCxnSpPr>
            <a:cxnSpLocks/>
          </p:cNvCxnSpPr>
          <p:nvPr/>
        </p:nvCxnSpPr>
        <p:spPr>
          <a:xfrm flipH="1" flipV="1">
            <a:off x="9443339" y="3742499"/>
            <a:ext cx="1817958" cy="50930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9C9B28-98A2-41F3-C2B9-ECB39E50114F}"/>
              </a:ext>
            </a:extLst>
          </p:cNvPr>
          <p:cNvCxnSpPr>
            <a:cxnSpLocks/>
          </p:cNvCxnSpPr>
          <p:nvPr/>
        </p:nvCxnSpPr>
        <p:spPr>
          <a:xfrm flipV="1">
            <a:off x="11890362" y="3742499"/>
            <a:ext cx="19293" cy="50930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314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7D346-BAE1-70B8-6832-5A37D0684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1BB1C-5CF0-F9C2-332C-E90D3C488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system solution can be unstable at low number of data per distribution</a:t>
            </a:r>
          </a:p>
          <a:p>
            <a:pPr lvl="1"/>
            <a:r>
              <a:rPr lang="en-US" dirty="0"/>
              <a:t>To improve this we propose to estimate the matrix and vector using momentum estimator</a:t>
            </a:r>
          </a:p>
          <a:p>
            <a:pPr lvl="1"/>
            <a:r>
              <a:rPr lang="en-US" dirty="0"/>
              <a:t>This reduce the number of data needed at each step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Final gradient is then equal to a momentum gradient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F2A64E-15BE-26E1-835E-B84A3FB5421A}"/>
                  </a:ext>
                </a:extLst>
              </p:cNvPr>
              <p:cNvSpPr txBox="1"/>
              <p:nvPr/>
            </p:nvSpPr>
            <p:spPr>
              <a:xfrm>
                <a:off x="6188089" y="3503636"/>
                <a:ext cx="1029277" cy="1230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s-CZ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28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F2A64E-15BE-26E1-835E-B84A3FB54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089" y="3503636"/>
                <a:ext cx="1029277" cy="12307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FD10A1C-1D9A-D274-AFE1-841023FAC114}"/>
              </a:ext>
            </a:extLst>
          </p:cNvPr>
          <p:cNvGrpSpPr/>
          <p:nvPr/>
        </p:nvGrpSpPr>
        <p:grpSpPr>
          <a:xfrm>
            <a:off x="2803903" y="4874263"/>
            <a:ext cx="3898824" cy="745167"/>
            <a:chOff x="3545562" y="639223"/>
            <a:chExt cx="4854862" cy="7689713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52B29413-E399-2F5E-061B-FB972D728DF4}"/>
                </a:ext>
              </a:extLst>
            </p:cNvPr>
            <p:cNvSpPr/>
            <p:nvPr/>
          </p:nvSpPr>
          <p:spPr>
            <a:xfrm rot="16200000" flipH="1">
              <a:off x="5445999" y="-127817"/>
              <a:ext cx="1487115" cy="3021195"/>
            </a:xfrm>
            <a:prstGeom prst="rightBrace">
              <a:avLst>
                <a:gd name="adj1" fmla="val 58397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400">
                <a:solidFill>
                  <a:srgbClr val="660066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40FA004-B06C-6A7E-785E-B5BDC3DBFBD9}"/>
                    </a:ext>
                  </a:extLst>
                </p:cNvPr>
                <p:cNvSpPr txBox="1"/>
                <p:nvPr/>
              </p:nvSpPr>
              <p:spPr>
                <a:xfrm>
                  <a:off x="3545562" y="2929594"/>
                  <a:ext cx="4854862" cy="53993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8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</m:d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28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GB" sz="28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40FA004-B06C-6A7E-785E-B5BDC3DBFB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5562" y="2929594"/>
                  <a:ext cx="4854862" cy="539934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B44F994-9A74-FBA9-E765-F7DE6F04C165}"/>
              </a:ext>
            </a:extLst>
          </p:cNvPr>
          <p:cNvGrpSpPr/>
          <p:nvPr/>
        </p:nvGrpSpPr>
        <p:grpSpPr>
          <a:xfrm>
            <a:off x="6876354" y="4946316"/>
            <a:ext cx="3919791" cy="673114"/>
            <a:chOff x="2687640" y="902225"/>
            <a:chExt cx="12667721" cy="6946164"/>
          </a:xfrm>
        </p:grpSpPr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AF6D95A0-EBA8-309C-C511-31A24448E518}"/>
                </a:ext>
              </a:extLst>
            </p:cNvPr>
            <p:cNvSpPr/>
            <p:nvPr/>
          </p:nvSpPr>
          <p:spPr>
            <a:xfrm rot="16200000" flipH="1">
              <a:off x="5709013" y="354868"/>
              <a:ext cx="961085" cy="2055800"/>
            </a:xfrm>
            <a:prstGeom prst="rightBrace">
              <a:avLst>
                <a:gd name="adj1" fmla="val 58397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400">
                <a:solidFill>
                  <a:srgbClr val="660066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6382114-F9DA-B511-BAC1-E238121956B0}"/>
                    </a:ext>
                  </a:extLst>
                </p:cNvPr>
                <p:cNvSpPr txBox="1"/>
                <p:nvPr/>
              </p:nvSpPr>
              <p:spPr>
                <a:xfrm>
                  <a:off x="2687640" y="2449048"/>
                  <a:ext cx="12667721" cy="53993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800" b="1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sz="28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8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n-US" sz="28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+(</m:t>
                        </m:r>
                        <m:r>
                          <a:rPr lang="en-US" sz="28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n-US" sz="28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2800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GB" sz="28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6382114-F9DA-B511-BAC1-E238121956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7640" y="2449048"/>
                  <a:ext cx="12667721" cy="53993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5C7A6A-585B-A97C-A719-D99C7E1D0B47}"/>
                  </a:ext>
                </a:extLst>
              </p:cNvPr>
              <p:cNvSpPr txBox="1"/>
              <p:nvPr/>
            </p:nvSpPr>
            <p:spPr>
              <a:xfrm>
                <a:off x="3501620" y="3503636"/>
                <a:ext cx="2851228" cy="1230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8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s-CZ" sz="28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s-CZ" sz="28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cs-CZ" sz="28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8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5C7A6A-585B-A97C-A719-D99C7E1D0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620" y="3503636"/>
                <a:ext cx="2851228" cy="12307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C67828-04C3-4373-56F2-9B8D74695B8E}"/>
                  </a:ext>
                </a:extLst>
              </p:cNvPr>
              <p:cNvSpPr txBox="1"/>
              <p:nvPr/>
            </p:nvSpPr>
            <p:spPr>
              <a:xfrm>
                <a:off x="7086471" y="3442915"/>
                <a:ext cx="1343959" cy="1479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28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C67828-04C3-4373-56F2-9B8D74695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471" y="3442915"/>
                <a:ext cx="1343959" cy="14795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90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12031E-C873-5113-3A2D-2F99BA55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BF8ED-7D0F-704A-7D40-67927D2A5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10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83D0-A506-CF20-1727-AF8669FC5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3AFF1-CE31-BCFD-34AE-B256E833A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Polynomial regression task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6BE6D-3D5D-E4EC-27D0-FB88C4336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402" y="1920240"/>
            <a:ext cx="6490122" cy="4111855"/>
          </a:xfrm>
          <a:prstGeom prst="rect">
            <a:avLst/>
          </a:prstGeom>
        </p:spPr>
      </p:pic>
      <p:pic>
        <p:nvPicPr>
          <p:cNvPr id="3074" name="Picture 2" descr="Sextic equation - Wikipedia">
            <a:extLst>
              <a:ext uri="{FF2B5EF4-FFF2-40B4-BE49-F238E27FC236}">
                <a16:creationId xmlns:a16="http://schemas.microsoft.com/office/drawing/2014/main" id="{50EE6F03-B956-4F3C-ACF1-8FDDED9B8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69" y="2452252"/>
            <a:ext cx="2842953" cy="28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88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346D-4463-25DC-D339-E9BE4A10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8F862-70AB-1A97-6C95-D9F85535B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5C528A-27CF-ED6E-BDFA-0857DC204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2345736"/>
            <a:ext cx="5482255" cy="25530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A2BDDC-6237-EDBF-238E-8F80040FD710}"/>
              </a:ext>
            </a:extLst>
          </p:cNvPr>
          <p:cNvSpPr txBox="1"/>
          <p:nvPr/>
        </p:nvSpPr>
        <p:spPr>
          <a:xfrm>
            <a:off x="1840390" y="1787511"/>
            <a:ext cx="2052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MNIST classification</a:t>
            </a:r>
          </a:p>
        </p:txBody>
      </p:sp>
      <p:pic>
        <p:nvPicPr>
          <p:cNvPr id="4" name="Picture 2" descr="mnist | Intelligente Welt">
            <a:extLst>
              <a:ext uri="{FF2B5EF4-FFF2-40B4-BE49-F238E27FC236}">
                <a16:creationId xmlns:a16="http://schemas.microsoft.com/office/drawing/2014/main" id="{F33B174D-83DC-92D4-0EBA-88A4C02FF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49" y="1907741"/>
            <a:ext cx="45243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181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346D-4463-25DC-D339-E9BE4A10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8F862-70AB-1A97-6C95-D9F85535B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84736-539A-FE4B-CFA0-5536225CF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18" y="2522178"/>
            <a:ext cx="5911182" cy="24508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7873D8-F258-0376-A54C-589851CE84A1}"/>
              </a:ext>
            </a:extLst>
          </p:cNvPr>
          <p:cNvSpPr txBox="1"/>
          <p:nvPr/>
        </p:nvSpPr>
        <p:spPr>
          <a:xfrm>
            <a:off x="2113942" y="1750935"/>
            <a:ext cx="243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Pointcloud</a:t>
            </a:r>
            <a:r>
              <a:rPr lang="en-US" dirty="0"/>
              <a:t> classification</a:t>
            </a:r>
          </a:p>
        </p:txBody>
      </p:sp>
      <p:pic>
        <p:nvPicPr>
          <p:cNvPr id="4" name="Picture 2" descr="Structure-Aware Convolution for 3D Point Cloud Classification and  Segmentation">
            <a:extLst>
              <a:ext uri="{FF2B5EF4-FFF2-40B4-BE49-F238E27FC236}">
                <a16:creationId xmlns:a16="http://schemas.microsoft.com/office/drawing/2014/main" id="{43965D0C-F964-3E11-0662-117944411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84" y="1835026"/>
            <a:ext cx="5370576" cy="296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910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346D-4463-25DC-D339-E9BE4A10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8F862-70AB-1A97-6C95-D9F85535B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1038F-3EF4-0578-9D96-D045B65F2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3579"/>
            <a:ext cx="12192000" cy="36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1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DBDA-D662-2210-7B02-6A68B0C7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Optimization task definition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6B14D-837A-C203-AB1D-000A26AF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dirty="0"/>
              <a:t>There is 3 elements to define: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Define the optimization model m</a:t>
            </a:r>
            <a:r>
              <a:rPr lang="el-GR" sz="2200" baseline="-25000" dirty="0">
                <a:solidFill>
                  <a:srgbClr val="D09E00"/>
                </a:solidFill>
              </a:rPr>
              <a:t>θ</a:t>
            </a:r>
            <a:r>
              <a:rPr lang="en-US" dirty="0"/>
              <a:t>(x) = y</a:t>
            </a:r>
          </a:p>
          <a:p>
            <a:pPr marL="544068" lvl="1" indent="-342900">
              <a:buFont typeface="+mj-lt"/>
              <a:buAutoNum type="arabicPeriod"/>
            </a:pPr>
            <a:endParaRPr lang="en-US" dirty="0"/>
          </a:p>
          <a:p>
            <a:pPr marL="544068" lvl="1" indent="-342900">
              <a:buFont typeface="+mj-lt"/>
              <a:buAutoNum type="arabicPeriod"/>
            </a:pPr>
            <a:endParaRPr lang="en-US" dirty="0"/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Define optimization dataset (set of all training {</a:t>
            </a:r>
            <a:r>
              <a:rPr lang="en-US" dirty="0" err="1"/>
              <a:t>x,y</a:t>
            </a:r>
            <a:r>
              <a:rPr lang="en-US" dirty="0"/>
              <a:t>})</a:t>
            </a:r>
          </a:p>
          <a:p>
            <a:pPr marL="544068" lvl="1" indent="-342900">
              <a:buFont typeface="+mj-lt"/>
              <a:buAutoNum type="arabicPeriod"/>
            </a:pPr>
            <a:endParaRPr lang="en-US" dirty="0"/>
          </a:p>
          <a:p>
            <a:pPr marL="544068" lvl="1" indent="-342900">
              <a:buFont typeface="+mj-lt"/>
              <a:buAutoNum type="arabicPeriod"/>
            </a:pPr>
            <a:endParaRPr lang="en-US" dirty="0"/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Define the optimization metric (Loss function)</a:t>
            </a:r>
          </a:p>
          <a:p>
            <a:pPr lvl="2"/>
            <a:r>
              <a:rPr lang="en-US" dirty="0" err="1"/>
              <a:t>Eg</a:t>
            </a:r>
            <a:r>
              <a:rPr lang="en-US" dirty="0"/>
              <a:t> L2 norm, Cross Entropy</a:t>
            </a:r>
          </a:p>
          <a:p>
            <a:pPr lvl="2"/>
            <a:r>
              <a:rPr lang="en-US" dirty="0"/>
              <a:t>Can include regularization term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A2592BF-9FC8-4620-F7D4-50B3E9DF8793}"/>
              </a:ext>
            </a:extLst>
          </p:cNvPr>
          <p:cNvGrpSpPr/>
          <p:nvPr/>
        </p:nvGrpSpPr>
        <p:grpSpPr>
          <a:xfrm>
            <a:off x="8776915" y="1209095"/>
            <a:ext cx="1226687" cy="1340787"/>
            <a:chOff x="1614115" y="2710235"/>
            <a:chExt cx="1226687" cy="134078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2F3EFE-5A10-B5AA-F98C-2F41CD7B84B4}"/>
                </a:ext>
              </a:extLst>
            </p:cNvPr>
            <p:cNvCxnSpPr>
              <a:cxnSpLocks/>
              <a:stCxn id="4" idx="7"/>
              <a:endCxn id="8" idx="2"/>
            </p:cNvCxnSpPr>
            <p:nvPr/>
          </p:nvCxnSpPr>
          <p:spPr>
            <a:xfrm flipV="1">
              <a:off x="1817721" y="2829505"/>
              <a:ext cx="247629" cy="7584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C99E20-5263-8786-1288-FCE63CE94E17}"/>
                </a:ext>
              </a:extLst>
            </p:cNvPr>
            <p:cNvCxnSpPr>
              <a:stCxn id="4" idx="6"/>
              <a:endCxn id="7" idx="2"/>
            </p:cNvCxnSpPr>
            <p:nvPr/>
          </p:nvCxnSpPr>
          <p:spPr>
            <a:xfrm>
              <a:off x="1852654" y="2989691"/>
              <a:ext cx="212695" cy="2078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18ACE35-F527-0A9D-1278-8666FFC6CA0D}"/>
                </a:ext>
              </a:extLst>
            </p:cNvPr>
            <p:cNvCxnSpPr>
              <a:cxnSpLocks/>
              <a:stCxn id="4" idx="5"/>
              <a:endCxn id="9" idx="1"/>
            </p:cNvCxnSpPr>
            <p:nvPr/>
          </p:nvCxnSpPr>
          <p:spPr>
            <a:xfrm>
              <a:off x="1817721" y="3074027"/>
              <a:ext cx="282562" cy="4072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959C8FA-03DA-175E-A69B-DF61DD207DBA}"/>
                </a:ext>
              </a:extLst>
            </p:cNvPr>
            <p:cNvCxnSpPr>
              <a:cxnSpLocks/>
              <a:stCxn id="4" idx="5"/>
              <a:endCxn id="10" idx="1"/>
            </p:cNvCxnSpPr>
            <p:nvPr/>
          </p:nvCxnSpPr>
          <p:spPr>
            <a:xfrm>
              <a:off x="1817721" y="3074027"/>
              <a:ext cx="282560" cy="7733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54DD5A7-191A-8C2B-8025-8A709DD1B755}"/>
                </a:ext>
              </a:extLst>
            </p:cNvPr>
            <p:cNvCxnSpPr>
              <a:cxnSpLocks/>
              <a:stCxn id="5" idx="7"/>
              <a:endCxn id="8" idx="3"/>
            </p:cNvCxnSpPr>
            <p:nvPr/>
          </p:nvCxnSpPr>
          <p:spPr>
            <a:xfrm flipV="1">
              <a:off x="1817721" y="2913841"/>
              <a:ext cx="282562" cy="3824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87B5CCC-BE55-6753-544F-A3B9CE254C6B}"/>
                </a:ext>
              </a:extLst>
            </p:cNvPr>
            <p:cNvCxnSpPr>
              <a:cxnSpLocks/>
              <a:stCxn id="8" idx="3"/>
              <a:endCxn id="6" idx="7"/>
            </p:cNvCxnSpPr>
            <p:nvPr/>
          </p:nvCxnSpPr>
          <p:spPr>
            <a:xfrm flipH="1">
              <a:off x="1817721" y="2913841"/>
              <a:ext cx="282562" cy="7733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3992726-6DA9-DD04-193D-40C9655EBB5B}"/>
                </a:ext>
              </a:extLst>
            </p:cNvPr>
            <p:cNvCxnSpPr>
              <a:cxnSpLocks/>
              <a:stCxn id="6" idx="7"/>
              <a:endCxn id="7" idx="3"/>
            </p:cNvCxnSpPr>
            <p:nvPr/>
          </p:nvCxnSpPr>
          <p:spPr>
            <a:xfrm flipV="1">
              <a:off x="1817721" y="3281920"/>
              <a:ext cx="282561" cy="4053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2ADD057-CB7D-C8B5-C7ED-EC769E1F3476}"/>
                </a:ext>
              </a:extLst>
            </p:cNvPr>
            <p:cNvCxnSpPr>
              <a:cxnSpLocks/>
              <a:stCxn id="6" idx="5"/>
              <a:endCxn id="10" idx="2"/>
            </p:cNvCxnSpPr>
            <p:nvPr/>
          </p:nvCxnSpPr>
          <p:spPr>
            <a:xfrm>
              <a:off x="1817721" y="3855905"/>
              <a:ext cx="247627" cy="758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B607E17-E5EC-7ADC-1D66-1A04F11757A7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 flipV="1">
              <a:off x="1852654" y="3565663"/>
              <a:ext cx="212696" cy="2059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4D2ABC3-F4DB-AB11-26F1-989B21DBE475}"/>
                </a:ext>
              </a:extLst>
            </p:cNvPr>
            <p:cNvCxnSpPr>
              <a:cxnSpLocks/>
              <a:stCxn id="5" idx="5"/>
              <a:endCxn id="10" idx="1"/>
            </p:cNvCxnSpPr>
            <p:nvPr/>
          </p:nvCxnSpPr>
          <p:spPr>
            <a:xfrm>
              <a:off x="1817721" y="3464966"/>
              <a:ext cx="282560" cy="3824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F4644C7-E859-6F78-64D8-A55B9BCD804A}"/>
                </a:ext>
              </a:extLst>
            </p:cNvPr>
            <p:cNvCxnSpPr>
              <a:cxnSpLocks/>
              <a:stCxn id="5" idx="6"/>
              <a:endCxn id="7" idx="2"/>
            </p:cNvCxnSpPr>
            <p:nvPr/>
          </p:nvCxnSpPr>
          <p:spPr>
            <a:xfrm flipV="1">
              <a:off x="1852654" y="3197584"/>
              <a:ext cx="212695" cy="183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A806FCF-5504-4E48-A0D3-3D311E95880D}"/>
                </a:ext>
              </a:extLst>
            </p:cNvPr>
            <p:cNvCxnSpPr>
              <a:cxnSpLocks/>
              <a:stCxn id="5" idx="6"/>
              <a:endCxn id="9" idx="2"/>
            </p:cNvCxnSpPr>
            <p:nvPr/>
          </p:nvCxnSpPr>
          <p:spPr>
            <a:xfrm>
              <a:off x="1852654" y="3380630"/>
              <a:ext cx="212696" cy="1850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165F52A-FC94-E8AC-D149-DFCC93D5575A}"/>
                </a:ext>
              </a:extLst>
            </p:cNvPr>
            <p:cNvCxnSpPr>
              <a:cxnSpLocks/>
              <a:stCxn id="8" idx="6"/>
              <a:endCxn id="12" idx="2"/>
            </p:cNvCxnSpPr>
            <p:nvPr/>
          </p:nvCxnSpPr>
          <p:spPr>
            <a:xfrm>
              <a:off x="2303889" y="2829505"/>
              <a:ext cx="298374" cy="3475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4A18BE-C45F-83C8-42FC-184F31B810EA}"/>
                </a:ext>
              </a:extLst>
            </p:cNvPr>
            <p:cNvCxnSpPr>
              <a:cxnSpLocks/>
              <a:stCxn id="8" idx="6"/>
              <a:endCxn id="13" idx="2"/>
            </p:cNvCxnSpPr>
            <p:nvPr/>
          </p:nvCxnSpPr>
          <p:spPr>
            <a:xfrm>
              <a:off x="2303889" y="2829505"/>
              <a:ext cx="298374" cy="7823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280C5DE-5886-C4CD-8325-F00FB5DC9D28}"/>
                </a:ext>
              </a:extLst>
            </p:cNvPr>
            <p:cNvCxnSpPr>
              <a:cxnSpLocks/>
              <a:stCxn id="7" idx="6"/>
              <a:endCxn id="12" idx="2"/>
            </p:cNvCxnSpPr>
            <p:nvPr/>
          </p:nvCxnSpPr>
          <p:spPr>
            <a:xfrm flipV="1">
              <a:off x="2303888" y="3177024"/>
              <a:ext cx="298375" cy="205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EB165D8-C13B-26A7-7FFD-7204BEAF373B}"/>
                </a:ext>
              </a:extLst>
            </p:cNvPr>
            <p:cNvCxnSpPr>
              <a:cxnSpLocks/>
              <a:stCxn id="7" idx="6"/>
              <a:endCxn id="13" idx="2"/>
            </p:cNvCxnSpPr>
            <p:nvPr/>
          </p:nvCxnSpPr>
          <p:spPr>
            <a:xfrm>
              <a:off x="2303888" y="3197584"/>
              <a:ext cx="298375" cy="4142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31BAC4E-C956-D985-E262-5F05B1D6842F}"/>
                </a:ext>
              </a:extLst>
            </p:cNvPr>
            <p:cNvCxnSpPr>
              <a:cxnSpLocks/>
              <a:stCxn id="13" idx="2"/>
              <a:endCxn id="9" idx="6"/>
            </p:cNvCxnSpPr>
            <p:nvPr/>
          </p:nvCxnSpPr>
          <p:spPr>
            <a:xfrm flipH="1" flipV="1">
              <a:off x="2303889" y="3565663"/>
              <a:ext cx="298374" cy="462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E6A0EB9-C591-9228-DD29-8CFF34EA342B}"/>
                </a:ext>
              </a:extLst>
            </p:cNvPr>
            <p:cNvCxnSpPr>
              <a:cxnSpLocks/>
              <a:stCxn id="12" idx="2"/>
              <a:endCxn id="9" idx="6"/>
            </p:cNvCxnSpPr>
            <p:nvPr/>
          </p:nvCxnSpPr>
          <p:spPr>
            <a:xfrm flipH="1">
              <a:off x="2303889" y="3177024"/>
              <a:ext cx="298374" cy="3886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2920407-734C-3DAC-62E0-A9FB3A513893}"/>
                </a:ext>
              </a:extLst>
            </p:cNvPr>
            <p:cNvCxnSpPr>
              <a:cxnSpLocks/>
              <a:stCxn id="13" idx="2"/>
              <a:endCxn id="10" idx="6"/>
            </p:cNvCxnSpPr>
            <p:nvPr/>
          </p:nvCxnSpPr>
          <p:spPr>
            <a:xfrm flipH="1">
              <a:off x="2303887" y="3611881"/>
              <a:ext cx="298376" cy="3198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2AFDD5F-051D-7370-E5F9-ECE3C5E9FBBB}"/>
                </a:ext>
              </a:extLst>
            </p:cNvPr>
            <p:cNvCxnSpPr>
              <a:cxnSpLocks/>
              <a:stCxn id="12" idx="2"/>
              <a:endCxn id="10" idx="6"/>
            </p:cNvCxnSpPr>
            <p:nvPr/>
          </p:nvCxnSpPr>
          <p:spPr>
            <a:xfrm flipH="1">
              <a:off x="2303887" y="3177024"/>
              <a:ext cx="298376" cy="7547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1F6711-5F6F-09FF-3A4C-19DDD93CC703}"/>
                </a:ext>
              </a:extLst>
            </p:cNvPr>
            <p:cNvGrpSpPr/>
            <p:nvPr/>
          </p:nvGrpSpPr>
          <p:grpSpPr>
            <a:xfrm>
              <a:off x="1614115" y="2870421"/>
              <a:ext cx="238539" cy="1020417"/>
              <a:chOff x="1614115" y="2870421"/>
              <a:chExt cx="238539" cy="102041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93BC382-F8F2-46EC-2C35-9EA9D107C485}"/>
                  </a:ext>
                </a:extLst>
              </p:cNvPr>
              <p:cNvSpPr/>
              <p:nvPr/>
            </p:nvSpPr>
            <p:spPr>
              <a:xfrm>
                <a:off x="1614115" y="2870421"/>
                <a:ext cx="238539" cy="23853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3BEDBB-6620-6701-0373-B9FAC7CAC865}"/>
                  </a:ext>
                </a:extLst>
              </p:cNvPr>
              <p:cNvSpPr/>
              <p:nvPr/>
            </p:nvSpPr>
            <p:spPr>
              <a:xfrm>
                <a:off x="1614115" y="3261360"/>
                <a:ext cx="238539" cy="23853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AE11659-ECEA-D046-326B-FC74ADEC0F3C}"/>
                  </a:ext>
                </a:extLst>
              </p:cNvPr>
              <p:cNvSpPr/>
              <p:nvPr/>
            </p:nvSpPr>
            <p:spPr>
              <a:xfrm>
                <a:off x="1614115" y="3652299"/>
                <a:ext cx="238539" cy="23853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63C008F-5901-7E9A-CAD0-E3E842AE7693}"/>
                </a:ext>
              </a:extLst>
            </p:cNvPr>
            <p:cNvGrpSpPr/>
            <p:nvPr/>
          </p:nvGrpSpPr>
          <p:grpSpPr>
            <a:xfrm>
              <a:off x="2065348" y="2710235"/>
              <a:ext cx="238541" cy="1340787"/>
              <a:chOff x="2028906" y="2703298"/>
              <a:chExt cx="238541" cy="1340787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19B393A-F1FE-F169-3B80-7692B1604C82}"/>
                  </a:ext>
                </a:extLst>
              </p:cNvPr>
              <p:cNvSpPr/>
              <p:nvPr/>
            </p:nvSpPr>
            <p:spPr>
              <a:xfrm>
                <a:off x="2028907" y="3071377"/>
                <a:ext cx="238539" cy="23853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7E6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782C96C-B1BE-43FB-4B26-2CE5A85CE9CC}"/>
                  </a:ext>
                </a:extLst>
              </p:cNvPr>
              <p:cNvSpPr/>
              <p:nvPr/>
            </p:nvSpPr>
            <p:spPr>
              <a:xfrm>
                <a:off x="2028908" y="2703298"/>
                <a:ext cx="238539" cy="23853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7E6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99651B0-F3CF-3FC1-C3B7-D4604DEB1666}"/>
                  </a:ext>
                </a:extLst>
              </p:cNvPr>
              <p:cNvSpPr/>
              <p:nvPr/>
            </p:nvSpPr>
            <p:spPr>
              <a:xfrm>
                <a:off x="2028908" y="3439456"/>
                <a:ext cx="238539" cy="23853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7E6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9E2F015-CF39-96C3-E0C5-16F59A44C2AA}"/>
                  </a:ext>
                </a:extLst>
              </p:cNvPr>
              <p:cNvSpPr/>
              <p:nvPr/>
            </p:nvSpPr>
            <p:spPr>
              <a:xfrm>
                <a:off x="2028906" y="3805546"/>
                <a:ext cx="238539" cy="23853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7E6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9632E92-70C8-8A15-1DC7-CF024D2A8D71}"/>
                </a:ext>
              </a:extLst>
            </p:cNvPr>
            <p:cNvGrpSpPr/>
            <p:nvPr/>
          </p:nvGrpSpPr>
          <p:grpSpPr>
            <a:xfrm>
              <a:off x="2602263" y="3057754"/>
              <a:ext cx="238539" cy="673396"/>
              <a:chOff x="2594313" y="3046417"/>
              <a:chExt cx="238539" cy="673396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85704B7-3112-E681-E449-0BC2AFE9D224}"/>
                  </a:ext>
                </a:extLst>
              </p:cNvPr>
              <p:cNvSpPr/>
              <p:nvPr/>
            </p:nvSpPr>
            <p:spPr>
              <a:xfrm>
                <a:off x="2594313" y="3046417"/>
                <a:ext cx="238539" cy="23853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5965BCA-D835-2D73-42FA-303A352C539A}"/>
                  </a:ext>
                </a:extLst>
              </p:cNvPr>
              <p:cNvSpPr/>
              <p:nvPr/>
            </p:nvSpPr>
            <p:spPr>
              <a:xfrm>
                <a:off x="2594313" y="3481274"/>
                <a:ext cx="238539" cy="23853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1A4AC4E7-C20E-F042-EBAA-1D7DE46D2D01}"/>
              </a:ext>
            </a:extLst>
          </p:cNvPr>
          <p:cNvSpPr txBox="1"/>
          <p:nvPr/>
        </p:nvSpPr>
        <p:spPr>
          <a:xfrm>
            <a:off x="7855039" y="1638070"/>
            <a:ext cx="3577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10E1686-6254-F356-E255-50FE09F7DEEA}"/>
              </a:ext>
            </a:extLst>
          </p:cNvPr>
          <p:cNvSpPr txBox="1"/>
          <p:nvPr/>
        </p:nvSpPr>
        <p:spPr>
          <a:xfrm>
            <a:off x="10629793" y="1633267"/>
            <a:ext cx="3465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Y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EAB4557-D1B5-7AF6-F305-BC780428B8CE}"/>
              </a:ext>
            </a:extLst>
          </p:cNvPr>
          <p:cNvCxnSpPr>
            <a:cxnSpLocks/>
          </p:cNvCxnSpPr>
          <p:nvPr/>
        </p:nvCxnSpPr>
        <p:spPr>
          <a:xfrm>
            <a:off x="8205209" y="1884292"/>
            <a:ext cx="55163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B9214273-5121-4461-6B8D-87F2698EF78E}"/>
              </a:ext>
            </a:extLst>
          </p:cNvPr>
          <p:cNvCxnSpPr>
            <a:cxnSpLocks/>
            <a:endCxn id="88" idx="1"/>
          </p:cNvCxnSpPr>
          <p:nvPr/>
        </p:nvCxnSpPr>
        <p:spPr>
          <a:xfrm>
            <a:off x="10038536" y="1879489"/>
            <a:ext cx="59125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A1E97D6D-2C1D-EA2B-D660-1C3B4602896D}"/>
              </a:ext>
            </a:extLst>
          </p:cNvPr>
          <p:cNvSpPr txBox="1"/>
          <p:nvPr/>
        </p:nvSpPr>
        <p:spPr>
          <a:xfrm>
            <a:off x="9488552" y="2303908"/>
            <a:ext cx="3626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600" dirty="0">
                <a:solidFill>
                  <a:srgbClr val="D09E00"/>
                </a:solidFill>
              </a:rPr>
              <a:t>θ</a:t>
            </a:r>
            <a:endParaRPr lang="en-US" sz="2600" dirty="0">
              <a:solidFill>
                <a:srgbClr val="D09E00"/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ADD0C7-6C38-30AA-8A33-565C5E539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2461" y="2849379"/>
            <a:ext cx="3196440" cy="2415088"/>
          </a:xfrm>
          <a:prstGeom prst="rect">
            <a:avLst/>
          </a:prstGeom>
        </p:spPr>
      </p:pic>
      <p:pic>
        <p:nvPicPr>
          <p:cNvPr id="1026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D7D6DABC-691A-70F7-8F64-60461EC77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3" t="28165" r="10331" b="49870"/>
          <a:stretch/>
        </p:blipFill>
        <p:spPr bwMode="auto">
          <a:xfrm>
            <a:off x="8756842" y="5231074"/>
            <a:ext cx="827897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733AE041-C919-41A7-9C19-913B69985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6" t="54106" r="61446" b="23274"/>
          <a:stretch/>
        </p:blipFill>
        <p:spPr bwMode="auto">
          <a:xfrm>
            <a:off x="11155680" y="5381608"/>
            <a:ext cx="899319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ample images in Caltech 256 dataset | Download Scientific Diagram">
            <a:extLst>
              <a:ext uri="{FF2B5EF4-FFF2-40B4-BE49-F238E27FC236}">
                <a16:creationId xmlns:a16="http://schemas.microsoft.com/office/drawing/2014/main" id="{781F70E9-ACD9-0935-24F9-C19CBF267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29721" r="51100" b="48315"/>
          <a:stretch/>
        </p:blipFill>
        <p:spPr bwMode="auto">
          <a:xfrm>
            <a:off x="7855039" y="3048243"/>
            <a:ext cx="819150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9B7351-E448-B5F8-E62D-390522E1F4DF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8674189" y="3341137"/>
            <a:ext cx="910550" cy="233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6C1963-3399-72A3-E1D6-D9395D927DD0}"/>
              </a:ext>
            </a:extLst>
          </p:cNvPr>
          <p:cNvCxnSpPr>
            <a:cxnSpLocks/>
            <a:endCxn id="1026" idx="0"/>
          </p:cNvCxnSpPr>
          <p:nvPr/>
        </p:nvCxnSpPr>
        <p:spPr>
          <a:xfrm flipH="1">
            <a:off x="9170791" y="4855490"/>
            <a:ext cx="317761" cy="375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DD4BCC-6D45-D7E7-D85B-16BBD6DF42A0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1094720" y="3788569"/>
            <a:ext cx="510620" cy="1593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46C4E4F8-925E-F127-1576-64611CBD6E2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36888"/>
          <a:stretch/>
        </p:blipFill>
        <p:spPr>
          <a:xfrm>
            <a:off x="2987691" y="4590019"/>
            <a:ext cx="3413692" cy="13369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68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8" grpId="0"/>
      <p:bldP spid="9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11D5F1-428A-C7DC-AD57-971700F65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Future 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6B6F1-124F-1C67-6AD3-034C01400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92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346D-4463-25DC-D339-E9BE4A10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8F862-70AB-1A97-6C95-D9F85535B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Current version is limited:</a:t>
            </a:r>
          </a:p>
          <a:p>
            <a:pPr lvl="1"/>
            <a:r>
              <a:rPr lang="en-US" sz="2000" dirty="0"/>
              <a:t>Implementation remain slow due to iteration over parameters</a:t>
            </a:r>
          </a:p>
          <a:p>
            <a:pPr lvl="1"/>
            <a:r>
              <a:rPr lang="en-US" sz="2000" dirty="0"/>
              <a:t>Require a linear system solution per parameter</a:t>
            </a:r>
          </a:p>
          <a:p>
            <a:pPr lvl="1"/>
            <a:r>
              <a:rPr lang="en-US" sz="2000" dirty="0"/>
              <a:t>Tested on small network and “simple” tasks</a:t>
            </a:r>
          </a:p>
          <a:p>
            <a:endParaRPr lang="en-US" dirty="0"/>
          </a:p>
          <a:p>
            <a:r>
              <a:rPr lang="en-US" dirty="0"/>
              <a:t>Open questions remain</a:t>
            </a:r>
          </a:p>
          <a:p>
            <a:pPr lvl="1"/>
            <a:r>
              <a:rPr lang="en-US" sz="2000" dirty="0"/>
              <a:t>How many distribution are required ?</a:t>
            </a:r>
          </a:p>
          <a:p>
            <a:pPr lvl="1"/>
            <a:r>
              <a:rPr lang="en-US" sz="2000" dirty="0"/>
              <a:t>How to chose them ? (PCA, last layer, other)</a:t>
            </a:r>
          </a:p>
          <a:p>
            <a:pPr lvl="1"/>
            <a:r>
              <a:rPr lang="en-US" sz="2000" dirty="0"/>
              <a:t>Can we derive cheaper heuristic than Optimal MIS to benefit from similar improvement</a:t>
            </a:r>
          </a:p>
          <a:p>
            <a:pPr lvl="1"/>
            <a:r>
              <a:rPr lang="en-US" sz="2000" dirty="0"/>
              <a:t>How the method could scale to larger network, deep learning ?</a:t>
            </a:r>
          </a:p>
          <a:p>
            <a:pPr lvl="1"/>
            <a:r>
              <a:rPr lang="en-US" sz="2000" dirty="0"/>
              <a:t>Can we apply such method on extremely large dataset task 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8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346D-4463-25DC-D339-E9BE4A10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8F862-70AB-1A97-6C95-D9F85535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009819"/>
            <a:ext cx="10058400" cy="52538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have demonstrated :</a:t>
            </a:r>
          </a:p>
          <a:p>
            <a:pPr lvl="1"/>
            <a:r>
              <a:rPr lang="en-US" sz="2000" dirty="0"/>
              <a:t>The possibility of gradient estimation using MIS to achieve low gradient noise</a:t>
            </a:r>
          </a:p>
          <a:p>
            <a:pPr lvl="1"/>
            <a:r>
              <a:rPr lang="en-US" sz="2000" dirty="0"/>
              <a:t>That estimating each parameters gradient differently can lead to noise reduction</a:t>
            </a:r>
          </a:p>
          <a:p>
            <a:pPr lvl="1"/>
            <a:r>
              <a:rPr lang="en-US" sz="2000" dirty="0"/>
              <a:t>We proposed an adaptive algorithm to obtain MIS weights with adaptive sampling distributions</a:t>
            </a:r>
          </a:p>
          <a:p>
            <a:pPr lvl="1"/>
            <a:r>
              <a:rPr lang="en-US" sz="2000" dirty="0"/>
              <a:t>Ours results demonstrate superior quality with faster convergence that the best Importance sampling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Multiple importance sampling is a powerful error reduction tool</a:t>
            </a:r>
          </a:p>
          <a:p>
            <a:pPr lvl="1"/>
            <a:r>
              <a:rPr lang="en-US" sz="2000" dirty="0"/>
              <a:t>It show promising result for gradient estimation due to it’s multivariate nature</a:t>
            </a:r>
          </a:p>
          <a:p>
            <a:pPr lvl="1"/>
            <a:r>
              <a:rPr lang="en-US" sz="2000" dirty="0"/>
              <a:t>Existing MIS tools are not adapted to gradient based opination task as it was developed for other application (Physically based rendering)</a:t>
            </a:r>
          </a:p>
          <a:p>
            <a:pPr lvl="1"/>
            <a:r>
              <a:rPr lang="en-US" sz="2000" dirty="0"/>
              <a:t>Future work could derive adapted heuristic with properties suited for machine learning</a:t>
            </a:r>
          </a:p>
          <a:p>
            <a:pPr marL="201168" lvl="1" indent="0">
              <a:buNone/>
            </a:pPr>
            <a:endParaRPr lang="en-US" sz="2000" dirty="0"/>
          </a:p>
          <a:p>
            <a:r>
              <a:rPr lang="en-US" dirty="0"/>
              <a:t>We believe this work could lead following work with improved convergence at low cost</a:t>
            </a:r>
          </a:p>
        </p:txBody>
      </p:sp>
    </p:spTree>
    <p:extLst>
      <p:ext uri="{BB962C8B-B14F-4D97-AF65-F5344CB8AC3E}">
        <p14:creationId xmlns:p14="http://schemas.microsoft.com/office/powerpoint/2010/main" val="252095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FA6FE-66AD-434B-9580-CA5A15F71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59DF4-17C9-49B4-A256-FF2DE0619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66DDE-EF17-43D3-BF25-381CD8F288AA}"/>
              </a:ext>
            </a:extLst>
          </p:cNvPr>
          <p:cNvSpPr txBox="1"/>
          <p:nvPr/>
        </p:nvSpPr>
        <p:spPr>
          <a:xfrm>
            <a:off x="4057259" y="3032845"/>
            <a:ext cx="4138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955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DBDA-D662-2210-7B02-6A68B0C7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Gradient descent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6B14D-837A-C203-AB1D-000A26AF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problem cannot be directly solve but instead we rely on iterative loss reduction</a:t>
            </a:r>
          </a:p>
          <a:p>
            <a:pPr lvl="1"/>
            <a:endParaRPr lang="en-US" dirty="0"/>
          </a:p>
          <a:p>
            <a:r>
              <a:rPr lang="en-US" dirty="0"/>
              <a:t>At each iteration compute the gradient of the loss with respect to model parameters </a:t>
            </a:r>
            <a:br>
              <a:rPr lang="en-US" dirty="0"/>
            </a:br>
            <a:r>
              <a:rPr lang="en-US" dirty="0"/>
              <a:t>and update them with inverse gradient direction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Classif_evolve">
            <a:hlinkClick r:id="" action="ppaction://media"/>
            <a:extLst>
              <a:ext uri="{FF2B5EF4-FFF2-40B4-BE49-F238E27FC236}">
                <a16:creationId xmlns:a16="http://schemas.microsoft.com/office/drawing/2014/main" id="{16939F45-00F6-7B28-B096-68E0D12A76D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96530" y="2573559"/>
            <a:ext cx="4830950" cy="3623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820926-2178-937A-9C00-DF56D12349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4154" y="5044693"/>
            <a:ext cx="2562583" cy="657317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A12AD828-8F97-A6FC-A0F4-3E96571C5555}"/>
              </a:ext>
            </a:extLst>
          </p:cNvPr>
          <p:cNvGrpSpPr/>
          <p:nvPr/>
        </p:nvGrpSpPr>
        <p:grpSpPr>
          <a:xfrm>
            <a:off x="676386" y="3290353"/>
            <a:ext cx="3121324" cy="1587256"/>
            <a:chOff x="7855039" y="1209095"/>
            <a:chExt cx="3121324" cy="158725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5CE1405-BC2A-889A-B762-99E1BF760CC1}"/>
                </a:ext>
              </a:extLst>
            </p:cNvPr>
            <p:cNvGrpSpPr/>
            <p:nvPr/>
          </p:nvGrpSpPr>
          <p:grpSpPr>
            <a:xfrm>
              <a:off x="8776915" y="1209095"/>
              <a:ext cx="1226687" cy="1340787"/>
              <a:chOff x="1614115" y="2710235"/>
              <a:chExt cx="1226687" cy="1340787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D48E7ED-156A-E572-8254-904343E20F90}"/>
                  </a:ext>
                </a:extLst>
              </p:cNvPr>
              <p:cNvCxnSpPr>
                <a:cxnSpLocks/>
                <a:stCxn id="73" idx="7"/>
                <a:endCxn id="70" idx="2"/>
              </p:cNvCxnSpPr>
              <p:nvPr/>
            </p:nvCxnSpPr>
            <p:spPr>
              <a:xfrm flipV="1">
                <a:off x="1817721" y="2829505"/>
                <a:ext cx="247629" cy="758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BC812EC-160E-98B0-8193-C646BFF8BBF2}"/>
                  </a:ext>
                </a:extLst>
              </p:cNvPr>
              <p:cNvCxnSpPr>
                <a:stCxn id="73" idx="6"/>
                <a:endCxn id="69" idx="2"/>
              </p:cNvCxnSpPr>
              <p:nvPr/>
            </p:nvCxnSpPr>
            <p:spPr>
              <a:xfrm>
                <a:off x="1852654" y="2989691"/>
                <a:ext cx="212695" cy="207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79F5DB7-C2F7-60DC-1FA9-46C1868C2FE7}"/>
                  </a:ext>
                </a:extLst>
              </p:cNvPr>
              <p:cNvCxnSpPr>
                <a:cxnSpLocks/>
                <a:stCxn id="73" idx="5"/>
                <a:endCxn id="71" idx="1"/>
              </p:cNvCxnSpPr>
              <p:nvPr/>
            </p:nvCxnSpPr>
            <p:spPr>
              <a:xfrm>
                <a:off x="1817721" y="3074027"/>
                <a:ext cx="282562" cy="4072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2611556-AD49-C166-8E9D-D7447F735517}"/>
                  </a:ext>
                </a:extLst>
              </p:cNvPr>
              <p:cNvCxnSpPr>
                <a:cxnSpLocks/>
                <a:stCxn id="73" idx="5"/>
                <a:endCxn id="72" idx="1"/>
              </p:cNvCxnSpPr>
              <p:nvPr/>
            </p:nvCxnSpPr>
            <p:spPr>
              <a:xfrm>
                <a:off x="1817721" y="3074027"/>
                <a:ext cx="282560" cy="7733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6644D54-416E-F4E8-E6A0-DC1F0A6A6CCA}"/>
                  </a:ext>
                </a:extLst>
              </p:cNvPr>
              <p:cNvCxnSpPr>
                <a:cxnSpLocks/>
                <a:stCxn id="74" idx="7"/>
                <a:endCxn id="70" idx="3"/>
              </p:cNvCxnSpPr>
              <p:nvPr/>
            </p:nvCxnSpPr>
            <p:spPr>
              <a:xfrm flipV="1">
                <a:off x="1817721" y="2913841"/>
                <a:ext cx="282562" cy="3824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23710A8-EE9D-834B-F827-B2B8273A26C1}"/>
                  </a:ext>
                </a:extLst>
              </p:cNvPr>
              <p:cNvCxnSpPr>
                <a:cxnSpLocks/>
                <a:stCxn id="70" idx="3"/>
                <a:endCxn id="75" idx="7"/>
              </p:cNvCxnSpPr>
              <p:nvPr/>
            </p:nvCxnSpPr>
            <p:spPr>
              <a:xfrm flipH="1">
                <a:off x="1817721" y="2913841"/>
                <a:ext cx="282562" cy="7733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286CDB0-4ECF-DBB4-C11C-8731770B735E}"/>
                  </a:ext>
                </a:extLst>
              </p:cNvPr>
              <p:cNvCxnSpPr>
                <a:cxnSpLocks/>
                <a:stCxn id="75" idx="7"/>
                <a:endCxn id="69" idx="3"/>
              </p:cNvCxnSpPr>
              <p:nvPr/>
            </p:nvCxnSpPr>
            <p:spPr>
              <a:xfrm flipV="1">
                <a:off x="1817721" y="3281920"/>
                <a:ext cx="282561" cy="4053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B553692-B2B9-07F2-8547-5F4ABB610846}"/>
                  </a:ext>
                </a:extLst>
              </p:cNvPr>
              <p:cNvCxnSpPr>
                <a:cxnSpLocks/>
                <a:stCxn id="75" idx="5"/>
                <a:endCxn id="72" idx="2"/>
              </p:cNvCxnSpPr>
              <p:nvPr/>
            </p:nvCxnSpPr>
            <p:spPr>
              <a:xfrm>
                <a:off x="1817721" y="3855905"/>
                <a:ext cx="247627" cy="758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1232F74-0F43-F1C2-6D33-7C15FFD7CCE7}"/>
                  </a:ext>
                </a:extLst>
              </p:cNvPr>
              <p:cNvCxnSpPr>
                <a:cxnSpLocks/>
                <a:stCxn id="75" idx="6"/>
                <a:endCxn id="71" idx="2"/>
              </p:cNvCxnSpPr>
              <p:nvPr/>
            </p:nvCxnSpPr>
            <p:spPr>
              <a:xfrm flipV="1">
                <a:off x="1852654" y="3565663"/>
                <a:ext cx="212696" cy="2059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AD8C7D4-D80B-69C4-C0D6-6F6551100296}"/>
                  </a:ext>
                </a:extLst>
              </p:cNvPr>
              <p:cNvCxnSpPr>
                <a:cxnSpLocks/>
                <a:stCxn id="74" idx="5"/>
                <a:endCxn id="72" idx="1"/>
              </p:cNvCxnSpPr>
              <p:nvPr/>
            </p:nvCxnSpPr>
            <p:spPr>
              <a:xfrm>
                <a:off x="1817721" y="3464966"/>
                <a:ext cx="282560" cy="382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50551D4-3052-B48C-616E-C990DAF0F7D6}"/>
                  </a:ext>
                </a:extLst>
              </p:cNvPr>
              <p:cNvCxnSpPr>
                <a:cxnSpLocks/>
                <a:stCxn id="74" idx="6"/>
                <a:endCxn id="69" idx="2"/>
              </p:cNvCxnSpPr>
              <p:nvPr/>
            </p:nvCxnSpPr>
            <p:spPr>
              <a:xfrm flipV="1">
                <a:off x="1852654" y="3197584"/>
                <a:ext cx="212695" cy="1830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81610671-0B56-1249-297D-0D798DD2CB41}"/>
                  </a:ext>
                </a:extLst>
              </p:cNvPr>
              <p:cNvCxnSpPr>
                <a:cxnSpLocks/>
                <a:stCxn id="74" idx="6"/>
                <a:endCxn id="71" idx="2"/>
              </p:cNvCxnSpPr>
              <p:nvPr/>
            </p:nvCxnSpPr>
            <p:spPr>
              <a:xfrm>
                <a:off x="1852654" y="3380630"/>
                <a:ext cx="212696" cy="1850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C88F576-5080-93CF-C0E5-08BAEB6225F8}"/>
                  </a:ext>
                </a:extLst>
              </p:cNvPr>
              <p:cNvCxnSpPr>
                <a:cxnSpLocks/>
                <a:stCxn id="70" idx="6"/>
                <a:endCxn id="67" idx="2"/>
              </p:cNvCxnSpPr>
              <p:nvPr/>
            </p:nvCxnSpPr>
            <p:spPr>
              <a:xfrm>
                <a:off x="2303889" y="2829505"/>
                <a:ext cx="298374" cy="34751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6E8CBE0-D676-70C8-4A09-AE6DEB8A05B6}"/>
                  </a:ext>
                </a:extLst>
              </p:cNvPr>
              <p:cNvCxnSpPr>
                <a:cxnSpLocks/>
                <a:stCxn id="70" idx="6"/>
                <a:endCxn id="68" idx="2"/>
              </p:cNvCxnSpPr>
              <p:nvPr/>
            </p:nvCxnSpPr>
            <p:spPr>
              <a:xfrm>
                <a:off x="2303889" y="2829505"/>
                <a:ext cx="298374" cy="7823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83F9416-DE7E-116F-9161-FDB9122F860F}"/>
                  </a:ext>
                </a:extLst>
              </p:cNvPr>
              <p:cNvCxnSpPr>
                <a:cxnSpLocks/>
                <a:stCxn id="69" idx="6"/>
                <a:endCxn id="67" idx="2"/>
              </p:cNvCxnSpPr>
              <p:nvPr/>
            </p:nvCxnSpPr>
            <p:spPr>
              <a:xfrm flipV="1">
                <a:off x="2303888" y="3177024"/>
                <a:ext cx="298375" cy="205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E226324-77D0-A71A-985C-2358A3D49A39}"/>
                  </a:ext>
                </a:extLst>
              </p:cNvPr>
              <p:cNvCxnSpPr>
                <a:cxnSpLocks/>
                <a:stCxn id="69" idx="6"/>
                <a:endCxn id="68" idx="2"/>
              </p:cNvCxnSpPr>
              <p:nvPr/>
            </p:nvCxnSpPr>
            <p:spPr>
              <a:xfrm>
                <a:off x="2303888" y="3197584"/>
                <a:ext cx="298375" cy="4142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9ED48F6-1A7E-7EBE-E729-7E90AFB3046C}"/>
                  </a:ext>
                </a:extLst>
              </p:cNvPr>
              <p:cNvCxnSpPr>
                <a:cxnSpLocks/>
                <a:stCxn id="68" idx="2"/>
                <a:endCxn id="71" idx="6"/>
              </p:cNvCxnSpPr>
              <p:nvPr/>
            </p:nvCxnSpPr>
            <p:spPr>
              <a:xfrm flipH="1" flipV="1">
                <a:off x="2303889" y="3565663"/>
                <a:ext cx="298374" cy="462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723F44E-8C9F-B6D0-0493-85D1BE60D504}"/>
                  </a:ext>
                </a:extLst>
              </p:cNvPr>
              <p:cNvCxnSpPr>
                <a:cxnSpLocks/>
                <a:stCxn id="67" idx="2"/>
                <a:endCxn id="71" idx="6"/>
              </p:cNvCxnSpPr>
              <p:nvPr/>
            </p:nvCxnSpPr>
            <p:spPr>
              <a:xfrm flipH="1">
                <a:off x="2303889" y="3177024"/>
                <a:ext cx="298374" cy="3886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4A17CA7-BCC2-9364-0D95-709C9D80117F}"/>
                  </a:ext>
                </a:extLst>
              </p:cNvPr>
              <p:cNvCxnSpPr>
                <a:cxnSpLocks/>
                <a:stCxn id="68" idx="2"/>
                <a:endCxn id="72" idx="6"/>
              </p:cNvCxnSpPr>
              <p:nvPr/>
            </p:nvCxnSpPr>
            <p:spPr>
              <a:xfrm flipH="1">
                <a:off x="2303887" y="3611881"/>
                <a:ext cx="298376" cy="319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A6EC5A4-B013-B098-E6C7-EE9962052C32}"/>
                  </a:ext>
                </a:extLst>
              </p:cNvPr>
              <p:cNvCxnSpPr>
                <a:cxnSpLocks/>
                <a:stCxn id="67" idx="2"/>
                <a:endCxn id="72" idx="6"/>
              </p:cNvCxnSpPr>
              <p:nvPr/>
            </p:nvCxnSpPr>
            <p:spPr>
              <a:xfrm flipH="1">
                <a:off x="2303887" y="3177024"/>
                <a:ext cx="298376" cy="7547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673FF2B4-750A-50D6-CA31-9AC9F42A9EDC}"/>
                  </a:ext>
                </a:extLst>
              </p:cNvPr>
              <p:cNvGrpSpPr/>
              <p:nvPr/>
            </p:nvGrpSpPr>
            <p:grpSpPr>
              <a:xfrm>
                <a:off x="1614115" y="2870421"/>
                <a:ext cx="238539" cy="1020417"/>
                <a:chOff x="1614115" y="2870421"/>
                <a:chExt cx="238539" cy="1020417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002F112A-A55D-DCC0-44F5-3BD749B59C44}"/>
                    </a:ext>
                  </a:extLst>
                </p:cNvPr>
                <p:cNvSpPr/>
                <p:nvPr/>
              </p:nvSpPr>
              <p:spPr>
                <a:xfrm>
                  <a:off x="1614115" y="2870421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B3BDBBF-5E26-586F-315F-051D33D22682}"/>
                    </a:ext>
                  </a:extLst>
                </p:cNvPr>
                <p:cNvSpPr/>
                <p:nvPr/>
              </p:nvSpPr>
              <p:spPr>
                <a:xfrm>
                  <a:off x="1614115" y="3261360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CCB03BCB-DEAC-82F0-4328-44C7BA4C24A2}"/>
                    </a:ext>
                  </a:extLst>
                </p:cNvPr>
                <p:cNvSpPr/>
                <p:nvPr/>
              </p:nvSpPr>
              <p:spPr>
                <a:xfrm>
                  <a:off x="1614115" y="3652299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F20E3BC5-1BFA-1836-E25D-E5EF73D01771}"/>
                  </a:ext>
                </a:extLst>
              </p:cNvPr>
              <p:cNvGrpSpPr/>
              <p:nvPr/>
            </p:nvGrpSpPr>
            <p:grpSpPr>
              <a:xfrm>
                <a:off x="2065348" y="2710235"/>
                <a:ext cx="238541" cy="1340787"/>
                <a:chOff x="2028906" y="2703298"/>
                <a:chExt cx="238541" cy="1340787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F0F752B2-B1BC-3053-8524-FE1564D33F44}"/>
                    </a:ext>
                  </a:extLst>
                </p:cNvPr>
                <p:cNvSpPr/>
                <p:nvPr/>
              </p:nvSpPr>
              <p:spPr>
                <a:xfrm>
                  <a:off x="2028907" y="3071377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A50338E2-7AEA-6E08-EF05-D7A453CA2598}"/>
                    </a:ext>
                  </a:extLst>
                </p:cNvPr>
                <p:cNvSpPr/>
                <p:nvPr/>
              </p:nvSpPr>
              <p:spPr>
                <a:xfrm>
                  <a:off x="2028908" y="2703298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EBB2656F-A906-E244-7556-8F24EA0E6B56}"/>
                    </a:ext>
                  </a:extLst>
                </p:cNvPr>
                <p:cNvSpPr/>
                <p:nvPr/>
              </p:nvSpPr>
              <p:spPr>
                <a:xfrm>
                  <a:off x="2028908" y="343945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46FA0F11-9016-89F6-C7F0-16066A669E50}"/>
                    </a:ext>
                  </a:extLst>
                </p:cNvPr>
                <p:cNvSpPr/>
                <p:nvPr/>
              </p:nvSpPr>
              <p:spPr>
                <a:xfrm>
                  <a:off x="2028906" y="380554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EE565A4E-BEDB-A912-4B0C-C456C06D0278}"/>
                  </a:ext>
                </a:extLst>
              </p:cNvPr>
              <p:cNvGrpSpPr/>
              <p:nvPr/>
            </p:nvGrpSpPr>
            <p:grpSpPr>
              <a:xfrm>
                <a:off x="2602263" y="3057754"/>
                <a:ext cx="238539" cy="673396"/>
                <a:chOff x="2594313" y="3046417"/>
                <a:chExt cx="238539" cy="673396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04CA757F-F8CF-E877-21B3-DEA1A11358BF}"/>
                    </a:ext>
                  </a:extLst>
                </p:cNvPr>
                <p:cNvSpPr/>
                <p:nvPr/>
              </p:nvSpPr>
              <p:spPr>
                <a:xfrm>
                  <a:off x="2594313" y="3046417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62C9DCC5-598C-C179-2A58-2132B44A4137}"/>
                    </a:ext>
                  </a:extLst>
                </p:cNvPr>
                <p:cNvSpPr/>
                <p:nvPr/>
              </p:nvSpPr>
              <p:spPr>
                <a:xfrm>
                  <a:off x="2594313" y="3481274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A2849D3-3EF2-2C55-A23B-A8846FA17D5F}"/>
                </a:ext>
              </a:extLst>
            </p:cNvPr>
            <p:cNvSpPr txBox="1"/>
            <p:nvPr/>
          </p:nvSpPr>
          <p:spPr>
            <a:xfrm>
              <a:off x="7855039" y="1638070"/>
              <a:ext cx="3577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X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1EFF4BF-9D28-7F61-D491-E6A1FF6408F7}"/>
                </a:ext>
              </a:extLst>
            </p:cNvPr>
            <p:cNvSpPr txBox="1"/>
            <p:nvPr/>
          </p:nvSpPr>
          <p:spPr>
            <a:xfrm>
              <a:off x="10629793" y="1633267"/>
              <a:ext cx="3465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Ŷ</a:t>
              </a:r>
              <a:endParaRPr lang="en-US" sz="2600" dirty="0">
                <a:solidFill>
                  <a:schemeClr val="accent2"/>
                </a:solidFill>
              </a:endParaRP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596EC1C-E291-D550-CDFB-9C4408620C01}"/>
                </a:ext>
              </a:extLst>
            </p:cNvPr>
            <p:cNvCxnSpPr>
              <a:cxnSpLocks/>
            </p:cNvCxnSpPr>
            <p:nvPr/>
          </p:nvCxnSpPr>
          <p:spPr>
            <a:xfrm>
              <a:off x="8205209" y="1884292"/>
              <a:ext cx="55163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ACAEAC83-16A9-7D4B-9595-8AD8EB9EF1C1}"/>
                </a:ext>
              </a:extLst>
            </p:cNvPr>
            <p:cNvCxnSpPr>
              <a:cxnSpLocks/>
              <a:endCxn id="77" idx="1"/>
            </p:cNvCxnSpPr>
            <p:nvPr/>
          </p:nvCxnSpPr>
          <p:spPr>
            <a:xfrm>
              <a:off x="10038536" y="1879489"/>
              <a:ext cx="59125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744F612-3494-EE0C-508C-A2E01BA4091B}"/>
                </a:ext>
              </a:extLst>
            </p:cNvPr>
            <p:cNvSpPr txBox="1"/>
            <p:nvPr/>
          </p:nvSpPr>
          <p:spPr>
            <a:xfrm>
              <a:off x="9488552" y="2303908"/>
              <a:ext cx="43633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>
                  <a:solidFill>
                    <a:srgbClr val="D09E00"/>
                  </a:solidFill>
                </a:rPr>
                <a:t>θ</a:t>
              </a:r>
              <a:r>
                <a:rPr lang="en-US" sz="2600" baseline="-25000" dirty="0">
                  <a:solidFill>
                    <a:srgbClr val="D09E00"/>
                  </a:solidFill>
                </a:rPr>
                <a:t>t</a:t>
              </a: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6A891F8-8D16-B0DC-2706-A1D09EDA78C4}"/>
              </a:ext>
            </a:extLst>
          </p:cNvPr>
          <p:cNvCxnSpPr>
            <a:cxnSpLocks/>
          </p:cNvCxnSpPr>
          <p:nvPr/>
        </p:nvCxnSpPr>
        <p:spPr>
          <a:xfrm flipH="1">
            <a:off x="2859883" y="3841478"/>
            <a:ext cx="52737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6" name="Picture 85">
            <a:extLst>
              <a:ext uri="{FF2B5EF4-FFF2-40B4-BE49-F238E27FC236}">
                <a16:creationId xmlns:a16="http://schemas.microsoft.com/office/drawing/2014/main" id="{CEAFCBD7-59E8-F7B6-004B-5006C570921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5521" r="-2"/>
          <a:stretch/>
        </p:blipFill>
        <p:spPr>
          <a:xfrm>
            <a:off x="2898933" y="3096653"/>
            <a:ext cx="627335" cy="657317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6936CA3B-AAE0-5944-EC78-9AE6F04B4F59}"/>
              </a:ext>
            </a:extLst>
          </p:cNvPr>
          <p:cNvSpPr txBox="1"/>
          <p:nvPr/>
        </p:nvSpPr>
        <p:spPr>
          <a:xfrm>
            <a:off x="3640526" y="3721888"/>
            <a:ext cx="4491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-Y</a:t>
            </a:r>
            <a:endParaRPr lang="en-US" sz="26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600D476-48CA-98CD-08E8-9FB6D6D7D6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10707" y="4511870"/>
            <a:ext cx="2086489" cy="157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1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B2B0C0-C111-9CA7-D0AF-58D4F734ED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6877"/>
          <a:stretch/>
        </p:blipFill>
        <p:spPr>
          <a:xfrm>
            <a:off x="6094501" y="4403283"/>
            <a:ext cx="3414288" cy="13369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A26BC6-781D-8C4C-6377-050C7A1C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Gradient descent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08A7E-6846-F49D-06C5-F3B518ED4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critical part in gradient computation is the integral term</a:t>
            </a:r>
          </a:p>
          <a:p>
            <a:pPr lvl="1"/>
            <a:r>
              <a:rPr lang="en-US" dirty="0"/>
              <a:t>The integral is a sum over the dataset in most cases</a:t>
            </a:r>
          </a:p>
          <a:p>
            <a:pPr lvl="1"/>
            <a:r>
              <a:rPr lang="en-US" dirty="0"/>
              <a:t>It mean computing the derivative with respect to </a:t>
            </a:r>
            <a:r>
              <a:rPr lang="en-US" b="1" dirty="0"/>
              <a:t>all data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488EA2-7482-10A3-0738-7504DF438C45}"/>
              </a:ext>
            </a:extLst>
          </p:cNvPr>
          <p:cNvSpPr/>
          <p:nvPr/>
        </p:nvSpPr>
        <p:spPr>
          <a:xfrm>
            <a:off x="7258570" y="5005466"/>
            <a:ext cx="326003" cy="6768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BE0DE4-3C66-5296-7CD5-3C49013B2F57}"/>
              </a:ext>
            </a:extLst>
          </p:cNvPr>
          <p:cNvGrpSpPr/>
          <p:nvPr/>
        </p:nvGrpSpPr>
        <p:grpSpPr>
          <a:xfrm>
            <a:off x="493506" y="4520637"/>
            <a:ext cx="3121324" cy="1587256"/>
            <a:chOff x="7855039" y="1209095"/>
            <a:chExt cx="3121324" cy="158725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8F0C5E4-C4EB-AEFD-F32D-0BEAA742D1BC}"/>
                </a:ext>
              </a:extLst>
            </p:cNvPr>
            <p:cNvGrpSpPr/>
            <p:nvPr/>
          </p:nvGrpSpPr>
          <p:grpSpPr>
            <a:xfrm>
              <a:off x="8776915" y="1209095"/>
              <a:ext cx="1226687" cy="1340787"/>
              <a:chOff x="1614115" y="2710235"/>
              <a:chExt cx="1226687" cy="1340787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C22056F-53A5-AE48-5AB8-85967D918E89}"/>
                  </a:ext>
                </a:extLst>
              </p:cNvPr>
              <p:cNvCxnSpPr>
                <a:cxnSpLocks/>
                <a:stCxn id="43" idx="7"/>
                <a:endCxn id="40" idx="2"/>
              </p:cNvCxnSpPr>
              <p:nvPr/>
            </p:nvCxnSpPr>
            <p:spPr>
              <a:xfrm flipV="1">
                <a:off x="1817721" y="2829505"/>
                <a:ext cx="247629" cy="758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155F332-33FA-BE93-39BF-93D2B75B2096}"/>
                  </a:ext>
                </a:extLst>
              </p:cNvPr>
              <p:cNvCxnSpPr>
                <a:stCxn id="43" idx="6"/>
                <a:endCxn id="39" idx="2"/>
              </p:cNvCxnSpPr>
              <p:nvPr/>
            </p:nvCxnSpPr>
            <p:spPr>
              <a:xfrm>
                <a:off x="1852654" y="2989691"/>
                <a:ext cx="212695" cy="207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079B4C7-FA4C-6AB5-18DA-BE928459C3BD}"/>
                  </a:ext>
                </a:extLst>
              </p:cNvPr>
              <p:cNvCxnSpPr>
                <a:cxnSpLocks/>
                <a:stCxn id="43" idx="5"/>
                <a:endCxn id="41" idx="1"/>
              </p:cNvCxnSpPr>
              <p:nvPr/>
            </p:nvCxnSpPr>
            <p:spPr>
              <a:xfrm>
                <a:off x="1817721" y="3074027"/>
                <a:ext cx="282562" cy="4072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873F03D-0DCB-A645-167D-0109AB364E34}"/>
                  </a:ext>
                </a:extLst>
              </p:cNvPr>
              <p:cNvCxnSpPr>
                <a:cxnSpLocks/>
                <a:stCxn id="43" idx="5"/>
                <a:endCxn id="42" idx="1"/>
              </p:cNvCxnSpPr>
              <p:nvPr/>
            </p:nvCxnSpPr>
            <p:spPr>
              <a:xfrm>
                <a:off x="1817721" y="3074027"/>
                <a:ext cx="282560" cy="7733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29DD1EC-78B4-7D31-80F0-0D3B9893727E}"/>
                  </a:ext>
                </a:extLst>
              </p:cNvPr>
              <p:cNvCxnSpPr>
                <a:cxnSpLocks/>
                <a:stCxn id="44" idx="7"/>
                <a:endCxn id="40" idx="3"/>
              </p:cNvCxnSpPr>
              <p:nvPr/>
            </p:nvCxnSpPr>
            <p:spPr>
              <a:xfrm flipV="1">
                <a:off x="1817721" y="2913841"/>
                <a:ext cx="282562" cy="3824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CE229A6-A06D-ACB9-6C07-120F027309F5}"/>
                  </a:ext>
                </a:extLst>
              </p:cNvPr>
              <p:cNvCxnSpPr>
                <a:cxnSpLocks/>
                <a:stCxn id="40" idx="3"/>
                <a:endCxn id="45" idx="7"/>
              </p:cNvCxnSpPr>
              <p:nvPr/>
            </p:nvCxnSpPr>
            <p:spPr>
              <a:xfrm flipH="1">
                <a:off x="1817721" y="2913841"/>
                <a:ext cx="282562" cy="7733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4DB3BA5-381C-DFAA-DB04-BA0D7BB2D185}"/>
                  </a:ext>
                </a:extLst>
              </p:cNvPr>
              <p:cNvCxnSpPr>
                <a:cxnSpLocks/>
                <a:stCxn id="45" idx="7"/>
                <a:endCxn id="39" idx="3"/>
              </p:cNvCxnSpPr>
              <p:nvPr/>
            </p:nvCxnSpPr>
            <p:spPr>
              <a:xfrm flipV="1">
                <a:off x="1817721" y="3281920"/>
                <a:ext cx="282561" cy="4053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4432CE7-7CDA-BA3A-0F3C-6D231A0B5A98}"/>
                  </a:ext>
                </a:extLst>
              </p:cNvPr>
              <p:cNvCxnSpPr>
                <a:cxnSpLocks/>
                <a:stCxn id="45" idx="5"/>
                <a:endCxn id="42" idx="2"/>
              </p:cNvCxnSpPr>
              <p:nvPr/>
            </p:nvCxnSpPr>
            <p:spPr>
              <a:xfrm>
                <a:off x="1817721" y="3855905"/>
                <a:ext cx="247627" cy="758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A4FA531-CE8B-388E-B057-C52D6125EB0F}"/>
                  </a:ext>
                </a:extLst>
              </p:cNvPr>
              <p:cNvCxnSpPr>
                <a:cxnSpLocks/>
                <a:stCxn id="45" idx="6"/>
                <a:endCxn id="41" idx="2"/>
              </p:cNvCxnSpPr>
              <p:nvPr/>
            </p:nvCxnSpPr>
            <p:spPr>
              <a:xfrm flipV="1">
                <a:off x="1852654" y="3565663"/>
                <a:ext cx="212696" cy="2059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B78BD88-55D2-321E-8C20-4901F683BA3A}"/>
                  </a:ext>
                </a:extLst>
              </p:cNvPr>
              <p:cNvCxnSpPr>
                <a:cxnSpLocks/>
                <a:stCxn id="44" idx="5"/>
                <a:endCxn id="42" idx="1"/>
              </p:cNvCxnSpPr>
              <p:nvPr/>
            </p:nvCxnSpPr>
            <p:spPr>
              <a:xfrm>
                <a:off x="1817721" y="3464966"/>
                <a:ext cx="282560" cy="382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E9C433E-F73E-AA8C-2B74-CEEB467D9277}"/>
                  </a:ext>
                </a:extLst>
              </p:cNvPr>
              <p:cNvCxnSpPr>
                <a:cxnSpLocks/>
                <a:stCxn id="44" idx="6"/>
                <a:endCxn id="39" idx="2"/>
              </p:cNvCxnSpPr>
              <p:nvPr/>
            </p:nvCxnSpPr>
            <p:spPr>
              <a:xfrm flipV="1">
                <a:off x="1852654" y="3197584"/>
                <a:ext cx="212695" cy="1830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F84B33E-211C-231F-5CAE-F0E2F0BB3F9C}"/>
                  </a:ext>
                </a:extLst>
              </p:cNvPr>
              <p:cNvCxnSpPr>
                <a:cxnSpLocks/>
                <a:stCxn id="44" idx="6"/>
                <a:endCxn id="41" idx="2"/>
              </p:cNvCxnSpPr>
              <p:nvPr/>
            </p:nvCxnSpPr>
            <p:spPr>
              <a:xfrm>
                <a:off x="1852654" y="3380630"/>
                <a:ext cx="212696" cy="1850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899CF4E-2321-C1E2-68CA-C00A310D4D91}"/>
                  </a:ext>
                </a:extLst>
              </p:cNvPr>
              <p:cNvCxnSpPr>
                <a:cxnSpLocks/>
                <a:stCxn id="40" idx="6"/>
                <a:endCxn id="37" idx="2"/>
              </p:cNvCxnSpPr>
              <p:nvPr/>
            </p:nvCxnSpPr>
            <p:spPr>
              <a:xfrm>
                <a:off x="2303889" y="2829505"/>
                <a:ext cx="298374" cy="34751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862F328-7E83-582F-643F-0970103AD88F}"/>
                  </a:ext>
                </a:extLst>
              </p:cNvPr>
              <p:cNvCxnSpPr>
                <a:cxnSpLocks/>
                <a:stCxn id="40" idx="6"/>
                <a:endCxn id="38" idx="2"/>
              </p:cNvCxnSpPr>
              <p:nvPr/>
            </p:nvCxnSpPr>
            <p:spPr>
              <a:xfrm>
                <a:off x="2303889" y="2829505"/>
                <a:ext cx="298374" cy="7823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2B6C0CE-2877-9155-81B9-9BC3ACD56F6C}"/>
                  </a:ext>
                </a:extLst>
              </p:cNvPr>
              <p:cNvCxnSpPr>
                <a:cxnSpLocks/>
                <a:stCxn id="39" idx="6"/>
                <a:endCxn id="37" idx="2"/>
              </p:cNvCxnSpPr>
              <p:nvPr/>
            </p:nvCxnSpPr>
            <p:spPr>
              <a:xfrm flipV="1">
                <a:off x="2303888" y="3177024"/>
                <a:ext cx="298375" cy="205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4659D2C-6D7C-D819-C2D1-78E72949F3DA}"/>
                  </a:ext>
                </a:extLst>
              </p:cNvPr>
              <p:cNvCxnSpPr>
                <a:cxnSpLocks/>
                <a:stCxn id="39" idx="6"/>
                <a:endCxn id="38" idx="2"/>
              </p:cNvCxnSpPr>
              <p:nvPr/>
            </p:nvCxnSpPr>
            <p:spPr>
              <a:xfrm>
                <a:off x="2303888" y="3197584"/>
                <a:ext cx="298375" cy="4142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53718CB-9B87-8169-3C6B-84D64AC0202A}"/>
                  </a:ext>
                </a:extLst>
              </p:cNvPr>
              <p:cNvCxnSpPr>
                <a:cxnSpLocks/>
                <a:stCxn id="38" idx="2"/>
                <a:endCxn id="41" idx="6"/>
              </p:cNvCxnSpPr>
              <p:nvPr/>
            </p:nvCxnSpPr>
            <p:spPr>
              <a:xfrm flipH="1" flipV="1">
                <a:off x="2303889" y="3565663"/>
                <a:ext cx="298374" cy="462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855018A-1A86-0561-EC18-EFDB870B1DCF}"/>
                  </a:ext>
                </a:extLst>
              </p:cNvPr>
              <p:cNvCxnSpPr>
                <a:cxnSpLocks/>
                <a:stCxn id="37" idx="2"/>
                <a:endCxn id="41" idx="6"/>
              </p:cNvCxnSpPr>
              <p:nvPr/>
            </p:nvCxnSpPr>
            <p:spPr>
              <a:xfrm flipH="1">
                <a:off x="2303889" y="3177024"/>
                <a:ext cx="298374" cy="3886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C84CBFB-716F-198E-847F-45F6CBED8CF0}"/>
                  </a:ext>
                </a:extLst>
              </p:cNvPr>
              <p:cNvCxnSpPr>
                <a:cxnSpLocks/>
                <a:stCxn id="38" idx="2"/>
                <a:endCxn id="42" idx="6"/>
              </p:cNvCxnSpPr>
              <p:nvPr/>
            </p:nvCxnSpPr>
            <p:spPr>
              <a:xfrm flipH="1">
                <a:off x="2303887" y="3611881"/>
                <a:ext cx="298376" cy="319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57A52CB-E5E7-8D60-506A-E8925738A99C}"/>
                  </a:ext>
                </a:extLst>
              </p:cNvPr>
              <p:cNvCxnSpPr>
                <a:cxnSpLocks/>
                <a:stCxn id="37" idx="2"/>
                <a:endCxn id="42" idx="6"/>
              </p:cNvCxnSpPr>
              <p:nvPr/>
            </p:nvCxnSpPr>
            <p:spPr>
              <a:xfrm flipH="1">
                <a:off x="2303887" y="3177024"/>
                <a:ext cx="298376" cy="7547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20602DD8-ACB3-907A-3435-FCAA608A1A5C}"/>
                  </a:ext>
                </a:extLst>
              </p:cNvPr>
              <p:cNvGrpSpPr/>
              <p:nvPr/>
            </p:nvGrpSpPr>
            <p:grpSpPr>
              <a:xfrm>
                <a:off x="1614115" y="2870421"/>
                <a:ext cx="238539" cy="1020417"/>
                <a:chOff x="1614115" y="2870421"/>
                <a:chExt cx="238539" cy="1020417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8FCB71EB-643A-B1B1-2BE6-BE4882715B10}"/>
                    </a:ext>
                  </a:extLst>
                </p:cNvPr>
                <p:cNvSpPr/>
                <p:nvPr/>
              </p:nvSpPr>
              <p:spPr>
                <a:xfrm>
                  <a:off x="1614115" y="2870421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72C15B22-E581-5CF9-5029-B240AB60B54F}"/>
                    </a:ext>
                  </a:extLst>
                </p:cNvPr>
                <p:cNvSpPr/>
                <p:nvPr/>
              </p:nvSpPr>
              <p:spPr>
                <a:xfrm>
                  <a:off x="1614115" y="3261360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549D387-D234-0349-0E55-E7D8CD22BEEE}"/>
                    </a:ext>
                  </a:extLst>
                </p:cNvPr>
                <p:cNvSpPr/>
                <p:nvPr/>
              </p:nvSpPr>
              <p:spPr>
                <a:xfrm>
                  <a:off x="1614115" y="3652299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C4E41007-F3E6-A124-955C-95D8D7829C5D}"/>
                  </a:ext>
                </a:extLst>
              </p:cNvPr>
              <p:cNvGrpSpPr/>
              <p:nvPr/>
            </p:nvGrpSpPr>
            <p:grpSpPr>
              <a:xfrm>
                <a:off x="2065348" y="2710235"/>
                <a:ext cx="238541" cy="1340787"/>
                <a:chOff x="2028906" y="2703298"/>
                <a:chExt cx="238541" cy="1340787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D6484C31-1892-6359-86CD-97121BB3B83D}"/>
                    </a:ext>
                  </a:extLst>
                </p:cNvPr>
                <p:cNvSpPr/>
                <p:nvPr/>
              </p:nvSpPr>
              <p:spPr>
                <a:xfrm>
                  <a:off x="2028907" y="3071377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0097F61A-C9F0-48AF-5822-EE58AB6E8192}"/>
                    </a:ext>
                  </a:extLst>
                </p:cNvPr>
                <p:cNvSpPr/>
                <p:nvPr/>
              </p:nvSpPr>
              <p:spPr>
                <a:xfrm>
                  <a:off x="2028908" y="2703298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D859EABD-D321-751C-9B1C-C9299755ECB2}"/>
                    </a:ext>
                  </a:extLst>
                </p:cNvPr>
                <p:cNvSpPr/>
                <p:nvPr/>
              </p:nvSpPr>
              <p:spPr>
                <a:xfrm>
                  <a:off x="2028908" y="343945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95B54032-0801-4DF7-9874-F479BCF1D5AB}"/>
                    </a:ext>
                  </a:extLst>
                </p:cNvPr>
                <p:cNvSpPr/>
                <p:nvPr/>
              </p:nvSpPr>
              <p:spPr>
                <a:xfrm>
                  <a:off x="2028906" y="380554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259B18A-2092-6575-79D1-376490D77A2B}"/>
                  </a:ext>
                </a:extLst>
              </p:cNvPr>
              <p:cNvGrpSpPr/>
              <p:nvPr/>
            </p:nvGrpSpPr>
            <p:grpSpPr>
              <a:xfrm>
                <a:off x="2602263" y="3057754"/>
                <a:ext cx="238539" cy="673396"/>
                <a:chOff x="2594313" y="3046417"/>
                <a:chExt cx="238539" cy="673396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1DA421D-F8DD-F749-DB23-E3FCD4421036}"/>
                    </a:ext>
                  </a:extLst>
                </p:cNvPr>
                <p:cNvSpPr/>
                <p:nvPr/>
              </p:nvSpPr>
              <p:spPr>
                <a:xfrm>
                  <a:off x="2594313" y="3046417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CEF51BD6-FBE3-8FF5-21A6-87688261A197}"/>
                    </a:ext>
                  </a:extLst>
                </p:cNvPr>
                <p:cNvSpPr/>
                <p:nvPr/>
              </p:nvSpPr>
              <p:spPr>
                <a:xfrm>
                  <a:off x="2594313" y="3481274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DB5CFE-036E-DB74-61FF-F64A6A3F8E01}"/>
                </a:ext>
              </a:extLst>
            </p:cNvPr>
            <p:cNvSpPr txBox="1"/>
            <p:nvPr/>
          </p:nvSpPr>
          <p:spPr>
            <a:xfrm>
              <a:off x="7855039" y="1638070"/>
              <a:ext cx="3577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X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701B3D-8E65-7368-5FE2-1EF4C1B338C5}"/>
                </a:ext>
              </a:extLst>
            </p:cNvPr>
            <p:cNvSpPr txBox="1"/>
            <p:nvPr/>
          </p:nvSpPr>
          <p:spPr>
            <a:xfrm>
              <a:off x="10629793" y="1633267"/>
              <a:ext cx="3465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Ŷ</a:t>
              </a:r>
              <a:endParaRPr lang="en-US" sz="2600" dirty="0">
                <a:solidFill>
                  <a:schemeClr val="accent2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A0BFD00-67B9-2D91-9BE3-17C960EB55C4}"/>
                </a:ext>
              </a:extLst>
            </p:cNvPr>
            <p:cNvCxnSpPr>
              <a:cxnSpLocks/>
            </p:cNvCxnSpPr>
            <p:nvPr/>
          </p:nvCxnSpPr>
          <p:spPr>
            <a:xfrm>
              <a:off x="8205209" y="1884292"/>
              <a:ext cx="55163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7F7E558-6E7D-2F64-63D9-FE55AF31F7E4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0038536" y="1879489"/>
              <a:ext cx="59125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5F082B-095F-A85A-C537-6E008F24B188}"/>
                </a:ext>
              </a:extLst>
            </p:cNvPr>
            <p:cNvSpPr txBox="1"/>
            <p:nvPr/>
          </p:nvSpPr>
          <p:spPr>
            <a:xfrm>
              <a:off x="9488552" y="2303908"/>
              <a:ext cx="43633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>
                  <a:solidFill>
                    <a:srgbClr val="D09E00"/>
                  </a:solidFill>
                </a:rPr>
                <a:t>θ</a:t>
              </a:r>
              <a:r>
                <a:rPr lang="en-US" sz="2600" baseline="-25000" dirty="0">
                  <a:solidFill>
                    <a:srgbClr val="D09E00"/>
                  </a:solidFill>
                </a:rPr>
                <a:t>t</a:t>
              </a: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28CAB96-FA1D-28CF-BF3B-CC59A27B8FE0}"/>
              </a:ext>
            </a:extLst>
          </p:cNvPr>
          <p:cNvCxnSpPr>
            <a:cxnSpLocks/>
          </p:cNvCxnSpPr>
          <p:nvPr/>
        </p:nvCxnSpPr>
        <p:spPr>
          <a:xfrm flipH="1">
            <a:off x="2677003" y="5071762"/>
            <a:ext cx="52737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35CC9E7B-1B3D-63DE-A488-6AA983EA1C7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5521" r="-2"/>
          <a:stretch/>
        </p:blipFill>
        <p:spPr>
          <a:xfrm>
            <a:off x="2716053" y="4326937"/>
            <a:ext cx="627335" cy="65731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F1C16D9-03FA-E50D-ACBA-16F2D8A4A278}"/>
              </a:ext>
            </a:extLst>
          </p:cNvPr>
          <p:cNvSpPr txBox="1"/>
          <p:nvPr/>
        </p:nvSpPr>
        <p:spPr>
          <a:xfrm>
            <a:off x="3457646" y="4952172"/>
            <a:ext cx="4491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-Y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2748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26BC6-781D-8C4C-6377-050C7A1C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Gradient descent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08A7E-6846-F49D-06C5-F3B518ED4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critical part in gradient computation is the integral term</a:t>
            </a:r>
          </a:p>
          <a:p>
            <a:pPr lvl="1"/>
            <a:r>
              <a:rPr lang="en-US" dirty="0"/>
              <a:t>The integral is a sum over the dataset in most cases</a:t>
            </a:r>
          </a:p>
          <a:p>
            <a:pPr lvl="1"/>
            <a:r>
              <a:rPr lang="en-US" dirty="0"/>
              <a:t>It mean computing the derivative with respect to </a:t>
            </a:r>
            <a:r>
              <a:rPr lang="en-US" b="1" dirty="0"/>
              <a:t>all data</a:t>
            </a:r>
            <a:endParaRPr lang="en-US" dirty="0"/>
          </a:p>
          <a:p>
            <a:endParaRPr lang="en-US" dirty="0"/>
          </a:p>
          <a:p>
            <a:r>
              <a:rPr lang="en-US" dirty="0"/>
              <a:t>It is impossible to compute the integral analytically</a:t>
            </a:r>
          </a:p>
          <a:p>
            <a:pPr lvl="1"/>
            <a:r>
              <a:rPr lang="en-US" dirty="0"/>
              <a:t>Instead of exact computation it is possible to estimate it</a:t>
            </a:r>
          </a:p>
          <a:p>
            <a:pPr lvl="1"/>
            <a:r>
              <a:rPr lang="en-US" dirty="0"/>
              <a:t>Estimation imply error but also cheaper computation</a:t>
            </a:r>
          </a:p>
          <a:p>
            <a:pPr lvl="1"/>
            <a:r>
              <a:rPr lang="en-US" dirty="0"/>
              <a:t>In an iterative process the estimation error can be compensated over multiple iterations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1B8AC4-3ECD-A397-546B-B68DD29E0E6A}"/>
              </a:ext>
            </a:extLst>
          </p:cNvPr>
          <p:cNvGrpSpPr/>
          <p:nvPr/>
        </p:nvGrpSpPr>
        <p:grpSpPr>
          <a:xfrm>
            <a:off x="6096000" y="4405198"/>
            <a:ext cx="5408908" cy="1336957"/>
            <a:chOff x="2625026" y="4855490"/>
            <a:chExt cx="5408908" cy="13369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844CE9-D1D9-7769-1CAD-5B8B7C92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5026" y="4855490"/>
              <a:ext cx="5408908" cy="133695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1D36E3-ACE6-E41F-B3AB-57682572BB7B}"/>
                </a:ext>
              </a:extLst>
            </p:cNvPr>
            <p:cNvSpPr/>
            <p:nvPr/>
          </p:nvSpPr>
          <p:spPr>
            <a:xfrm>
              <a:off x="7490129" y="4921857"/>
              <a:ext cx="364910" cy="342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488EA2-7482-10A3-0738-7504DF438C45}"/>
              </a:ext>
            </a:extLst>
          </p:cNvPr>
          <p:cNvSpPr/>
          <p:nvPr/>
        </p:nvSpPr>
        <p:spPr>
          <a:xfrm>
            <a:off x="7260069" y="5007381"/>
            <a:ext cx="326003" cy="6768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848EE9-BE3F-C951-F098-662B09480FCD}"/>
              </a:ext>
            </a:extLst>
          </p:cNvPr>
          <p:cNvGrpSpPr/>
          <p:nvPr/>
        </p:nvGrpSpPr>
        <p:grpSpPr>
          <a:xfrm>
            <a:off x="493506" y="4520637"/>
            <a:ext cx="3121324" cy="1587256"/>
            <a:chOff x="7855039" y="1209095"/>
            <a:chExt cx="3121324" cy="15872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DD906C-D41C-B148-CA6B-5868FC159C13}"/>
                </a:ext>
              </a:extLst>
            </p:cNvPr>
            <p:cNvGrpSpPr/>
            <p:nvPr/>
          </p:nvGrpSpPr>
          <p:grpSpPr>
            <a:xfrm>
              <a:off x="8776915" y="1209095"/>
              <a:ext cx="1226687" cy="1340787"/>
              <a:chOff x="1614115" y="2710235"/>
              <a:chExt cx="1226687" cy="134078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297F058-6AD3-8D76-108C-63FBA29A83BF}"/>
                  </a:ext>
                </a:extLst>
              </p:cNvPr>
              <p:cNvCxnSpPr>
                <a:cxnSpLocks/>
                <a:stCxn id="44" idx="7"/>
                <a:endCxn id="41" idx="2"/>
              </p:cNvCxnSpPr>
              <p:nvPr/>
            </p:nvCxnSpPr>
            <p:spPr>
              <a:xfrm flipV="1">
                <a:off x="1817721" y="2829505"/>
                <a:ext cx="247629" cy="758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D22CD2A-D43A-C00E-D500-EE20B5C88A35}"/>
                  </a:ext>
                </a:extLst>
              </p:cNvPr>
              <p:cNvCxnSpPr>
                <a:stCxn id="44" idx="6"/>
                <a:endCxn id="40" idx="2"/>
              </p:cNvCxnSpPr>
              <p:nvPr/>
            </p:nvCxnSpPr>
            <p:spPr>
              <a:xfrm>
                <a:off x="1852654" y="2989691"/>
                <a:ext cx="212695" cy="207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B35D0C8-4C7E-23FE-A3C9-1AAB71884FB7}"/>
                  </a:ext>
                </a:extLst>
              </p:cNvPr>
              <p:cNvCxnSpPr>
                <a:cxnSpLocks/>
                <a:stCxn id="44" idx="5"/>
                <a:endCxn id="42" idx="1"/>
              </p:cNvCxnSpPr>
              <p:nvPr/>
            </p:nvCxnSpPr>
            <p:spPr>
              <a:xfrm>
                <a:off x="1817721" y="3074027"/>
                <a:ext cx="282562" cy="4072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8D9F7B3-423C-0031-F570-25C93CFB837E}"/>
                  </a:ext>
                </a:extLst>
              </p:cNvPr>
              <p:cNvCxnSpPr>
                <a:cxnSpLocks/>
                <a:stCxn id="44" idx="5"/>
                <a:endCxn id="43" idx="1"/>
              </p:cNvCxnSpPr>
              <p:nvPr/>
            </p:nvCxnSpPr>
            <p:spPr>
              <a:xfrm>
                <a:off x="1817721" y="3074027"/>
                <a:ext cx="282560" cy="7733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7E6BCE3-7124-9401-85FC-38BC4EDC6B8C}"/>
                  </a:ext>
                </a:extLst>
              </p:cNvPr>
              <p:cNvCxnSpPr>
                <a:cxnSpLocks/>
                <a:stCxn id="45" idx="7"/>
                <a:endCxn id="41" idx="3"/>
              </p:cNvCxnSpPr>
              <p:nvPr/>
            </p:nvCxnSpPr>
            <p:spPr>
              <a:xfrm flipV="1">
                <a:off x="1817721" y="2913841"/>
                <a:ext cx="282562" cy="3824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E3D2144-3951-35FC-D408-9BC9930068D6}"/>
                  </a:ext>
                </a:extLst>
              </p:cNvPr>
              <p:cNvCxnSpPr>
                <a:cxnSpLocks/>
                <a:stCxn id="41" idx="3"/>
                <a:endCxn id="46" idx="7"/>
              </p:cNvCxnSpPr>
              <p:nvPr/>
            </p:nvCxnSpPr>
            <p:spPr>
              <a:xfrm flipH="1">
                <a:off x="1817721" y="2913841"/>
                <a:ext cx="282562" cy="7733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D8BDA43-54DF-BDE8-EF82-9F17D782E8C8}"/>
                  </a:ext>
                </a:extLst>
              </p:cNvPr>
              <p:cNvCxnSpPr>
                <a:cxnSpLocks/>
                <a:stCxn id="46" idx="7"/>
                <a:endCxn id="40" idx="3"/>
              </p:cNvCxnSpPr>
              <p:nvPr/>
            </p:nvCxnSpPr>
            <p:spPr>
              <a:xfrm flipV="1">
                <a:off x="1817721" y="3281920"/>
                <a:ext cx="282561" cy="4053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16BD422-1066-CC51-8CD5-C074D038E1D3}"/>
                  </a:ext>
                </a:extLst>
              </p:cNvPr>
              <p:cNvCxnSpPr>
                <a:cxnSpLocks/>
                <a:stCxn id="46" idx="5"/>
                <a:endCxn id="43" idx="2"/>
              </p:cNvCxnSpPr>
              <p:nvPr/>
            </p:nvCxnSpPr>
            <p:spPr>
              <a:xfrm>
                <a:off x="1817721" y="3855905"/>
                <a:ext cx="247627" cy="758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FAA5D50-01A3-DFD4-C927-BB9B45F3B117}"/>
                  </a:ext>
                </a:extLst>
              </p:cNvPr>
              <p:cNvCxnSpPr>
                <a:cxnSpLocks/>
                <a:stCxn id="46" idx="6"/>
                <a:endCxn id="42" idx="2"/>
              </p:cNvCxnSpPr>
              <p:nvPr/>
            </p:nvCxnSpPr>
            <p:spPr>
              <a:xfrm flipV="1">
                <a:off x="1852654" y="3565663"/>
                <a:ext cx="212696" cy="2059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BF044A9-11D8-D131-0129-0CBC89DC805A}"/>
                  </a:ext>
                </a:extLst>
              </p:cNvPr>
              <p:cNvCxnSpPr>
                <a:cxnSpLocks/>
                <a:stCxn id="45" idx="5"/>
                <a:endCxn id="43" idx="1"/>
              </p:cNvCxnSpPr>
              <p:nvPr/>
            </p:nvCxnSpPr>
            <p:spPr>
              <a:xfrm>
                <a:off x="1817721" y="3464966"/>
                <a:ext cx="282560" cy="382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6483A01-4C37-D21C-2E27-A951DFD468CB}"/>
                  </a:ext>
                </a:extLst>
              </p:cNvPr>
              <p:cNvCxnSpPr>
                <a:cxnSpLocks/>
                <a:stCxn id="45" idx="6"/>
                <a:endCxn id="40" idx="2"/>
              </p:cNvCxnSpPr>
              <p:nvPr/>
            </p:nvCxnSpPr>
            <p:spPr>
              <a:xfrm flipV="1">
                <a:off x="1852654" y="3197584"/>
                <a:ext cx="212695" cy="1830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36338B1-17CB-CAE3-88E6-2AA0B18DD69E}"/>
                  </a:ext>
                </a:extLst>
              </p:cNvPr>
              <p:cNvCxnSpPr>
                <a:cxnSpLocks/>
                <a:stCxn id="45" idx="6"/>
                <a:endCxn id="42" idx="2"/>
              </p:cNvCxnSpPr>
              <p:nvPr/>
            </p:nvCxnSpPr>
            <p:spPr>
              <a:xfrm>
                <a:off x="1852654" y="3380630"/>
                <a:ext cx="212696" cy="1850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C3DA7D7-10B5-3B0C-416F-B0BFC4161E5D}"/>
                  </a:ext>
                </a:extLst>
              </p:cNvPr>
              <p:cNvCxnSpPr>
                <a:cxnSpLocks/>
                <a:stCxn id="41" idx="6"/>
                <a:endCxn id="38" idx="2"/>
              </p:cNvCxnSpPr>
              <p:nvPr/>
            </p:nvCxnSpPr>
            <p:spPr>
              <a:xfrm>
                <a:off x="2303889" y="2829505"/>
                <a:ext cx="298374" cy="34751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5C44C8F-57A7-0461-E912-943F23050DCB}"/>
                  </a:ext>
                </a:extLst>
              </p:cNvPr>
              <p:cNvCxnSpPr>
                <a:cxnSpLocks/>
                <a:stCxn id="41" idx="6"/>
                <a:endCxn id="39" idx="2"/>
              </p:cNvCxnSpPr>
              <p:nvPr/>
            </p:nvCxnSpPr>
            <p:spPr>
              <a:xfrm>
                <a:off x="2303889" y="2829505"/>
                <a:ext cx="298374" cy="7823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E13A6A1-19D5-0A29-3C0D-F39F45AB6AA8}"/>
                  </a:ext>
                </a:extLst>
              </p:cNvPr>
              <p:cNvCxnSpPr>
                <a:cxnSpLocks/>
                <a:stCxn id="40" idx="6"/>
                <a:endCxn id="38" idx="2"/>
              </p:cNvCxnSpPr>
              <p:nvPr/>
            </p:nvCxnSpPr>
            <p:spPr>
              <a:xfrm flipV="1">
                <a:off x="2303888" y="3177024"/>
                <a:ext cx="298375" cy="205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755D2F2-A4EE-C6F4-8F1F-D6B005291283}"/>
                  </a:ext>
                </a:extLst>
              </p:cNvPr>
              <p:cNvCxnSpPr>
                <a:cxnSpLocks/>
                <a:stCxn id="40" idx="6"/>
                <a:endCxn id="39" idx="2"/>
              </p:cNvCxnSpPr>
              <p:nvPr/>
            </p:nvCxnSpPr>
            <p:spPr>
              <a:xfrm>
                <a:off x="2303888" y="3197584"/>
                <a:ext cx="298375" cy="4142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67949CA-CED6-A05F-25A3-380302839960}"/>
                  </a:ext>
                </a:extLst>
              </p:cNvPr>
              <p:cNvCxnSpPr>
                <a:cxnSpLocks/>
                <a:stCxn id="39" idx="2"/>
                <a:endCxn id="42" idx="6"/>
              </p:cNvCxnSpPr>
              <p:nvPr/>
            </p:nvCxnSpPr>
            <p:spPr>
              <a:xfrm flipH="1" flipV="1">
                <a:off x="2303889" y="3565663"/>
                <a:ext cx="298374" cy="462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AEA1D89-52E0-6352-4047-8237EC902836}"/>
                  </a:ext>
                </a:extLst>
              </p:cNvPr>
              <p:cNvCxnSpPr>
                <a:cxnSpLocks/>
                <a:stCxn id="38" idx="2"/>
                <a:endCxn id="42" idx="6"/>
              </p:cNvCxnSpPr>
              <p:nvPr/>
            </p:nvCxnSpPr>
            <p:spPr>
              <a:xfrm flipH="1">
                <a:off x="2303889" y="3177024"/>
                <a:ext cx="298374" cy="3886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1AE3444-DC2E-2125-48CE-4E47023112C3}"/>
                  </a:ext>
                </a:extLst>
              </p:cNvPr>
              <p:cNvCxnSpPr>
                <a:cxnSpLocks/>
                <a:stCxn id="39" idx="2"/>
                <a:endCxn id="43" idx="6"/>
              </p:cNvCxnSpPr>
              <p:nvPr/>
            </p:nvCxnSpPr>
            <p:spPr>
              <a:xfrm flipH="1">
                <a:off x="2303887" y="3611881"/>
                <a:ext cx="298376" cy="319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2FA9F02-7085-760D-9369-E6DCAD8F1983}"/>
                  </a:ext>
                </a:extLst>
              </p:cNvPr>
              <p:cNvCxnSpPr>
                <a:cxnSpLocks/>
                <a:stCxn id="38" idx="2"/>
                <a:endCxn id="43" idx="6"/>
              </p:cNvCxnSpPr>
              <p:nvPr/>
            </p:nvCxnSpPr>
            <p:spPr>
              <a:xfrm flipH="1">
                <a:off x="2303887" y="3177024"/>
                <a:ext cx="298376" cy="7547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A9D3F9F-30FD-7679-2977-11A1DDE8761C}"/>
                  </a:ext>
                </a:extLst>
              </p:cNvPr>
              <p:cNvGrpSpPr/>
              <p:nvPr/>
            </p:nvGrpSpPr>
            <p:grpSpPr>
              <a:xfrm>
                <a:off x="1614115" y="2870421"/>
                <a:ext cx="238539" cy="1020417"/>
                <a:chOff x="1614115" y="2870421"/>
                <a:chExt cx="238539" cy="1020417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0E9138A4-FA28-8C3A-18CE-4B034C19CB66}"/>
                    </a:ext>
                  </a:extLst>
                </p:cNvPr>
                <p:cNvSpPr/>
                <p:nvPr/>
              </p:nvSpPr>
              <p:spPr>
                <a:xfrm>
                  <a:off x="1614115" y="2870421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8067C4A-5DC7-3D4E-4541-0CE9511BB5A3}"/>
                    </a:ext>
                  </a:extLst>
                </p:cNvPr>
                <p:cNvSpPr/>
                <p:nvPr/>
              </p:nvSpPr>
              <p:spPr>
                <a:xfrm>
                  <a:off x="1614115" y="3261360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8CFE00B-C8CB-86DF-A152-1331051C433E}"/>
                    </a:ext>
                  </a:extLst>
                </p:cNvPr>
                <p:cNvSpPr/>
                <p:nvPr/>
              </p:nvSpPr>
              <p:spPr>
                <a:xfrm>
                  <a:off x="1614115" y="3652299"/>
                  <a:ext cx="238539" cy="2385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AEC1680-629D-F9FD-3434-2E314025FA93}"/>
                  </a:ext>
                </a:extLst>
              </p:cNvPr>
              <p:cNvGrpSpPr/>
              <p:nvPr/>
            </p:nvGrpSpPr>
            <p:grpSpPr>
              <a:xfrm>
                <a:off x="2065348" y="2710235"/>
                <a:ext cx="238541" cy="1340787"/>
                <a:chOff x="2028906" y="2703298"/>
                <a:chExt cx="238541" cy="1340787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DABA90EE-BC54-599A-1E77-E3D1557C3275}"/>
                    </a:ext>
                  </a:extLst>
                </p:cNvPr>
                <p:cNvSpPr/>
                <p:nvPr/>
              </p:nvSpPr>
              <p:spPr>
                <a:xfrm>
                  <a:off x="2028907" y="3071377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8DAFF418-A21B-05B9-CEBA-84892FD70A30}"/>
                    </a:ext>
                  </a:extLst>
                </p:cNvPr>
                <p:cNvSpPr/>
                <p:nvPr/>
              </p:nvSpPr>
              <p:spPr>
                <a:xfrm>
                  <a:off x="2028908" y="2703298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9E687DF4-B160-A3B4-C97E-3C0E4A20467F}"/>
                    </a:ext>
                  </a:extLst>
                </p:cNvPr>
                <p:cNvSpPr/>
                <p:nvPr/>
              </p:nvSpPr>
              <p:spPr>
                <a:xfrm>
                  <a:off x="2028908" y="343945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C412BE9D-56DD-FEF0-01AF-C29C8F9FB140}"/>
                    </a:ext>
                  </a:extLst>
                </p:cNvPr>
                <p:cNvSpPr/>
                <p:nvPr/>
              </p:nvSpPr>
              <p:spPr>
                <a:xfrm>
                  <a:off x="2028906" y="3805546"/>
                  <a:ext cx="238539" cy="23853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7E6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68AD53E-305D-1F5F-00CB-75573DBF6716}"/>
                  </a:ext>
                </a:extLst>
              </p:cNvPr>
              <p:cNvGrpSpPr/>
              <p:nvPr/>
            </p:nvGrpSpPr>
            <p:grpSpPr>
              <a:xfrm>
                <a:off x="2602263" y="3057754"/>
                <a:ext cx="238539" cy="673396"/>
                <a:chOff x="2594313" y="3046417"/>
                <a:chExt cx="238539" cy="673396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AA797E76-66CD-EF52-A61E-419250B8BD37}"/>
                    </a:ext>
                  </a:extLst>
                </p:cNvPr>
                <p:cNvSpPr/>
                <p:nvPr/>
              </p:nvSpPr>
              <p:spPr>
                <a:xfrm>
                  <a:off x="2594313" y="3046417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7F5D9A66-287E-9A78-1716-8870CD15607A}"/>
                    </a:ext>
                  </a:extLst>
                </p:cNvPr>
                <p:cNvSpPr/>
                <p:nvPr/>
              </p:nvSpPr>
              <p:spPr>
                <a:xfrm>
                  <a:off x="2594313" y="3481274"/>
                  <a:ext cx="238539" cy="238539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CC092F-9651-26A1-0A5E-71BA01F2D071}"/>
                </a:ext>
              </a:extLst>
            </p:cNvPr>
            <p:cNvSpPr txBox="1"/>
            <p:nvPr/>
          </p:nvSpPr>
          <p:spPr>
            <a:xfrm>
              <a:off x="7855039" y="1638070"/>
              <a:ext cx="3577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F38083-0C52-98C2-213D-BE443F692C41}"/>
                </a:ext>
              </a:extLst>
            </p:cNvPr>
            <p:cNvSpPr txBox="1"/>
            <p:nvPr/>
          </p:nvSpPr>
          <p:spPr>
            <a:xfrm>
              <a:off x="10629793" y="1633267"/>
              <a:ext cx="3465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Ŷ</a:t>
              </a:r>
              <a:endParaRPr lang="en-US" sz="2600" dirty="0">
                <a:solidFill>
                  <a:schemeClr val="accent2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FF5C000-266F-D4A3-5427-AA4FFF89709F}"/>
                </a:ext>
              </a:extLst>
            </p:cNvPr>
            <p:cNvCxnSpPr>
              <a:cxnSpLocks/>
            </p:cNvCxnSpPr>
            <p:nvPr/>
          </p:nvCxnSpPr>
          <p:spPr>
            <a:xfrm>
              <a:off x="8205209" y="1884292"/>
              <a:ext cx="55163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7FD40AA-07EB-A5C4-3CCF-923388364167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10038536" y="1879489"/>
              <a:ext cx="59125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F6E487-9662-0A28-55FC-CDAC0C60A80D}"/>
                </a:ext>
              </a:extLst>
            </p:cNvPr>
            <p:cNvSpPr txBox="1"/>
            <p:nvPr/>
          </p:nvSpPr>
          <p:spPr>
            <a:xfrm>
              <a:off x="9488552" y="2303908"/>
              <a:ext cx="43633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>
                  <a:solidFill>
                    <a:srgbClr val="D09E00"/>
                  </a:solidFill>
                </a:rPr>
                <a:t>θ</a:t>
              </a:r>
              <a:r>
                <a:rPr lang="en-US" sz="2600" baseline="-25000" dirty="0">
                  <a:solidFill>
                    <a:srgbClr val="D09E00"/>
                  </a:solidFill>
                </a:rPr>
                <a:t>t</a:t>
              </a: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70E0CD2-F6A8-EC8E-A226-95D056069C91}"/>
              </a:ext>
            </a:extLst>
          </p:cNvPr>
          <p:cNvCxnSpPr>
            <a:cxnSpLocks/>
          </p:cNvCxnSpPr>
          <p:nvPr/>
        </p:nvCxnSpPr>
        <p:spPr>
          <a:xfrm flipH="1">
            <a:off x="2677003" y="5071762"/>
            <a:ext cx="52737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AD37E96F-6238-E0D9-D4AD-C91C1CF56D5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5521" r="-2"/>
          <a:stretch/>
        </p:blipFill>
        <p:spPr>
          <a:xfrm>
            <a:off x="2716053" y="4326937"/>
            <a:ext cx="627335" cy="65731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B2CA765-4005-8F56-4ABC-44EF1F4BF706}"/>
              </a:ext>
            </a:extLst>
          </p:cNvPr>
          <p:cNvSpPr txBox="1"/>
          <p:nvPr/>
        </p:nvSpPr>
        <p:spPr>
          <a:xfrm>
            <a:off x="3457646" y="4952172"/>
            <a:ext cx="4491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-Y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505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11D5F1-428A-C7DC-AD57-971700F65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Numerical integration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6B6F1-124F-1C67-6AD3-034C01400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51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C55F5-2CB6-754C-3ECC-1C4EE1095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741661-06D5-7C3F-8986-EAE0C2F5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Numerical integration</a:t>
            </a:r>
            <a:endParaRPr lang="en-US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6E3F4DFE-1DD0-C824-C7D2-4A7E57F7F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80" y="1788635"/>
            <a:ext cx="49053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1286D5ED-FEE4-5D4D-EFCF-96500CE23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34" y="1788635"/>
            <a:ext cx="49053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</TotalTime>
  <Words>1143</Words>
  <Application>Microsoft Macintosh PowerPoint</Application>
  <PresentationFormat>Widescreen</PresentationFormat>
  <Paragraphs>248</Paragraphs>
  <Slides>43</Slides>
  <Notes>16</Notes>
  <HiddenSlides>2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Aptos</vt:lpstr>
      <vt:lpstr>Calibri</vt:lpstr>
      <vt:lpstr>Calibri Light</vt:lpstr>
      <vt:lpstr>Cambria Math</vt:lpstr>
      <vt:lpstr>SFMono-Regular</vt:lpstr>
      <vt:lpstr>Retrospect</vt:lpstr>
      <vt:lpstr>Multiple Importance Sampling for Stochastic Gradient Estimation</vt:lpstr>
      <vt:lpstr>Optimization</vt:lpstr>
      <vt:lpstr>Optimization task definition</vt:lpstr>
      <vt:lpstr>Optimization task definition</vt:lpstr>
      <vt:lpstr>Gradient descent</vt:lpstr>
      <vt:lpstr>Gradient descent</vt:lpstr>
      <vt:lpstr>Gradient descent</vt:lpstr>
      <vt:lpstr>Numerical integration</vt:lpstr>
      <vt:lpstr>Numerical integration</vt:lpstr>
      <vt:lpstr>Numerical integration</vt:lpstr>
      <vt:lpstr>Monte Carlo integration</vt:lpstr>
      <vt:lpstr>Monte Carlo Gradient estimator</vt:lpstr>
      <vt:lpstr>Stochastic gradient descent</vt:lpstr>
      <vt:lpstr>Importance sampling</vt:lpstr>
      <vt:lpstr>Importance sampling</vt:lpstr>
      <vt:lpstr>Importance sampling</vt:lpstr>
      <vt:lpstr>Importance sampling</vt:lpstr>
      <vt:lpstr>Importance sampling for optimization</vt:lpstr>
      <vt:lpstr>Importance sampling for optimization</vt:lpstr>
      <vt:lpstr>Multiple Importance sampling</vt:lpstr>
      <vt:lpstr>Multiple Importance sampling</vt:lpstr>
      <vt:lpstr>Multiple Importance sampling</vt:lpstr>
      <vt:lpstr>Multiple Importance sampling</vt:lpstr>
      <vt:lpstr>Multiple Importance sampling</vt:lpstr>
      <vt:lpstr>Multiple Importance sampling</vt:lpstr>
      <vt:lpstr>Multiple Importance sampling</vt:lpstr>
      <vt:lpstr>Mini-batch sampling</vt:lpstr>
      <vt:lpstr>Parameters update</vt:lpstr>
      <vt:lpstr>Optimal MIS</vt:lpstr>
      <vt:lpstr>Optimal MIS</vt:lpstr>
      <vt:lpstr>Optimal MIS</vt:lpstr>
      <vt:lpstr>Optimal MIS</vt:lpstr>
      <vt:lpstr>Optimal MIS</vt:lpstr>
      <vt:lpstr>Momentum estimation</vt:lpstr>
      <vt:lpstr>Results</vt:lpstr>
      <vt:lpstr>Results</vt:lpstr>
      <vt:lpstr>Results</vt:lpstr>
      <vt:lpstr>Results</vt:lpstr>
      <vt:lpstr>Results</vt:lpstr>
      <vt:lpstr>Future work</vt:lpstr>
      <vt:lpstr>Future work</vt:lpstr>
      <vt:lpstr>Conclusion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Importance Sampling for Stochastic Gradient Optimization</dc:title>
  <dc:creator>csalaun</dc:creator>
  <cp:lastModifiedBy>Iliyan Georgiev</cp:lastModifiedBy>
  <cp:revision>258</cp:revision>
  <dcterms:created xsi:type="dcterms:W3CDTF">2025-01-27T10:22:20Z</dcterms:created>
  <dcterms:modified xsi:type="dcterms:W3CDTF">2025-02-27T15:08:01Z</dcterms:modified>
</cp:coreProperties>
</file>