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740" r:id="rId2"/>
    <p:sldMasterId id="2147483743" r:id="rId3"/>
  </p:sldMasterIdLst>
  <p:notesMasterIdLst>
    <p:notesMasterId r:id="rId18"/>
  </p:notesMasterIdLst>
  <p:sldIdLst>
    <p:sldId id="534" r:id="rId4"/>
    <p:sldId id="489" r:id="rId5"/>
    <p:sldId id="533" r:id="rId6"/>
    <p:sldId id="535" r:id="rId7"/>
    <p:sldId id="497" r:id="rId8"/>
    <p:sldId id="499" r:id="rId9"/>
    <p:sldId id="536" r:id="rId10"/>
    <p:sldId id="537" r:id="rId11"/>
    <p:sldId id="505" r:id="rId12"/>
    <p:sldId id="538" r:id="rId13"/>
    <p:sldId id="506" r:id="rId14"/>
    <p:sldId id="503" r:id="rId15"/>
    <p:sldId id="501" r:id="rId16"/>
    <p:sldId id="502" r:id="rId17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Importance Caching" id="{4AF07289-7198-4D91-A12E-D51D3B940880}">
          <p14:sldIdLst>
            <p14:sldId id="534"/>
            <p14:sldId id="489"/>
            <p14:sldId id="533"/>
            <p14:sldId id="535"/>
            <p14:sldId id="497"/>
            <p14:sldId id="499"/>
            <p14:sldId id="536"/>
            <p14:sldId id="537"/>
            <p14:sldId id="505"/>
            <p14:sldId id="538"/>
            <p14:sldId id="506"/>
          </p14:sldIdLst>
        </p14:section>
        <p14:section name="Extra" id="{0099E89F-34B7-4A18-BC72-6EBD750652BB}">
          <p14:sldIdLst>
            <p14:sldId id="503"/>
            <p14:sldId id="501"/>
            <p14:sldId id="5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2F00"/>
    <a:srgbClr val="FFCA21"/>
    <a:srgbClr val="FFD03B"/>
    <a:srgbClr val="2FA641"/>
    <a:srgbClr val="FF7979"/>
    <a:srgbClr val="4CCC5E"/>
    <a:srgbClr val="FFCDCD"/>
    <a:srgbClr val="3BD703"/>
    <a:srgbClr val="D6B424"/>
    <a:srgbClr val="E32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85672" autoAdjust="0"/>
  </p:normalViewPr>
  <p:slideViewPr>
    <p:cSldViewPr>
      <p:cViewPr varScale="1">
        <p:scale>
          <a:sx n="115" d="100"/>
          <a:sy n="115" d="100"/>
        </p:scale>
        <p:origin x="-1668" y="-108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CB382B6-8BD2-467F-AA53-B4D405CC8896}" type="datetimeFigureOut">
              <a:rPr lang="bg-BG"/>
              <a:pPr>
                <a:defRPr/>
              </a:pPr>
              <a:t>19.8.2012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bg-BG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ADDBDE-B1B7-4D15-9AE0-51FFA4A85B2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07062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charset="0"/>
              <a:buNone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ADDBDE-B1B7-4D15-9AE0-51FFA4A85B27}" type="slidenum">
              <a:rPr lang="bg-BG" smtClean="0"/>
              <a:pPr>
                <a:defRPr/>
              </a:pPr>
              <a:t>1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328" y="2132856"/>
            <a:ext cx="5989344" cy="2273634"/>
          </a:xfrm>
          <a:prstGeom prst="rect">
            <a:avLst/>
          </a:prstGeom>
        </p:spPr>
        <p:txBody>
          <a:bodyPr vert="horz" wrap="square" lIns="180000" tIns="0" rIns="90000" bIns="0" rtlCol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>
            <a:lvl1pPr algn="ctr">
              <a:defRPr lang="bg-BG" sz="4200" i="0" u="none" strike="noStrike" cap="none" spc="0" normalizeH="0" baseline="0" dirty="0">
                <a:uLnTx/>
                <a:uFillTx/>
              </a:defRPr>
            </a:lvl1pPr>
          </a:lstStyle>
          <a:p>
            <a:pPr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992874" y="4593668"/>
            <a:ext cx="5158252" cy="1571636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algn="ctr">
              <a:buFontTx/>
              <a:buNone/>
              <a:defRPr kumimoji="0" lang="en-US" sz="3000" b="1" kern="1200" dirty="0" smtClean="0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47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17000"/>
                    </a:prstClr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840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553850" y="2357430"/>
            <a:ext cx="6036300" cy="1709726"/>
          </a:xfrm>
          <a:prstGeom prst="rect">
            <a:avLst/>
          </a:prstGeom>
        </p:spPr>
        <p:txBody>
          <a:bodyPr vert="horz" wrap="square" lIns="180000" tIns="0" rIns="90000" bIns="0" rtlCol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bg-BG" sz="66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3748" y="4869160"/>
            <a:ext cx="4536504" cy="491582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marL="448056" lvl="0" indent="-384048" algn="ctr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kumimoji="0" sz="3000" b="1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75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67000"/>
                    </a:prstClr>
                  </a:outerShdw>
                </a:effectLst>
                <a:latin typeface="Calibri" pitchFamily="34" charset="0"/>
                <a:cs typeface="+mn-cs"/>
              </a:defRPr>
            </a:lvl1pPr>
            <a:lvl2pPr marL="822960" indent="-28575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>
                <a:latin typeface="+mn-lt"/>
                <a:cs typeface="+mn-cs"/>
              </a:defRPr>
            </a:lvl2pPr>
            <a:lvl3pPr marL="1106424" indent="-22860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>
                <a:latin typeface="+mn-lt"/>
                <a:cs typeface="+mn-cs"/>
              </a:defRPr>
            </a:lvl3pPr>
            <a:lvl4pPr indent="-210312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>
                <a:latin typeface="+mn-lt"/>
                <a:cs typeface="+mn-cs"/>
              </a:defRPr>
            </a:lvl4pPr>
            <a:lvl5pPr marL="1600200" indent="-210312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>
                <a:latin typeface="+mn-lt"/>
                <a:cs typeface="+mn-cs"/>
              </a:defRPr>
            </a:lvl5pPr>
            <a:lvl6pPr marL="1828800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>
                <a:latin typeface="+mn-lt"/>
                <a:cs typeface="+mn-cs"/>
              </a:defRPr>
            </a:lvl6pPr>
            <a:lvl7pPr marL="2084832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7pPr>
            <a:lvl8pPr marL="22860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8pPr>
            <a:lvl9pPr marL="25146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9pPr>
          </a:lstStyle>
          <a:p>
            <a:pPr lvl="0"/>
            <a:endParaRPr lang="bg-BG" dirty="0">
              <a:gradFill>
                <a:gsLst>
                  <a:gs pos="0">
                    <a:schemeClr val="tx1">
                      <a:alpha val="15000"/>
                    </a:schemeClr>
                  </a:gs>
                  <a:gs pos="6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3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2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174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360"/>
            <a:ext cx="7524000" cy="433394"/>
          </a:xfrm>
          <a:prstGeom prst="rect">
            <a:avLst/>
          </a:prstGeom>
        </p:spPr>
        <p:txBody>
          <a:bodyPr lIns="118800" tIns="0" bIns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prstMaterial="dkEdge">
              <a:bevelT w="31750" h="19050"/>
              <a:contourClr>
                <a:srgbClr val="434343"/>
              </a:contourClr>
            </a:sp3d>
          </a:bodyPr>
          <a:lstStyle>
            <a:lvl1pPr>
              <a:buFontTx/>
              <a:buNone/>
              <a:defRPr b="1">
                <a:gradFill>
                  <a:gsLst>
                    <a:gs pos="100000">
                      <a:schemeClr val="accent3"/>
                    </a:gs>
                    <a:gs pos="47000">
                      <a:srgbClr val="FFF9E9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Fourth level</a:t>
            </a:r>
          </a:p>
          <a:p>
            <a:pPr lvl="2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6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4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resentations\UdS logo.emf"/>
          <p:cNvPicPr>
            <a:picLocks noChangeAspect="1" noChangeArrowheads="1"/>
          </p:cNvPicPr>
          <p:nvPr userDrawn="1"/>
        </p:nvPicPr>
        <p:blipFill>
          <a:blip r:embed="rId5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346"/>
            <a:ext cx="2016224" cy="806594"/>
          </a:xfrm>
          <a:prstGeom prst="rect">
            <a:avLst/>
          </a:prstGeom>
          <a:noFill/>
          <a:ln>
            <a:noFill/>
          </a:ln>
          <a:effectLst>
            <a:reflection blurRad="6350" stA="25000" endPos="55500" dist="254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36" y="89269"/>
            <a:ext cx="2535362" cy="714668"/>
          </a:xfrm>
          <a:prstGeom prst="rect">
            <a:avLst/>
          </a:prstGeom>
          <a:noFill/>
          <a:ln>
            <a:noFill/>
          </a:ln>
          <a:effectLst>
            <a:reflection blurRad="6350" stA="25000" endPos="55500" dist="762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724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2" y="0"/>
            <a:ext cx="9144000" cy="1044484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31000">
                <a:schemeClr val="tx1">
                  <a:alpha val="0"/>
                </a:schemeClr>
              </a:gs>
              <a:gs pos="60000">
                <a:schemeClr val="tx1">
                  <a:alpha val="8000"/>
                </a:schemeClr>
              </a:gs>
              <a:gs pos="61000">
                <a:schemeClr val="tx1">
                  <a:alpha val="1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39700" dist="50800" dir="5400000" sx="101000" sy="10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0" name="Title Placeholder 19"/>
          <p:cNvSpPr>
            <a:spLocks noGrp="1"/>
          </p:cNvSpPr>
          <p:nvPr>
            <p:ph type="title"/>
          </p:nvPr>
        </p:nvSpPr>
        <p:spPr>
          <a:xfrm>
            <a:off x="0" y="0"/>
            <a:ext cx="7524750" cy="609600"/>
          </a:xfrm>
          <a:prstGeom prst="rect">
            <a:avLst/>
          </a:prstGeom>
        </p:spPr>
        <p:txBody>
          <a:bodyPr vert="horz" wrap="square" lIns="180000" tIns="0" rIns="90000" bIns="0" rtlCol="0" anchor="b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  <p:pic>
        <p:nvPicPr>
          <p:cNvPr id="11" name="Picture 2" descr="D:\Presentations\UdS logo.emf"/>
          <p:cNvPicPr>
            <a:picLocks noChangeAspect="1" noChangeArrowheads="1"/>
          </p:cNvPicPr>
          <p:nvPr userDrawn="1"/>
        </p:nvPicPr>
        <p:blipFill rotWithShape="1">
          <a:blip r:embed="rId5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96"/>
          <a:stretch/>
        </p:blipFill>
        <p:spPr bwMode="auto">
          <a:xfrm>
            <a:off x="7404043" y="34313"/>
            <a:ext cx="549081" cy="582593"/>
          </a:xfrm>
          <a:prstGeom prst="rect">
            <a:avLst/>
          </a:prstGeom>
          <a:noFill/>
          <a:ln>
            <a:noFill/>
          </a:ln>
          <a:effectLst>
            <a:reflection blurRad="6350" stA="25000" endPos="55500" dist="254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053" y="32719"/>
            <a:ext cx="1073150" cy="600075"/>
          </a:xfrm>
          <a:prstGeom prst="rect">
            <a:avLst/>
          </a:prstGeom>
          <a:noFill/>
          <a:ln>
            <a:noFill/>
          </a:ln>
          <a:effectLst>
            <a:reflection blurRad="6350" stA="25000" endPos="555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28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25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</p:sldLayoutIdLs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50.png"/><Relationship Id="rId3" Type="http://schemas.openxmlformats.org/officeDocument/2006/relationships/image" Target="../media/image20.png"/><Relationship Id="rId21" Type="http://schemas.openxmlformats.org/officeDocument/2006/relationships/image" Target="../media/image26.png"/><Relationship Id="rId7" Type="http://schemas.openxmlformats.org/officeDocument/2006/relationships/image" Target="../media/image24.png"/><Relationship Id="rId17" Type="http://schemas.openxmlformats.org/officeDocument/2006/relationships/image" Target="../media/image140.png"/><Relationship Id="rId2" Type="http://schemas.openxmlformats.org/officeDocument/2006/relationships/image" Target="../media/image19.jpeg"/><Relationship Id="rId16" Type="http://schemas.openxmlformats.org/officeDocument/2006/relationships/image" Target="../media/image131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9" Type="http://schemas.openxmlformats.org/officeDocument/2006/relationships/image" Target="../media/image160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121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064896" cy="2273634"/>
          </a:xfrm>
        </p:spPr>
        <p:txBody>
          <a:bodyPr/>
          <a:lstStyle/>
          <a:p>
            <a:r>
              <a:rPr lang="en-US" dirty="0" smtClean="0"/>
              <a:t>Importance Caching for</a:t>
            </a:r>
            <a:br>
              <a:rPr lang="en-US" dirty="0" smtClean="0"/>
            </a:br>
            <a:r>
              <a:rPr lang="en-US" dirty="0" smtClean="0"/>
              <a:t>Complex Illumination</a:t>
            </a:r>
            <a:endParaRPr lang="bg-BG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-249108" y="4869160"/>
            <a:ext cx="2448272" cy="1571636"/>
          </a:xfrm>
        </p:spPr>
        <p:txBody>
          <a:bodyPr/>
          <a:lstStyle/>
          <a:p>
            <a:r>
              <a:rPr lang="en-GB" sz="2000" dirty="0" smtClean="0"/>
              <a:t>Iliyan Georgiev</a:t>
            </a:r>
          </a:p>
          <a:p>
            <a:r>
              <a:rPr lang="en-GB" sz="1600" b="0" dirty="0" smtClean="0"/>
              <a:t>Saarland University</a:t>
            </a:r>
          </a:p>
          <a:p>
            <a:r>
              <a:rPr lang="en-GB" sz="1600" b="0" dirty="0" smtClean="0"/>
              <a:t>Intel VCI Saarbrücken</a:t>
            </a:r>
            <a:endParaRPr lang="en-GB" sz="1600" b="0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880651" y="4869160"/>
            <a:ext cx="2664297" cy="1571636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marL="448056" indent="-384048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kumimoji="0" lang="en-US" sz="3000" b="1" kern="1200" dirty="0" smtClean="0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47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17000"/>
                    </a:prstClr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Jaroslav Křivánek</a:t>
            </a:r>
          </a:p>
          <a:p>
            <a:r>
              <a:rPr lang="en-GB" sz="1600" b="0" dirty="0" smtClean="0"/>
              <a:t>Charles University</a:t>
            </a:r>
          </a:p>
          <a:p>
            <a:r>
              <a:rPr lang="en-GB" sz="1600" b="0" dirty="0" smtClean="0"/>
              <a:t>Prague</a:t>
            </a:r>
            <a:endParaRPr lang="en-GB" sz="1600" b="0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173096" y="4869160"/>
            <a:ext cx="2520280" cy="1571636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marL="448056" indent="-384048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kumimoji="0" lang="en-US" sz="3000" b="1" kern="1200" dirty="0" smtClean="0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47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17000"/>
                    </a:prstClr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Stefan Popov</a:t>
            </a:r>
          </a:p>
          <a:p>
            <a:r>
              <a:rPr lang="en-GB" sz="1600" b="0" dirty="0" smtClean="0"/>
              <a:t>Saarland University</a:t>
            </a:r>
          </a:p>
          <a:p>
            <a:r>
              <a:rPr lang="en-GB" sz="1600" b="0" dirty="0" smtClean="0"/>
              <a:t>Intel VCI Saarbrücken</a:t>
            </a:r>
            <a:endParaRPr lang="en-GB" sz="1600" b="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6345148" y="4869160"/>
            <a:ext cx="3011174" cy="1571636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marL="448056" indent="-384048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kumimoji="0" lang="en-US" sz="3000" b="1" kern="1200" dirty="0" smtClean="0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47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17000"/>
                    </a:prstClr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Philipp Slusallek</a:t>
            </a:r>
          </a:p>
          <a:p>
            <a:r>
              <a:rPr lang="en-GB" sz="1600" b="0" dirty="0" smtClean="0"/>
              <a:t>Saarland University</a:t>
            </a:r>
          </a:p>
          <a:p>
            <a:r>
              <a:rPr lang="en-GB" sz="1600" b="0" dirty="0" smtClean="0"/>
              <a:t>Intel VCI, DFKI Saarbrücken</a:t>
            </a:r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58976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Interactive previews </a:t>
            </a:r>
            <a:r>
              <a:rPr lang="en-US" sz="2000" dirty="0" smtClean="0"/>
              <a:t>(1024x768, 0.5 FPS)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4513" y="1556792"/>
            <a:ext cx="9153026" cy="4608902"/>
            <a:chOff x="-1980728" y="1386560"/>
            <a:chExt cx="6865988" cy="3457289"/>
          </a:xfrm>
        </p:grpSpPr>
        <p:pic>
          <p:nvPicPr>
            <p:cNvPr id="4098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33315"/>
            <a:stretch/>
          </p:blipFill>
          <p:spPr bwMode="auto">
            <a:xfrm>
              <a:off x="-1980728" y="1410212"/>
              <a:ext cx="4564380" cy="34336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34435" y="1386560"/>
              <a:ext cx="2247406" cy="1698931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6845" r="25000"/>
            <a:stretch/>
          </p:blipFill>
          <p:spPr bwMode="auto">
            <a:xfrm>
              <a:off x="2603070" y="1391910"/>
              <a:ext cx="2282190" cy="17071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0" t="66991"/>
            <a:stretch/>
          </p:blipFill>
          <p:spPr bwMode="auto">
            <a:xfrm>
              <a:off x="2594832" y="3118792"/>
              <a:ext cx="2282190" cy="16996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29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51559"/>
            <a:ext cx="9136380" cy="5762897"/>
          </a:xfrm>
        </p:spPr>
        <p:txBody>
          <a:bodyPr>
            <a:normAutofit/>
          </a:bodyPr>
          <a:lstStyle/>
          <a:p>
            <a:r>
              <a:rPr lang="en-US" dirty="0" smtClean="0"/>
              <a:t>Unbiased coherence exploitation</a:t>
            </a:r>
          </a:p>
          <a:p>
            <a:pPr lvl="1"/>
            <a:r>
              <a:rPr lang="en-US" dirty="0" smtClean="0"/>
              <a:t>Handle discontinuities</a:t>
            </a:r>
          </a:p>
          <a:p>
            <a:r>
              <a:rPr lang="en-US" dirty="0" smtClean="0"/>
              <a:t>Progressive rendering</a:t>
            </a:r>
          </a:p>
          <a:p>
            <a:pPr lvl="1"/>
            <a:r>
              <a:rPr lang="en-US" dirty="0" smtClean="0"/>
              <a:t>Good approximation within few seconds</a:t>
            </a:r>
          </a:p>
          <a:p>
            <a:pPr lvl="1"/>
            <a:r>
              <a:rPr lang="en-US" dirty="0" smtClean="0"/>
              <a:t>Bounded memory convergence</a:t>
            </a:r>
          </a:p>
          <a:p>
            <a:r>
              <a:rPr lang="en-US" dirty="0" smtClean="0"/>
              <a:t>Future</a:t>
            </a:r>
          </a:p>
          <a:p>
            <a:pPr lvl="1"/>
            <a:r>
              <a:rPr lang="en-US" dirty="0" smtClean="0"/>
              <a:t>Adaptive IR distribution</a:t>
            </a:r>
          </a:p>
          <a:p>
            <a:pPr lvl="1"/>
            <a:r>
              <a:rPr lang="en-US" dirty="0" smtClean="0"/>
              <a:t>More VPLs, e.g. Lightcuts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6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Glossy</a:t>
            </a:r>
            <a:r>
              <a:rPr lang="en-US" dirty="0"/>
              <a:t> </a:t>
            </a:r>
            <a:r>
              <a:rPr lang="en-US" dirty="0" smtClean="0"/>
              <a:t>materials</a:t>
            </a:r>
            <a:endParaRPr lang="en-GB" dirty="0"/>
          </a:p>
        </p:txBody>
      </p:sp>
      <p:pic>
        <p:nvPicPr>
          <p:cNvPr id="5123" name="Picture 3" descr="C:\Users\Iliyan\Desktop\g299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36962"/>
            <a:ext cx="5472608" cy="5504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81525" y="1221384"/>
            <a:ext cx="2738437" cy="2755304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>
            <a:outerShdw blurRad="50800" dist="127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0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93572" y="3520440"/>
            <a:ext cx="7956858" cy="3322630"/>
            <a:chOff x="3105149" y="4418408"/>
            <a:chExt cx="5907781" cy="2466976"/>
          </a:xfrm>
        </p:grpSpPr>
        <p:pic>
          <p:nvPicPr>
            <p:cNvPr id="3079" name="Picture 7" descr="C:\Users\Iliyan\Desktop\res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84"/>
            <a:stretch/>
          </p:blipFill>
          <p:spPr bwMode="auto">
            <a:xfrm>
              <a:off x="3105149" y="4463946"/>
              <a:ext cx="5907781" cy="2421438"/>
            </a:xfrm>
            <a:prstGeom prst="rect">
              <a:avLst/>
            </a:prstGeom>
            <a:ln>
              <a:noFill/>
            </a:ln>
            <a:effectLst>
              <a:outerShdw blurRad="50800" algn="tl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686175" y="4418408"/>
              <a:ext cx="595314" cy="2466976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  <a:effectLst>
              <a:outerShdw blurRad="50800" dist="38100" dir="7740000" algn="t" rotWithShape="0">
                <a:srgbClr val="000000">
                  <a:alpha val="31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7" descr="C:\Users\Iliyan\Desktop\res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14" r="66723"/>
          <a:stretch/>
        </p:blipFill>
        <p:spPr bwMode="auto">
          <a:xfrm>
            <a:off x="2756837" y="625542"/>
            <a:ext cx="3615364" cy="2712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pic>
        <p:nvPicPr>
          <p:cNvPr id="5124" name="Picture 4" descr="C:\Users\Iliyan\Desktop\g505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9" y="1377114"/>
            <a:ext cx="7038602" cy="5292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3395" y="970261"/>
            <a:ext cx="2428998" cy="36933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Direct illumination only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00575" y="970261"/>
            <a:ext cx="2367443" cy="36933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Full global illumination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1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Submissions\ImportanceCaching\images\Preview\Sponza_preview_IR_2se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13" y="1308092"/>
            <a:ext cx="3399154" cy="2549228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Submissions\ImportanceCaching\images\Preview\Sponza_preview_PT_2se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23" y="927852"/>
            <a:ext cx="3399154" cy="2549228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…2 seconds</a:t>
            </a:r>
            <a:endParaRPr lang="en-US" dirty="0"/>
          </a:p>
        </p:txBody>
      </p:sp>
      <p:pic>
        <p:nvPicPr>
          <p:cNvPr id="3074" name="Picture 2" descr="D:\Submissions\ImportanceCaching\images\Preview\StudyHall_preview_IR_2se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13" y="4264148"/>
            <a:ext cx="3399154" cy="2549228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Submissions\ImportanceCaching\images\Preview\StudyHall_preview_PT_2se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23" y="3883908"/>
            <a:ext cx="3399154" cy="2549228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81599" y="3169303"/>
            <a:ext cx="1089977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Path tracing</a:t>
            </a:r>
            <a:endParaRPr lang="en-US" sz="1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2571" y="3549543"/>
            <a:ext cx="1402095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Instant radiosity</a:t>
            </a:r>
            <a:endParaRPr lang="en-US" sz="1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599" y="6125359"/>
            <a:ext cx="1089977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Path tracing</a:t>
            </a:r>
            <a:endParaRPr lang="en-US" sz="1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2571" y="6505599"/>
            <a:ext cx="1402095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Instant radiosity</a:t>
            </a:r>
            <a:endParaRPr lang="en-US" sz="1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pic>
        <p:nvPicPr>
          <p:cNvPr id="2051" name="Picture 3" descr="D:\Publications\ImportanceCaching_EG2012\images\Preview\Sponza_preview_IC_2se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0037"/>
            <a:ext cx="3399152" cy="2549226"/>
          </a:xfrm>
          <a:prstGeom prst="rect">
            <a:avLst/>
          </a:prstGeom>
          <a:noFill/>
          <a:effectLst>
            <a:glow rad="152400">
              <a:schemeClr val="tx1">
                <a:alpha val="3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ublications\ImportanceCaching_EG2012\images\Preview\StudyHall_preview_IC_2se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8127"/>
            <a:ext cx="3399151" cy="2549225"/>
          </a:xfrm>
          <a:prstGeom prst="rect">
            <a:avLst/>
          </a:prstGeom>
          <a:noFill/>
          <a:effectLst>
            <a:glow rad="152400">
              <a:schemeClr val="tx1">
                <a:alpha val="3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89651" y="3331139"/>
            <a:ext cx="1689013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Importance caching</a:t>
            </a:r>
            <a:endParaRPr lang="en-US" sz="1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89651" y="6291977"/>
            <a:ext cx="1689013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Importance caching</a:t>
            </a:r>
            <a:endParaRPr lang="en-US" sz="1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62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VPL importance sampling</a:t>
            </a:r>
            <a:endParaRPr lang="en-US" dirty="0"/>
          </a:p>
        </p:txBody>
      </p:sp>
      <p:pic>
        <p:nvPicPr>
          <p:cNvPr id="10" name="Picture 2" descr="D:\Submissions\ImportanceCaching\images\Motivation\StudyHall_referenc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4" t="73405" r="36869" b="7892"/>
          <a:stretch/>
        </p:blipFill>
        <p:spPr bwMode="auto">
          <a:xfrm>
            <a:off x="3888000" y="1097410"/>
            <a:ext cx="1368000" cy="136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3642" y="1097410"/>
            <a:ext cx="3724370" cy="2793126"/>
            <a:chOff x="93642" y="1156548"/>
            <a:chExt cx="3724370" cy="2793126"/>
          </a:xfrm>
        </p:grpSpPr>
        <p:pic>
          <p:nvPicPr>
            <p:cNvPr id="6" name="Picture 2" descr="D:\Submissions\ImportanceCaching\images\Motivation\StudyHall_referenc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42" y="1156548"/>
              <a:ext cx="3724370" cy="2793126"/>
            </a:xfrm>
            <a:prstGeom prst="rect">
              <a:avLst/>
            </a:prstGeom>
            <a:noFill/>
            <a:effectLst>
              <a:outerShdw blurRad="1143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923708" y="3183440"/>
              <a:ext cx="519840" cy="51984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3642" y="1156548"/>
              <a:ext cx="1139607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n>
                    <a:solidFill>
                      <a:schemeClr val="bg1">
                        <a:alpha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Reference</a:t>
              </a:r>
              <a:endParaRPr lang="en-GB" b="1" dirty="0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88000" y="3965506"/>
            <a:ext cx="5162358" cy="2793126"/>
            <a:chOff x="3888000" y="3965506"/>
            <a:chExt cx="5162358" cy="2793126"/>
          </a:xfrm>
        </p:grpSpPr>
        <p:pic>
          <p:nvPicPr>
            <p:cNvPr id="12" name="Picture 4" descr="D:\Submissions\ImportanceCaching\images\Motivation\StudyHall_only_vis_pdf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14" t="73428" r="36859" b="7869"/>
            <a:stretch/>
          </p:blipFill>
          <p:spPr bwMode="auto">
            <a:xfrm>
              <a:off x="3888000" y="5390632"/>
              <a:ext cx="1368000" cy="1368000"/>
            </a:xfrm>
            <a:prstGeom prst="rect">
              <a:avLst/>
            </a:prstGeom>
            <a:noFill/>
            <a:ln w="12700">
              <a:solidFill>
                <a:srgbClr val="00B050"/>
              </a:solidFill>
            </a:ln>
            <a:effectLst>
              <a:outerShdw blurRad="1143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2"/>
            <p:cNvGrpSpPr/>
            <p:nvPr/>
          </p:nvGrpSpPr>
          <p:grpSpPr>
            <a:xfrm>
              <a:off x="5325988" y="3965506"/>
              <a:ext cx="3724370" cy="2793126"/>
              <a:chOff x="5325988" y="4024644"/>
              <a:chExt cx="3724370" cy="2793126"/>
            </a:xfrm>
          </p:grpSpPr>
          <p:pic>
            <p:nvPicPr>
              <p:cNvPr id="8" name="Picture 4" descr="D:\Submissions\ImportanceCaching\images\Motivation\StudyHall_only_vis_pdf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5988" y="4024644"/>
                <a:ext cx="3724370" cy="2793126"/>
              </a:xfrm>
              <a:prstGeom prst="rect">
                <a:avLst/>
              </a:prstGeom>
              <a:noFill/>
              <a:effectLst>
                <a:outerShdw blurRad="1143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56054" y="6051536"/>
                <a:ext cx="519840" cy="519840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25988" y="4024644"/>
                <a:ext cx="1691489" cy="36933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bg-BG"/>
                </a:defPPr>
                <a:lvl1pPr>
                  <a:defRPr b="1">
                    <a:ln>
                      <a:solidFill>
                        <a:schemeClr val="bg1">
                          <a:alpha val="75000"/>
                        </a:schemeClr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</a:defRPr>
                </a:lvl1pPr>
              </a:lstStyle>
              <a:p>
                <a:r>
                  <a:rPr lang="en-US" dirty="0" smtClean="0"/>
                  <a:t>Visibility as PDF</a:t>
                </a:r>
                <a:endParaRPr lang="en-GB" dirty="0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93642" y="3965506"/>
            <a:ext cx="5162358" cy="2793126"/>
            <a:chOff x="93642" y="3965506"/>
            <a:chExt cx="5162358" cy="2793126"/>
          </a:xfrm>
        </p:grpSpPr>
        <p:pic>
          <p:nvPicPr>
            <p:cNvPr id="13" name="Picture 3" descr="D:\Submissions\ImportanceCaching\images\Motivation\StudyHall_no_vis_pdf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14" t="73428" r="36859" b="7869"/>
            <a:stretch/>
          </p:blipFill>
          <p:spPr bwMode="auto">
            <a:xfrm>
              <a:off x="3888000" y="3965506"/>
              <a:ext cx="1368000" cy="1368000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  <a:effectLst>
              <a:outerShdw blurRad="1143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93642" y="3965506"/>
              <a:ext cx="3724370" cy="2793126"/>
              <a:chOff x="93642" y="4024644"/>
              <a:chExt cx="3724370" cy="2793126"/>
            </a:xfrm>
          </p:grpSpPr>
          <p:pic>
            <p:nvPicPr>
              <p:cNvPr id="7" name="Picture 3" descr="D:\Submissions\ImportanceCaching\images\Motivation\StudyHall_no_vis_pdf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42" y="4024644"/>
                <a:ext cx="3724370" cy="2793126"/>
              </a:xfrm>
              <a:prstGeom prst="rect">
                <a:avLst/>
              </a:prstGeom>
              <a:noFill/>
              <a:effectLst>
                <a:outerShdw blurRad="1143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923708" y="6051536"/>
                <a:ext cx="519840" cy="519840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3642" y="4024644"/>
                <a:ext cx="2579552" cy="36933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bg-BG"/>
                </a:defPPr>
                <a:lvl1pPr>
                  <a:defRPr b="1">
                    <a:ln>
                      <a:solidFill>
                        <a:schemeClr val="bg1">
                          <a:alpha val="75000"/>
                        </a:schemeClr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</a:defRPr>
                </a:lvl1pPr>
              </a:lstStyle>
              <a:p>
                <a:r>
                  <a:rPr lang="en-US" dirty="0" smtClean="0"/>
                  <a:t>Perfect PDF w/o visibility</a:t>
                </a:r>
                <a:endParaRPr lang="en-GB" dirty="0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888000" y="1097410"/>
            <a:ext cx="5162358" cy="2793126"/>
            <a:chOff x="3888000" y="1097410"/>
            <a:chExt cx="5162358" cy="2793126"/>
          </a:xfrm>
        </p:grpSpPr>
        <p:pic>
          <p:nvPicPr>
            <p:cNvPr id="11" name="Picture 5" descr="D:\Submissions\ImportanceCaching\images\Motivation\StudyHall_perfect_pdf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14" t="73428" r="36859" b="7869"/>
            <a:stretch/>
          </p:blipFill>
          <p:spPr bwMode="auto">
            <a:xfrm>
              <a:off x="3888000" y="2522536"/>
              <a:ext cx="1368000" cy="136800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ffectLst>
              <a:outerShdw blurRad="1143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D:\Submissions\ImportanceCaching\images\Motivation\StudyHall_perfect_pdf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88" y="1097410"/>
              <a:ext cx="3724370" cy="2793126"/>
            </a:xfrm>
            <a:prstGeom prst="rect">
              <a:avLst/>
            </a:prstGeom>
            <a:noFill/>
            <a:effectLst>
              <a:outerShdw blurRad="1143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7156054" y="3124302"/>
              <a:ext cx="519840" cy="51984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25988" y="1097410"/>
              <a:ext cx="1290994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bg-BG"/>
              </a:defPPr>
              <a:lvl1pPr>
                <a:defRPr b="1">
                  <a:ln>
                    <a:solidFill>
                      <a:schemeClr val="bg1">
                        <a:alpha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pPr algn="r"/>
              <a:r>
                <a:rPr lang="en-US" dirty="0" smtClean="0"/>
                <a:t>Perfect PDF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269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9552" y="2040198"/>
            <a:ext cx="5141597" cy="336692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4128957" y="4310537"/>
            <a:ext cx="1336168" cy="951016"/>
            <a:chOff x="4170301" y="2462015"/>
            <a:chExt cx="2287595" cy="1375157"/>
          </a:xfrm>
        </p:grpSpPr>
        <p:sp>
          <p:nvSpPr>
            <p:cNvPr id="20" name="Rectangle 19"/>
            <p:cNvSpPr/>
            <p:nvPr/>
          </p:nvSpPr>
          <p:spPr>
            <a:xfrm>
              <a:off x="6131097" y="2615265"/>
              <a:ext cx="83977" cy="1221907"/>
            </a:xfrm>
            <a:prstGeom prst="rect">
              <a:avLst/>
            </a:prstGeom>
            <a:solidFill>
              <a:srgbClr val="A9420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13123" y="2615265"/>
              <a:ext cx="83977" cy="1221907"/>
            </a:xfrm>
            <a:prstGeom prst="rect">
              <a:avLst/>
            </a:prstGeom>
            <a:solidFill>
              <a:srgbClr val="A9420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70301" y="2462015"/>
              <a:ext cx="2287595" cy="152887"/>
            </a:xfrm>
            <a:prstGeom prst="rect">
              <a:avLst/>
            </a:prstGeom>
            <a:solidFill>
              <a:srgbClr val="A9420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outline</a:t>
            </a:r>
            <a:endParaRPr lang="en-GB" dirty="0"/>
          </a:p>
        </p:txBody>
      </p:sp>
      <p:sp>
        <p:nvSpPr>
          <p:cNvPr id="16" name="L-Shape 15"/>
          <p:cNvSpPr/>
          <p:nvPr/>
        </p:nvSpPr>
        <p:spPr>
          <a:xfrm rot="5400000">
            <a:off x="-116655" y="2696406"/>
            <a:ext cx="3220627" cy="1908212"/>
          </a:xfrm>
          <a:prstGeom prst="corner">
            <a:avLst>
              <a:gd name="adj1" fmla="val 7457"/>
              <a:gd name="adj2" fmla="val 682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44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39" name="Group 57"/>
          <p:cNvGrpSpPr/>
          <p:nvPr/>
        </p:nvGrpSpPr>
        <p:grpSpPr>
          <a:xfrm>
            <a:off x="905865" y="3098262"/>
            <a:ext cx="785677" cy="857877"/>
            <a:chOff x="2452670" y="2143116"/>
            <a:chExt cx="916529" cy="1000753"/>
          </a:xfrm>
          <a:scene3d>
            <a:camera prst="perspectiveContrastingRightFacing" fov="7200000">
              <a:rot lat="0" lon="7200000" rev="8400000"/>
            </a:camera>
            <a:lightRig rig="threePt" dir="t"/>
          </a:scene3d>
        </p:grpSpPr>
        <p:cxnSp>
          <p:nvCxnSpPr>
            <p:cNvPr id="40" name="Straight Connector 39"/>
            <p:cNvCxnSpPr/>
            <p:nvPr/>
          </p:nvCxnSpPr>
          <p:spPr>
            <a:xfrm rot="16200000" flipH="1">
              <a:off x="2410606" y="2642984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2181729" y="2642984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2639992" y="2642429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 flipH="1">
              <a:off x="2453182" y="2643493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453182" y="2893403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52673" y="2393027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452673" y="2143117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1953361" y="2642429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52673" y="3142758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2868869" y="2642429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2753463" y="2642428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2526225" y="2642428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2296263" y="2642428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2070043" y="2642428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452678" y="2263452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452670" y="2514592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H="1">
              <a:off x="2452670" y="2765898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53181" y="3019609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/>
          <p:cNvGrpSpPr/>
          <p:nvPr/>
        </p:nvGrpSpPr>
        <p:grpSpPr>
          <a:xfrm>
            <a:off x="889766" y="3184086"/>
            <a:ext cx="3337977" cy="2030706"/>
            <a:chOff x="1121030" y="3184086"/>
            <a:chExt cx="3337977" cy="2030706"/>
          </a:xfrm>
        </p:grpSpPr>
        <p:cxnSp>
          <p:nvCxnSpPr>
            <p:cNvPr id="58" name="Straight Arrow Connector 57"/>
            <p:cNvCxnSpPr>
              <a:stCxn id="12" idx="3"/>
              <a:endCxn id="36" idx="1"/>
            </p:cNvCxnSpPr>
            <p:nvPr/>
          </p:nvCxnSpPr>
          <p:spPr>
            <a:xfrm>
              <a:off x="1121030" y="3184086"/>
              <a:ext cx="818331" cy="20307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12" idx="3"/>
              <a:endCxn id="37" idx="1"/>
            </p:cNvCxnSpPr>
            <p:nvPr/>
          </p:nvCxnSpPr>
          <p:spPr>
            <a:xfrm>
              <a:off x="1121030" y="3184086"/>
              <a:ext cx="2610187" cy="20307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12" idx="3"/>
              <a:endCxn id="38" idx="1"/>
            </p:cNvCxnSpPr>
            <p:nvPr/>
          </p:nvCxnSpPr>
          <p:spPr>
            <a:xfrm>
              <a:off x="1121030" y="3184086"/>
              <a:ext cx="3337977" cy="1560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1122498" y="3392187"/>
            <a:ext cx="441772" cy="457207"/>
            <a:chOff x="1353762" y="3392187"/>
            <a:chExt cx="441772" cy="457207"/>
          </a:xfrm>
        </p:grpSpPr>
        <p:sp>
          <p:nvSpPr>
            <p:cNvPr id="71" name="Rectangle 70"/>
            <p:cNvSpPr/>
            <p:nvPr/>
          </p:nvSpPr>
          <p:spPr>
            <a:xfrm>
              <a:off x="1454501" y="3392187"/>
              <a:ext cx="103835" cy="1038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perspectiveContrastingRightFacing" fov="7200000">
                <a:rot lat="0" lon="7200000" rev="8400000"/>
              </a:camera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353762" y="3745559"/>
              <a:ext cx="103835" cy="1038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perspectiveContrastingRightFacing" fov="7200000">
                <a:rot lat="0" lon="7200000" rev="8400000"/>
              </a:camera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691699" y="3431187"/>
              <a:ext cx="103835" cy="1038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perspectiveContrastingRightFacing" fov="7200000">
                <a:rot lat="0" lon="7200000" rev="8400000"/>
              </a:camera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82" name="L-Shape 81"/>
          <p:cNvSpPr/>
          <p:nvPr/>
        </p:nvSpPr>
        <p:spPr>
          <a:xfrm rot="5400000">
            <a:off x="4070835" y="3578510"/>
            <a:ext cx="3220627" cy="144016"/>
          </a:xfrm>
          <a:prstGeom prst="corner">
            <a:avLst>
              <a:gd name="adj1" fmla="val 100000"/>
              <a:gd name="adj2" fmla="val 682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44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9553" y="5260826"/>
            <a:ext cx="5213604" cy="1462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5" name="Picture 2" descr="D:\Documents\Presentations\Conferences\PG 2011\Images\StudyH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8" y="2040131"/>
            <a:ext cx="2559104" cy="1919330"/>
          </a:xfrm>
          <a:prstGeom prst="rect">
            <a:avLst/>
          </a:prstGeom>
          <a:noFill/>
          <a:effectLst>
            <a:outerShdw blurRad="190500" algn="ctr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0" descr="D:\Documents\Presentations\Conferences\PG 2011\Images\PointSubsets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8" y="2040204"/>
            <a:ext cx="2559104" cy="191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Group 127"/>
          <p:cNvGrpSpPr/>
          <p:nvPr/>
        </p:nvGrpSpPr>
        <p:grpSpPr>
          <a:xfrm>
            <a:off x="1532347" y="1088400"/>
            <a:ext cx="1110677" cy="680224"/>
            <a:chOff x="1418870" y="1093619"/>
            <a:chExt cx="1110677" cy="680224"/>
          </a:xfrm>
        </p:grpSpPr>
        <p:grpSp>
          <p:nvGrpSpPr>
            <p:cNvPr id="81" name="Group 80"/>
            <p:cNvGrpSpPr/>
            <p:nvPr/>
          </p:nvGrpSpPr>
          <p:grpSpPr>
            <a:xfrm>
              <a:off x="1815187" y="1197779"/>
              <a:ext cx="714360" cy="576064"/>
              <a:chOff x="2337663" y="1196752"/>
              <a:chExt cx="714360" cy="576064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>
                <a:off x="2337663" y="1196752"/>
                <a:ext cx="144016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2619975" y="1196752"/>
                <a:ext cx="144016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2908007" y="1196752"/>
                <a:ext cx="144016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/>
                <p:cNvSpPr/>
                <p:nvPr/>
              </p:nvSpPr>
              <p:spPr>
                <a:xfrm>
                  <a:off x="1418870" y="1093619"/>
                  <a:ext cx="4943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Rectangle 1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8870" y="1093619"/>
                  <a:ext cx="494301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/>
          <p:cNvGrpSpPr/>
          <p:nvPr/>
        </p:nvGrpSpPr>
        <p:grpSpPr>
          <a:xfrm>
            <a:off x="3563893" y="1088400"/>
            <a:ext cx="1104530" cy="680224"/>
            <a:chOff x="3529004" y="1093619"/>
            <a:chExt cx="1104530" cy="680224"/>
          </a:xfrm>
        </p:grpSpPr>
        <p:grpSp>
          <p:nvGrpSpPr>
            <p:cNvPr id="80" name="Group 79"/>
            <p:cNvGrpSpPr/>
            <p:nvPr/>
          </p:nvGrpSpPr>
          <p:grpSpPr>
            <a:xfrm>
              <a:off x="3762578" y="1197779"/>
              <a:ext cx="870956" cy="576064"/>
              <a:chOff x="4752530" y="1268760"/>
              <a:chExt cx="870956" cy="576064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flipH="1">
                <a:off x="4752530" y="1268760"/>
                <a:ext cx="286112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5063446" y="1268760"/>
                <a:ext cx="286112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5337374" y="1268760"/>
                <a:ext cx="286112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/>
                <p:cNvSpPr/>
                <p:nvPr/>
              </p:nvSpPr>
              <p:spPr>
                <a:xfrm>
                  <a:off x="3529004" y="1093619"/>
                  <a:ext cx="4996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Rectangle 1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004" y="1093619"/>
                  <a:ext cx="499624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1" name="Group 130"/>
          <p:cNvGrpSpPr/>
          <p:nvPr/>
        </p:nvGrpSpPr>
        <p:grpSpPr>
          <a:xfrm>
            <a:off x="2208426" y="4882243"/>
            <a:ext cx="542504" cy="848493"/>
            <a:chOff x="2439690" y="4920343"/>
            <a:chExt cx="542504" cy="848493"/>
          </a:xfrm>
        </p:grpSpPr>
        <p:grpSp>
          <p:nvGrpSpPr>
            <p:cNvPr id="96" name="Group 95"/>
            <p:cNvGrpSpPr/>
            <p:nvPr/>
          </p:nvGrpSpPr>
          <p:grpSpPr>
            <a:xfrm>
              <a:off x="2439690" y="4920343"/>
              <a:ext cx="542504" cy="657819"/>
              <a:chOff x="2467429" y="4920343"/>
              <a:chExt cx="542504" cy="657819"/>
            </a:xfrm>
          </p:grpSpPr>
          <p:sp>
            <p:nvSpPr>
              <p:cNvPr id="95" name="Arc 94"/>
              <p:cNvSpPr/>
              <p:nvPr/>
            </p:nvSpPr>
            <p:spPr>
              <a:xfrm rot="16200000">
                <a:off x="2467429" y="5035658"/>
                <a:ext cx="542504" cy="542504"/>
              </a:xfrm>
              <a:prstGeom prst="arc">
                <a:avLst>
                  <a:gd name="adj1" fmla="val 16200000"/>
                  <a:gd name="adj2" fmla="val 5273265"/>
                </a:avLst>
              </a:prstGeom>
              <a:solidFill>
                <a:schemeClr val="accent1">
                  <a:alpha val="10000"/>
                </a:schemeClr>
              </a:solidFill>
              <a:ln w="19050">
                <a:solidFill>
                  <a:schemeClr val="accent1">
                    <a:alpha val="50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2673578" y="4920343"/>
                <a:ext cx="130206" cy="443685"/>
                <a:chOff x="3915603" y="1891383"/>
                <a:chExt cx="130206" cy="443685"/>
              </a:xfrm>
            </p:grpSpPr>
            <p:cxnSp>
              <p:nvCxnSpPr>
                <p:cNvPr id="75" name="Straight Arrow Connector 74"/>
                <p:cNvCxnSpPr>
                  <a:stCxn id="74" idx="0"/>
                </p:cNvCxnSpPr>
                <p:nvPr/>
              </p:nvCxnSpPr>
              <p:spPr>
                <a:xfrm flipV="1">
                  <a:off x="3980706" y="1891383"/>
                  <a:ext cx="0" cy="3134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3915603" y="2204864"/>
                  <a:ext cx="130206" cy="130204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r="7740000" algn="t" rotWithShape="0">
                    <a:srgbClr val="000000">
                      <a:alpha val="80000"/>
                    </a:srgbClr>
                  </a:outerShdw>
                </a:effectLst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prstMaterial="matte"/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/>
                <p:cNvSpPr/>
                <p:nvPr/>
              </p:nvSpPr>
              <p:spPr>
                <a:xfrm>
                  <a:off x="2472779" y="5399504"/>
                  <a:ext cx="4996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Rectangle 1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2779" y="5399504"/>
                  <a:ext cx="499624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0" name="Group 129"/>
          <p:cNvGrpSpPr/>
          <p:nvPr/>
        </p:nvGrpSpPr>
        <p:grpSpPr>
          <a:xfrm>
            <a:off x="789484" y="1893246"/>
            <a:ext cx="781389" cy="730098"/>
            <a:chOff x="1020748" y="1931346"/>
            <a:chExt cx="781389" cy="730098"/>
          </a:xfrm>
        </p:grpSpPr>
        <p:grpSp>
          <p:nvGrpSpPr>
            <p:cNvPr id="119" name="Group 118"/>
            <p:cNvGrpSpPr/>
            <p:nvPr/>
          </p:nvGrpSpPr>
          <p:grpSpPr>
            <a:xfrm rot="10800000">
              <a:off x="1259633" y="1931346"/>
              <a:ext cx="542504" cy="657819"/>
              <a:chOff x="2467429" y="4920343"/>
              <a:chExt cx="542504" cy="657819"/>
            </a:xfrm>
          </p:grpSpPr>
          <p:sp>
            <p:nvSpPr>
              <p:cNvPr id="120" name="Arc 119"/>
              <p:cNvSpPr/>
              <p:nvPr/>
            </p:nvSpPr>
            <p:spPr>
              <a:xfrm rot="16200000">
                <a:off x="2467429" y="5035658"/>
                <a:ext cx="542504" cy="542504"/>
              </a:xfrm>
              <a:prstGeom prst="arc">
                <a:avLst>
                  <a:gd name="adj1" fmla="val 16200000"/>
                  <a:gd name="adj2" fmla="val 5273265"/>
                </a:avLst>
              </a:prstGeom>
              <a:solidFill>
                <a:schemeClr val="accent1">
                  <a:alpha val="10000"/>
                </a:schemeClr>
              </a:solidFill>
              <a:ln w="19050">
                <a:solidFill>
                  <a:schemeClr val="accent1">
                    <a:alpha val="50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1" name="Group 120"/>
              <p:cNvGrpSpPr/>
              <p:nvPr/>
            </p:nvGrpSpPr>
            <p:grpSpPr>
              <a:xfrm>
                <a:off x="2673578" y="4920343"/>
                <a:ext cx="130206" cy="443685"/>
                <a:chOff x="3915603" y="1891383"/>
                <a:chExt cx="130206" cy="443685"/>
              </a:xfrm>
            </p:grpSpPr>
            <p:cxnSp>
              <p:nvCxnSpPr>
                <p:cNvPr id="122" name="Straight Arrow Connector 121"/>
                <p:cNvCxnSpPr>
                  <a:stCxn id="123" idx="0"/>
                </p:cNvCxnSpPr>
                <p:nvPr/>
              </p:nvCxnSpPr>
              <p:spPr>
                <a:xfrm flipV="1">
                  <a:off x="3980706" y="1891383"/>
                  <a:ext cx="0" cy="3134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Oval 122"/>
                <p:cNvSpPr/>
                <p:nvPr/>
              </p:nvSpPr>
              <p:spPr>
                <a:xfrm>
                  <a:off x="3915603" y="2204864"/>
                  <a:ext cx="130206" cy="130204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r="7740000" algn="t" rotWithShape="0">
                    <a:srgbClr val="000000">
                      <a:alpha val="80000"/>
                    </a:srgbClr>
                  </a:outerShdw>
                </a:effectLst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prstMaterial="matte"/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/>
                <p:cNvSpPr/>
                <p:nvPr/>
              </p:nvSpPr>
              <p:spPr>
                <a:xfrm>
                  <a:off x="1020748" y="2292112"/>
                  <a:ext cx="4996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Rectangle 1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48" y="2292112"/>
                  <a:ext cx="499624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2" name="Table 131" hidden="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9233953"/>
                  </p:ext>
                </p:extLst>
              </p:nvPr>
            </p:nvGraphicFramePr>
            <p:xfrm>
              <a:off x="6435809" y="4454044"/>
              <a:ext cx="2179650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5930"/>
                    <a:gridCol w="435930"/>
                    <a:gridCol w="435930"/>
                    <a:gridCol w="435930"/>
                    <a:gridCol w="43593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7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2" name="Table 131" hidden="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3057025"/>
                  </p:ext>
                </p:extLst>
              </p:nvPr>
            </p:nvGraphicFramePr>
            <p:xfrm>
              <a:off x="6435809" y="4454044"/>
              <a:ext cx="2179650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5930"/>
                    <a:gridCol w="435930"/>
                    <a:gridCol w="435930"/>
                    <a:gridCol w="435930"/>
                    <a:gridCol w="43593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00000" t="-1639" r="-298611" b="-3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02817" t="-1639" r="-202817" b="-3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98611" t="-1639" r="-100000" b="-3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404225" t="-1639" r="-1408" b="-30163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408" t="-101639" r="-404225" b="-2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408" t="-205000" r="-404225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408" t="-300000" r="-404225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7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73" name="Rectangle 172"/>
          <p:cNvSpPr/>
          <p:nvPr/>
        </p:nvSpPr>
        <p:spPr>
          <a:xfrm>
            <a:off x="1235401" y="5407124"/>
            <a:ext cx="1022535" cy="78322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2" name="Table 14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4831933"/>
                  </p:ext>
                </p:extLst>
              </p:nvPr>
            </p:nvGraphicFramePr>
            <p:xfrm>
              <a:off x="1308186" y="5754465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2" name="Table 14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0520146"/>
                  </p:ext>
                </p:extLst>
              </p:nvPr>
            </p:nvGraphicFramePr>
            <p:xfrm>
              <a:off x="1308186" y="5754465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9"/>
                          <a:stretch>
                            <a:fillRect l="-2778" t="-3226" r="-297222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9"/>
                          <a:stretch>
                            <a:fillRect l="-102778" t="-3226" r="-197222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9"/>
                          <a:stretch>
                            <a:fillRect l="-208571" t="-3226" r="-102857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9"/>
                          <a:stretch>
                            <a:fillRect l="-300000" t="-3226" b="-96774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82" name="Oval 181"/>
          <p:cNvSpPr/>
          <p:nvPr/>
        </p:nvSpPr>
        <p:spPr>
          <a:xfrm>
            <a:off x="3393466" y="4546566"/>
            <a:ext cx="1453690" cy="1454184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5400" cap="rnd">
            <a:solidFill>
              <a:schemeClr val="accent1">
                <a:lumMod val="75000"/>
              </a:schemeClr>
            </a:solidFill>
            <a:prstDash val="sysDash"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1" name="Group 150"/>
          <p:cNvGrpSpPr/>
          <p:nvPr/>
        </p:nvGrpSpPr>
        <p:grpSpPr>
          <a:xfrm>
            <a:off x="1538752" y="4605854"/>
            <a:ext cx="3210621" cy="1124882"/>
            <a:chOff x="1770016" y="4605854"/>
            <a:chExt cx="3210621" cy="1124882"/>
          </a:xfrm>
        </p:grpSpPr>
        <p:grpSp>
          <p:nvGrpSpPr>
            <p:cNvPr id="148" name="Group 147"/>
            <p:cNvGrpSpPr/>
            <p:nvPr/>
          </p:nvGrpSpPr>
          <p:grpSpPr>
            <a:xfrm>
              <a:off x="1770016" y="5195724"/>
              <a:ext cx="430759" cy="535012"/>
              <a:chOff x="1770016" y="5195724"/>
              <a:chExt cx="430759" cy="535012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1920293" y="5195724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C00000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Rectangle 132"/>
                  <p:cNvSpPr/>
                  <p:nvPr/>
                </p:nvSpPr>
                <p:spPr>
                  <a:xfrm>
                    <a:off x="1770016" y="5361404"/>
                    <a:ext cx="4307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33" name="Rectangle 1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70016" y="5361404"/>
                    <a:ext cx="430759" cy="369332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9" name="Group 148"/>
            <p:cNvGrpSpPr/>
            <p:nvPr/>
          </p:nvGrpSpPr>
          <p:grpSpPr>
            <a:xfrm>
              <a:off x="3561872" y="5195724"/>
              <a:ext cx="430759" cy="535012"/>
              <a:chOff x="3561872" y="5195724"/>
              <a:chExt cx="430759" cy="535012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3712149" y="5195724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C00000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Rectangle 133"/>
                  <p:cNvSpPr/>
                  <p:nvPr/>
                </p:nvSpPr>
                <p:spPr>
                  <a:xfrm>
                    <a:off x="3561872" y="5361404"/>
                    <a:ext cx="4307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34" name="Rectangle 1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1872" y="5361404"/>
                    <a:ext cx="430759" cy="369332"/>
                  </a:xfrm>
                  <a:prstGeom prst="rect">
                    <a:avLst/>
                  </a:prstGeom>
                  <a:blipFill rotWithShape="1">
                    <a:blip r:embed="rId14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0" name="Group 149"/>
            <p:cNvGrpSpPr/>
            <p:nvPr/>
          </p:nvGrpSpPr>
          <p:grpSpPr>
            <a:xfrm>
              <a:off x="4439939" y="4605854"/>
              <a:ext cx="540698" cy="369332"/>
              <a:chOff x="4439939" y="4605854"/>
              <a:chExt cx="540698" cy="369332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439939" y="4725418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C00000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Rectangle 136"/>
                  <p:cNvSpPr/>
                  <p:nvPr/>
                </p:nvSpPr>
                <p:spPr>
                  <a:xfrm>
                    <a:off x="4549878" y="4605854"/>
                    <a:ext cx="4307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37" name="Rectangle 13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49878" y="4605854"/>
                    <a:ext cx="430759" cy="369332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75" name="Rectangle 174"/>
          <p:cNvSpPr/>
          <p:nvPr/>
        </p:nvSpPr>
        <p:spPr>
          <a:xfrm>
            <a:off x="4387982" y="4634652"/>
            <a:ext cx="1022535" cy="78322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7" name="Straight Arrow Connector 176"/>
          <p:cNvCxnSpPr>
            <a:stCxn id="12" idx="3"/>
            <a:endCxn id="180" idx="1"/>
          </p:cNvCxnSpPr>
          <p:nvPr/>
        </p:nvCxnSpPr>
        <p:spPr>
          <a:xfrm>
            <a:off x="889766" y="3184086"/>
            <a:ext cx="3192819" cy="203070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Oval 179"/>
          <p:cNvSpPr/>
          <p:nvPr/>
        </p:nvSpPr>
        <p:spPr>
          <a:xfrm>
            <a:off x="4063517" y="5195724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 rot="774754">
            <a:off x="692913" y="3042033"/>
            <a:ext cx="410270" cy="298378"/>
            <a:chOff x="3192789" y="1005143"/>
            <a:chExt cx="785815" cy="571503"/>
          </a:xfrm>
        </p:grpSpPr>
        <p:sp>
          <p:nvSpPr>
            <p:cNvPr id="11" name="Isosceles Triangle 10"/>
            <p:cNvSpPr/>
            <p:nvPr/>
          </p:nvSpPr>
          <p:spPr>
            <a:xfrm rot="18039103">
              <a:off x="3299945" y="897987"/>
              <a:ext cx="571503" cy="785815"/>
            </a:xfrm>
            <a:prstGeom prst="triangl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2" name="Rectangle 11"/>
            <p:cNvSpPr/>
            <p:nvPr/>
          </p:nvSpPr>
          <p:spPr>
            <a:xfrm rot="1836285">
              <a:off x="3220084" y="1020162"/>
              <a:ext cx="373079" cy="33197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74" name="Rectangle 173"/>
          <p:cNvSpPr/>
          <p:nvPr/>
        </p:nvSpPr>
        <p:spPr>
          <a:xfrm>
            <a:off x="3030868" y="5407124"/>
            <a:ext cx="1022535" cy="78322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4" name="Table 14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7756488"/>
                  </p:ext>
                </p:extLst>
              </p:nvPr>
            </p:nvGraphicFramePr>
            <p:xfrm>
              <a:off x="3113773" y="5754465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4" name="Table 14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1337445"/>
                  </p:ext>
                </p:extLst>
              </p:nvPr>
            </p:nvGraphicFramePr>
            <p:xfrm>
              <a:off x="3113773" y="5754465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6"/>
                          <a:stretch>
                            <a:fillRect l="-2778" t="-3226" r="-297222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6"/>
                          <a:stretch>
                            <a:fillRect l="-102778" t="-3226" r="-197222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6"/>
                          <a:stretch>
                            <a:fillRect l="-208571" t="-3226" r="-102857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6"/>
                          <a:stretch>
                            <a:fillRect l="-300000" t="-3226" b="-96774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03" name="Rectangle 102"/>
          <p:cNvSpPr/>
          <p:nvPr/>
        </p:nvSpPr>
        <p:spPr>
          <a:xfrm>
            <a:off x="1235401" y="5407123"/>
            <a:ext cx="1022535" cy="1346102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4" name="Table 10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9259444"/>
                  </p:ext>
                </p:extLst>
              </p:nvPr>
            </p:nvGraphicFramePr>
            <p:xfrm>
              <a:off x="1308186" y="5754465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4" name="Table 10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1737472"/>
                  </p:ext>
                </p:extLst>
              </p:nvPr>
            </p:nvGraphicFramePr>
            <p:xfrm>
              <a:off x="1308186" y="5754465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7"/>
                          <a:stretch>
                            <a:fillRect l="-2778" t="-3333" r="-297222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7"/>
                          <a:stretch>
                            <a:fillRect l="-102778" t="-3333" r="-197222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7"/>
                          <a:stretch>
                            <a:fillRect l="-208571" t="-3333" r="-102857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7"/>
                          <a:stretch>
                            <a:fillRect l="-300000" t="-3333" b="-433333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06" name="Rectangle 105"/>
          <p:cNvSpPr/>
          <p:nvPr/>
        </p:nvSpPr>
        <p:spPr>
          <a:xfrm>
            <a:off x="3030867" y="5407123"/>
            <a:ext cx="1022535" cy="1346102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7" name="Table 10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5960098"/>
                  </p:ext>
                </p:extLst>
              </p:nvPr>
            </p:nvGraphicFramePr>
            <p:xfrm>
              <a:off x="3110382" y="5754465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7" name="Table 10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3811091"/>
                  </p:ext>
                </p:extLst>
              </p:nvPr>
            </p:nvGraphicFramePr>
            <p:xfrm>
              <a:off x="3110382" y="5754465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8"/>
                          <a:stretch>
                            <a:fillRect t="-3333" r="-300000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8"/>
                          <a:stretch>
                            <a:fillRect l="-100000" t="-3333" r="-200000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8"/>
                          <a:stretch>
                            <a:fillRect l="-205714" t="-3333" r="-105714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8"/>
                          <a:stretch>
                            <a:fillRect l="-297222" t="-3333" r="-2778" b="-433333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08" name="Rectangle 107"/>
          <p:cNvSpPr/>
          <p:nvPr/>
        </p:nvSpPr>
        <p:spPr>
          <a:xfrm>
            <a:off x="4387982" y="4634651"/>
            <a:ext cx="1022535" cy="135181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TextBox 96"/>
          <p:cNvSpPr txBox="1"/>
          <p:nvPr/>
        </p:nvSpPr>
        <p:spPr>
          <a:xfrm>
            <a:off x="5909051" y="4125198"/>
            <a:ext cx="2980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marL="91440" indent="-137160">
              <a:buFont typeface="Arial" pitchFamily="34" charset="0"/>
              <a:buChar char="•"/>
            </a:pPr>
            <a:r>
              <a:rPr lang="en-US" sz="2000" dirty="0" smtClean="0"/>
              <a:t>2-3K importance records</a:t>
            </a:r>
            <a:endParaRPr lang="en-GB" sz="2000" dirty="0"/>
          </a:p>
        </p:txBody>
      </p:sp>
      <p:sp>
        <p:nvSpPr>
          <p:cNvPr id="98" name="TextBox 97"/>
          <p:cNvSpPr txBox="1"/>
          <p:nvPr/>
        </p:nvSpPr>
        <p:spPr>
          <a:xfrm>
            <a:off x="5909051" y="4590163"/>
            <a:ext cx="2801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marL="91440" indent="-137160">
              <a:buFont typeface="Arial" pitchFamily="34" charset="0"/>
              <a:buChar char="•"/>
            </a:pPr>
            <a:r>
              <a:rPr lang="en-US" sz="2000" dirty="0" smtClean="0"/>
              <a:t>6-8K virtual point lights</a:t>
            </a:r>
            <a:endParaRPr lang="en-GB" sz="2000" dirty="0"/>
          </a:p>
        </p:txBody>
      </p:sp>
      <p:sp>
        <p:nvSpPr>
          <p:cNvPr id="99" name="TextBox 98"/>
          <p:cNvSpPr txBox="1"/>
          <p:nvPr/>
        </p:nvSpPr>
        <p:spPr>
          <a:xfrm>
            <a:off x="5909051" y="5055128"/>
            <a:ext cx="189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marL="91440" indent="-137160">
              <a:buFont typeface="Arial" pitchFamily="34" charset="0"/>
              <a:buChar char="•"/>
            </a:pPr>
            <a:r>
              <a:rPr lang="en-US" sz="2000" dirty="0" smtClean="0"/>
              <a:t>2-4 nearest IRs</a:t>
            </a:r>
            <a:endParaRPr lang="en-GB" sz="2000" dirty="0"/>
          </a:p>
        </p:txBody>
      </p:sp>
      <p:sp>
        <p:nvSpPr>
          <p:cNvPr id="100" name="TextBox 99"/>
          <p:cNvSpPr txBox="1"/>
          <p:nvPr/>
        </p:nvSpPr>
        <p:spPr>
          <a:xfrm>
            <a:off x="5909051" y="5520094"/>
            <a:ext cx="2995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marL="91440" indent="-137160">
              <a:buFont typeface="Arial" pitchFamily="34" charset="0"/>
              <a:buChar char="•"/>
            </a:pPr>
            <a:r>
              <a:rPr lang="en-US" sz="2000" dirty="0" smtClean="0"/>
              <a:t>3 additional distributions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5" name="Table 14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9760188"/>
                  </p:ext>
                </p:extLst>
              </p:nvPr>
            </p:nvGraphicFramePr>
            <p:xfrm>
              <a:off x="4461256" y="4995393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rgbClr val="3E2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rgbClr val="FFCA2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5" name="Table 14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4126215"/>
                  </p:ext>
                </p:extLst>
              </p:nvPr>
            </p:nvGraphicFramePr>
            <p:xfrm>
              <a:off x="4461256" y="4995393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9"/>
                          <a:stretch>
                            <a:fillRect l="-2778" r="-297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9"/>
                          <a:stretch>
                            <a:fillRect l="-102778" r="-197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9"/>
                          <a:stretch>
                            <a:fillRect l="-208571" r="-10285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9"/>
                          <a:stretch>
                            <a:fillRect l="-300000" b="-100000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rgbClr val="3E2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rgbClr val="FFCA2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5" name="Table 10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8293868"/>
                  </p:ext>
                </p:extLst>
              </p:nvPr>
            </p:nvGraphicFramePr>
            <p:xfrm>
              <a:off x="4463643" y="4997558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3E2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A21"/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5" name="Table 10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4814267"/>
                  </p:ext>
                </p:extLst>
              </p:nvPr>
            </p:nvGraphicFramePr>
            <p:xfrm>
              <a:off x="4463643" y="4997558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20"/>
                          <a:stretch>
                            <a:fillRect t="-3333" r="-300000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20"/>
                          <a:stretch>
                            <a:fillRect l="-100000" t="-3333" r="-200000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20"/>
                          <a:stretch>
                            <a:fillRect l="-205714" t="-3333" r="-105714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20"/>
                          <a:stretch>
                            <a:fillRect l="-297222" t="-3333" r="-2778" b="-433333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3E2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A21"/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101" name="Group 100"/>
          <p:cNvGrpSpPr/>
          <p:nvPr/>
        </p:nvGrpSpPr>
        <p:grpSpPr>
          <a:xfrm>
            <a:off x="-21214" y="3982037"/>
            <a:ext cx="839046" cy="672440"/>
            <a:chOff x="-445034" y="3046647"/>
            <a:chExt cx="839046" cy="672440"/>
          </a:xfrm>
        </p:grpSpPr>
        <p:grpSp>
          <p:nvGrpSpPr>
            <p:cNvPr id="102" name="Group 101"/>
            <p:cNvGrpSpPr/>
            <p:nvPr/>
          </p:nvGrpSpPr>
          <p:grpSpPr>
            <a:xfrm rot="5400000">
              <a:off x="-206149" y="2988989"/>
              <a:ext cx="542504" cy="657819"/>
              <a:chOff x="-206149" y="2988989"/>
              <a:chExt cx="542504" cy="657819"/>
            </a:xfrm>
          </p:grpSpPr>
          <p:sp>
            <p:nvSpPr>
              <p:cNvPr id="110" name="Arc 109"/>
              <p:cNvSpPr/>
              <p:nvPr/>
            </p:nvSpPr>
            <p:spPr>
              <a:xfrm rot="5400000">
                <a:off x="-206149" y="2988989"/>
                <a:ext cx="542504" cy="542504"/>
              </a:xfrm>
              <a:prstGeom prst="arc">
                <a:avLst>
                  <a:gd name="adj1" fmla="val 16200000"/>
                  <a:gd name="adj2" fmla="val 5273265"/>
                </a:avLst>
              </a:prstGeom>
              <a:solidFill>
                <a:schemeClr val="accent1">
                  <a:alpha val="10000"/>
                </a:schemeClr>
              </a:solidFill>
              <a:ln w="19050">
                <a:solidFill>
                  <a:schemeClr val="accent1">
                    <a:alpha val="50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1" name="Straight Arrow Connector 110"/>
              <p:cNvCxnSpPr>
                <a:stCxn id="112" idx="0"/>
              </p:cNvCxnSpPr>
              <p:nvPr/>
            </p:nvCxnSpPr>
            <p:spPr>
              <a:xfrm rot="10800000" flipV="1">
                <a:off x="65103" y="3333327"/>
                <a:ext cx="0" cy="31348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/>
              <p:cNvSpPr/>
              <p:nvPr/>
            </p:nvSpPr>
            <p:spPr>
              <a:xfrm rot="10800000">
                <a:off x="0" y="3203123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/>
                <p:cNvSpPr/>
                <p:nvPr/>
              </p:nvSpPr>
              <p:spPr>
                <a:xfrm>
                  <a:off x="-445034" y="3349755"/>
                  <a:ext cx="4996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Rectangle 1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45034" y="3349755"/>
                  <a:ext cx="499624" cy="369332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3" name="Group 112"/>
          <p:cNvGrpSpPr/>
          <p:nvPr/>
        </p:nvGrpSpPr>
        <p:grpSpPr>
          <a:xfrm>
            <a:off x="-108339" y="1988840"/>
            <a:ext cx="499624" cy="1250833"/>
            <a:chOff x="116976" y="1988840"/>
            <a:chExt cx="499624" cy="1250833"/>
          </a:xfrm>
        </p:grpSpPr>
        <p:cxnSp>
          <p:nvCxnSpPr>
            <p:cNvPr id="114" name="Straight Arrow Connector 113"/>
            <p:cNvCxnSpPr/>
            <p:nvPr/>
          </p:nvCxnSpPr>
          <p:spPr>
            <a:xfrm>
              <a:off x="251520" y="1988840"/>
              <a:ext cx="360040" cy="405484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/>
                <p:cNvSpPr/>
                <p:nvPr/>
              </p:nvSpPr>
              <p:spPr>
                <a:xfrm>
                  <a:off x="116976" y="2870341"/>
                  <a:ext cx="4996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8" name="Rectangle 1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976" y="2870341"/>
                  <a:ext cx="499624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6" name="Straight Arrow Connector 115"/>
            <p:cNvCxnSpPr/>
            <p:nvPr/>
          </p:nvCxnSpPr>
          <p:spPr>
            <a:xfrm>
              <a:off x="251520" y="2329925"/>
              <a:ext cx="360040" cy="405484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251520" y="2634725"/>
              <a:ext cx="360040" cy="405484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050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12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3" grpId="1" animBg="1"/>
      <p:bldP spid="182" grpId="0" animBg="1"/>
      <p:bldP spid="175" grpId="0" animBg="1"/>
      <p:bldP spid="175" grpId="1" animBg="1"/>
      <p:bldP spid="180" grpId="0" animBg="1"/>
      <p:bldP spid="174" grpId="0" animBg="1"/>
      <p:bldP spid="174" grpId="1" animBg="1"/>
      <p:bldP spid="103" grpId="0" animBg="1"/>
      <p:bldP spid="106" grpId="0" animBg="1"/>
      <p:bldP spid="106" grpId="1" animBg="1"/>
      <p:bldP spid="108" grpId="0" animBg="1"/>
      <p:bldP spid="108" grpId="1" animBg="1"/>
      <p:bldP spid="97" grpId="0"/>
      <p:bldP spid="98" grpId="0"/>
      <p:bldP spid="99" grpId="0"/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92696"/>
            <a:ext cx="9136380" cy="5806440"/>
          </a:xfrm>
        </p:spPr>
        <p:txBody>
          <a:bodyPr/>
          <a:lstStyle/>
          <a:p>
            <a:r>
              <a:rPr lang="en-US" dirty="0" smtClean="0"/>
              <a:t>At each importance record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VPL distributions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04470" y="1469826"/>
            <a:ext cx="2390758" cy="2463230"/>
            <a:chOff x="604470" y="1773900"/>
            <a:chExt cx="2390758" cy="2463230"/>
          </a:xfrm>
        </p:grpSpPr>
        <p:sp>
          <p:nvSpPr>
            <p:cNvPr id="24" name="TextBox 23"/>
            <p:cNvSpPr txBox="1"/>
            <p:nvPr/>
          </p:nvSpPr>
          <p:spPr>
            <a:xfrm>
              <a:off x="604470" y="1773900"/>
              <a:ext cx="2390756" cy="66984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en-US" sz="1600" b="1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Full contribution</a:t>
              </a:r>
              <a:endParaRPr lang="en-US" sz="16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10359" y="1990294"/>
                  <a:ext cx="153623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  <a:p>
                  <a:endParaRPr lang="en-GB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359" y="1990294"/>
                  <a:ext cx="1536232" cy="64633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04471" y="2352365"/>
              <a:ext cx="2390757" cy="1884765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10" descr="C:\Users\Iliyan\Desktop\ImportanceCaching\Images\SamplingStrategies-0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24" y="2390438"/>
              <a:ext cx="2205251" cy="1808619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3405380" y="4202420"/>
            <a:ext cx="2390756" cy="2511175"/>
            <a:chOff x="3701436" y="4294180"/>
            <a:chExt cx="2390756" cy="2511175"/>
          </a:xfrm>
        </p:grpSpPr>
        <p:sp>
          <p:nvSpPr>
            <p:cNvPr id="33" name="TextBox 32"/>
            <p:cNvSpPr txBox="1"/>
            <p:nvPr/>
          </p:nvSpPr>
          <p:spPr>
            <a:xfrm>
              <a:off x="3701436" y="4294180"/>
              <a:ext cx="2390756" cy="66984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en-US" sz="1600" b="1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Uniform</a:t>
              </a:r>
              <a:endParaRPr lang="en-US" sz="16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701436" y="4920589"/>
              <a:ext cx="2390753" cy="1884766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9" descr="C:\Users\Iliyan\Desktop\ImportanceCaching\Images\SamplingStrategies-0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89" y="4961306"/>
              <a:ext cx="2205248" cy="1803332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715524" y="4568345"/>
                  <a:ext cx="2040411" cy="646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  <a:p>
                  <a:endParaRPr lang="en-GB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5524" y="4568345"/>
                  <a:ext cx="2040411" cy="64633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604472" y="4202420"/>
            <a:ext cx="2396643" cy="2511175"/>
            <a:chOff x="604472" y="4294180"/>
            <a:chExt cx="2396643" cy="2511175"/>
          </a:xfrm>
        </p:grpSpPr>
        <p:sp>
          <p:nvSpPr>
            <p:cNvPr id="32" name="TextBox 31"/>
            <p:cNvSpPr txBox="1"/>
            <p:nvPr/>
          </p:nvSpPr>
          <p:spPr>
            <a:xfrm>
              <a:off x="610359" y="4294180"/>
              <a:ext cx="2390756" cy="66984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en-US" sz="1600" b="1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Bounded contribution</a:t>
              </a:r>
              <a:endParaRPr lang="en-US" sz="16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4472" y="4920589"/>
              <a:ext cx="2390752" cy="1884766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2" descr="C:\Users\Iliyan\Desktop\ImportanceCaching\Images\SamplingStrategies-0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84" y="4961306"/>
              <a:ext cx="2281930" cy="1803332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36521" y="4568345"/>
                  <a:ext cx="2040411" cy="6473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𝑚𝑎𝑥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  <a:p>
                  <a:endParaRPr lang="en-GB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521" y="4568345"/>
                  <a:ext cx="2040411" cy="64735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F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5398394"/>
                  </p:ext>
                </p:extLst>
              </p:nvPr>
            </p:nvGraphicFramePr>
            <p:xfrm>
              <a:off x="6995558" y="2352365"/>
              <a:ext cx="1728192" cy="7386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𝓕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F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5398394"/>
                  </p:ext>
                </p:extLst>
              </p:nvPr>
            </p:nvGraphicFramePr>
            <p:xfrm>
              <a:off x="6995558" y="2352365"/>
              <a:ext cx="1728192" cy="7386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 rotWithShape="1">
                          <a:blip r:embed="rId8"/>
                          <a:stretch>
                            <a:fillRect l="-101408" t="-1639" r="-200000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8"/>
                          <a:stretch>
                            <a:fillRect l="-204286" t="-1639" r="-102857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8"/>
                          <a:stretch>
                            <a:fillRect l="-300000" t="-1639" r="-1408" b="-122951"/>
                          </a:stretch>
                        </a:blip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1408" t="-103333" r="-300000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101408" t="-103333" r="-200000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204286" t="-103333" r="-102857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FUB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8893258"/>
                  </p:ext>
                </p:extLst>
              </p:nvPr>
            </p:nvGraphicFramePr>
            <p:xfrm>
              <a:off x="6995558" y="2352365"/>
              <a:ext cx="1728192" cy="147720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𝓕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𝓤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𝓑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ℬ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ℬ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FUB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8893258"/>
                  </p:ext>
                </p:extLst>
              </p:nvPr>
            </p:nvGraphicFramePr>
            <p:xfrm>
              <a:off x="6995558" y="2352365"/>
              <a:ext cx="1728192" cy="147720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 rotWithShape="1">
                          <a:blip r:embed="rId9"/>
                          <a:stretch>
                            <a:fillRect l="-101408" t="-1639" r="-200000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9"/>
                          <a:stretch>
                            <a:fillRect l="-204286" t="-1639" r="-102857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9"/>
                          <a:stretch>
                            <a:fillRect l="-300000" t="-1639" r="-1408" b="-322951"/>
                          </a:stretch>
                        </a:blip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408" t="-103333" r="-300000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01408" t="-103333" r="-200000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204286" t="-103333" r="-102857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408" t="-200000" r="-300000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01408" t="-200000" r="-200000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204286" t="-200000" r="-10285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408" t="-305000" r="-300000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01408" t="-305000" r="-200000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204286" t="-305000" r="-102857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FU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0922024"/>
                  </p:ext>
                </p:extLst>
              </p:nvPr>
            </p:nvGraphicFramePr>
            <p:xfrm>
              <a:off x="6995558" y="2352365"/>
              <a:ext cx="1728192" cy="110790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𝓕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𝓤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FU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0922024"/>
                  </p:ext>
                </p:extLst>
              </p:nvPr>
            </p:nvGraphicFramePr>
            <p:xfrm>
              <a:off x="6995558" y="2352365"/>
              <a:ext cx="1728192" cy="110790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 rotWithShape="1">
                          <a:blip r:embed="rId10"/>
                          <a:stretch>
                            <a:fillRect l="-101408" t="-1639" r="-200000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10"/>
                          <a:stretch>
                            <a:fillRect l="-204286" t="-1639" r="-102857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10"/>
                          <a:stretch>
                            <a:fillRect l="-300000" t="-1639" r="-1408" b="-222951"/>
                          </a:stretch>
                        </a:blip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408" t="-103333" r="-300000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01408" t="-103333" r="-200000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204286" t="-103333" r="-10285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408" t="-200000" r="-30000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01408" t="-200000" r="-20000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204286" t="-200000" r="-102857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FUBC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7516611"/>
                  </p:ext>
                </p:extLst>
              </p:nvPr>
            </p:nvGraphicFramePr>
            <p:xfrm>
              <a:off x="6995558" y="2352365"/>
              <a:ext cx="1728192" cy="18465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𝓕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𝓤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𝓑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ℬ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ℬ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𝓒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𝒞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𝒞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FUBC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7516611"/>
                  </p:ext>
                </p:extLst>
              </p:nvPr>
            </p:nvGraphicFramePr>
            <p:xfrm>
              <a:off x="6995558" y="2352365"/>
              <a:ext cx="1728192" cy="18465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 rotWithShape="1">
                          <a:blip r:embed="rId11"/>
                          <a:stretch>
                            <a:fillRect l="-101408" t="-1639" r="-200000" b="-4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11"/>
                          <a:stretch>
                            <a:fillRect l="-204286" t="-1639" r="-102857" b="-4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11"/>
                          <a:stretch>
                            <a:fillRect l="-300000" t="-1639" r="-1408" b="-421311"/>
                          </a:stretch>
                        </a:blip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408" t="-103333" r="-300000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01408" t="-103333" r="-200000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204286" t="-103333" r="-102857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408" t="-200000" r="-300000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01408" t="-200000" r="-200000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204286" t="-200000" r="-102857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408" t="-305000" r="-300000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01408" t="-305000" r="-200000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204286" t="-305000" r="-10285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408" t="-398361" r="-30000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01408" t="-398361" r="-20000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204286" t="-398361" r="-102857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2" name="Group 21"/>
          <p:cNvGrpSpPr/>
          <p:nvPr/>
        </p:nvGrpSpPr>
        <p:grpSpPr>
          <a:xfrm>
            <a:off x="3405362" y="1469826"/>
            <a:ext cx="2390774" cy="2463230"/>
            <a:chOff x="3701418" y="1773900"/>
            <a:chExt cx="2390774" cy="2463230"/>
          </a:xfrm>
        </p:grpSpPr>
        <p:sp>
          <p:nvSpPr>
            <p:cNvPr id="31" name="TextBox 30"/>
            <p:cNvSpPr txBox="1"/>
            <p:nvPr/>
          </p:nvSpPr>
          <p:spPr>
            <a:xfrm>
              <a:off x="3701436" y="1773900"/>
              <a:ext cx="2390756" cy="66984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en-US" sz="1600" b="1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Unoccluded contribution</a:t>
              </a:r>
              <a:endParaRPr lang="en-US" sz="16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701418" y="2352365"/>
              <a:ext cx="2390756" cy="1884765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C:\Users\Iliyan\Desktop\ImportanceCaching\Images\SamplingStrategies-02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71" y="2390438"/>
              <a:ext cx="2205250" cy="1808619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729434" y="1990294"/>
                  <a:ext cx="204041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𝒰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  <a:p>
                  <a:endParaRPr lang="en-GB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9434" y="1990294"/>
                  <a:ext cx="2040414" cy="64633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2036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794" y="4075700"/>
            <a:ext cx="9136380" cy="2521652"/>
          </a:xfrm>
        </p:spPr>
        <p:txBody>
          <a:bodyPr>
            <a:normAutofit/>
          </a:bodyPr>
          <a:lstStyle/>
          <a:p>
            <a:r>
              <a:rPr lang="en-US" dirty="0" smtClean="0"/>
              <a:t>MIS</a:t>
            </a:r>
          </a:p>
          <a:p>
            <a:r>
              <a:rPr lang="en-US" dirty="0" smtClean="0"/>
              <a:t>Bilateral combination</a:t>
            </a:r>
          </a:p>
          <a:p>
            <a:pPr lvl="1"/>
            <a:r>
              <a:rPr lang="en-US" dirty="0" smtClean="0"/>
              <a:t>Horizontal mixture</a:t>
            </a:r>
          </a:p>
          <a:p>
            <a:pPr lvl="1"/>
            <a:r>
              <a:rPr lang="en-US" dirty="0"/>
              <a:t>Vertical </a:t>
            </a:r>
            <a:r>
              <a:rPr lang="en-US" dirty="0" smtClean="0"/>
              <a:t>priority-based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combination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2"/>
          <a:stretch/>
        </p:blipFill>
        <p:spPr bwMode="auto">
          <a:xfrm>
            <a:off x="4727780" y="1344620"/>
            <a:ext cx="4020865" cy="1852014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27638" y="900699"/>
            <a:ext cx="4032448" cy="3024337"/>
            <a:chOff x="5409875" y="1161984"/>
            <a:chExt cx="3744415" cy="2808312"/>
          </a:xfrm>
        </p:grpSpPr>
        <p:pic>
          <p:nvPicPr>
            <p:cNvPr id="3076" name="Picture 4" descr="D:\Submissions\ImportanceCaching\images\StudyHall\StudyHall_reference_FUBC_20_40_10_10_0.2_0.4_0.4_(1000_sec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875" y="1161984"/>
              <a:ext cx="3744415" cy="2808312"/>
            </a:xfrm>
            <a:prstGeom prst="rect">
              <a:avLst/>
            </a:prstGeom>
            <a:ln w="22225"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5621387" y="3410879"/>
              <a:ext cx="333498" cy="277578"/>
              <a:chOff x="5659599" y="3356894"/>
              <a:chExt cx="333498" cy="277578"/>
            </a:xfrm>
          </p:grpSpPr>
          <p:sp>
            <p:nvSpPr>
              <p:cNvPr id="11" name="Rectangle 10"/>
              <p:cNvSpPr/>
              <p:nvPr/>
            </p:nvSpPr>
            <p:spPr>
              <a:xfrm flipV="1">
                <a:off x="5886915" y="3402036"/>
                <a:ext cx="41233" cy="41233"/>
              </a:xfrm>
              <a:prstGeom prst="rect">
                <a:avLst/>
              </a:prstGeom>
              <a:solidFill>
                <a:srgbClr val="2F98D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5659599" y="3356894"/>
                    <a:ext cx="333498" cy="2775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" name="TextBox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9599" y="3356894"/>
                    <a:ext cx="333498" cy="27757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/>
            <p:cNvGrpSpPr/>
            <p:nvPr/>
          </p:nvGrpSpPr>
          <p:grpSpPr>
            <a:xfrm>
              <a:off x="5767693" y="3165786"/>
              <a:ext cx="647940" cy="578804"/>
              <a:chOff x="5673274" y="3107333"/>
              <a:chExt cx="647940" cy="578804"/>
            </a:xfrm>
          </p:grpSpPr>
          <p:sp>
            <p:nvSpPr>
              <p:cNvPr id="12" name="Rectangle 11"/>
              <p:cNvSpPr/>
              <p:nvPr/>
            </p:nvSpPr>
            <p:spPr>
              <a:xfrm flipV="1">
                <a:off x="5995582" y="3438366"/>
                <a:ext cx="41233" cy="41233"/>
              </a:xfrm>
              <a:prstGeom prst="rect">
                <a:avLst/>
              </a:prstGeom>
              <a:solidFill>
                <a:srgbClr val="2FA64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5983957" y="3408559"/>
                    <a:ext cx="337257" cy="2775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3957" y="3408559"/>
                    <a:ext cx="337257" cy="27757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5673274" y="3107333"/>
                    <a:ext cx="311990" cy="2857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3274" y="3107333"/>
                    <a:ext cx="311990" cy="285793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" name="Group 2"/>
            <p:cNvGrpSpPr/>
            <p:nvPr/>
          </p:nvGrpSpPr>
          <p:grpSpPr>
            <a:xfrm>
              <a:off x="6040276" y="3019177"/>
              <a:ext cx="337257" cy="277578"/>
              <a:chOff x="5983957" y="3099195"/>
              <a:chExt cx="337257" cy="277578"/>
            </a:xfrm>
          </p:grpSpPr>
          <p:sp>
            <p:nvSpPr>
              <p:cNvPr id="4" name="Rectangle 3"/>
              <p:cNvSpPr/>
              <p:nvPr/>
            </p:nvSpPr>
            <p:spPr>
              <a:xfrm flipV="1">
                <a:off x="5992057" y="3328044"/>
                <a:ext cx="41233" cy="41233"/>
              </a:xfrm>
              <a:prstGeom prst="rect">
                <a:avLst/>
              </a:prstGeom>
              <a:solidFill>
                <a:srgbClr val="ED2F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5983957" y="3099195"/>
                    <a:ext cx="337257" cy="2775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3957" y="3099195"/>
                    <a:ext cx="337257" cy="277578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Rectangle 16"/>
            <p:cNvSpPr/>
            <p:nvPr/>
          </p:nvSpPr>
          <p:spPr>
            <a:xfrm flipV="1">
              <a:off x="5975074" y="3374749"/>
              <a:ext cx="63776" cy="6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5" t="8541" r="36319"/>
          <a:stretch/>
        </p:blipFill>
        <p:spPr bwMode="auto">
          <a:xfrm>
            <a:off x="5172320" y="4451010"/>
            <a:ext cx="1265454" cy="1693827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Brace 1"/>
          <p:cNvSpPr/>
          <p:nvPr/>
        </p:nvSpPr>
        <p:spPr>
          <a:xfrm rot="16200000">
            <a:off x="6605862" y="1509123"/>
            <a:ext cx="243477" cy="3999640"/>
          </a:xfrm>
          <a:prstGeom prst="leftBrace">
            <a:avLst>
              <a:gd name="adj1" fmla="val 50105"/>
              <a:gd name="adj2" fmla="val 26932"/>
            </a:avLst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/>
          <p:cNvSpPr/>
          <p:nvPr/>
        </p:nvSpPr>
        <p:spPr>
          <a:xfrm rot="10800000">
            <a:off x="6599989" y="4428081"/>
            <a:ext cx="243477" cy="1737222"/>
          </a:xfrm>
          <a:prstGeom prst="leftBrace">
            <a:avLst>
              <a:gd name="adj1" fmla="val 50105"/>
              <a:gd name="adj2" fmla="val 50000"/>
            </a:avLst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805047" y="3630682"/>
            <a:ext cx="0" cy="5473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819311" y="5299776"/>
            <a:ext cx="108944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924473" y="5013176"/>
                <a:ext cx="9361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𝐿</m:t>
                      </m:r>
                      <m:r>
                        <a:rPr lang="en-US" sz="2800" i="1">
                          <a:latin typeface="Cambria Math"/>
                        </a:rPr>
                        <m:t>(</m:t>
                      </m:r>
                      <m:r>
                        <a:rPr lang="en-US" sz="2800" i="1">
                          <a:latin typeface="Cambria Math"/>
                        </a:rPr>
                        <m:t>𝑥</m:t>
                      </m:r>
                      <m:r>
                        <a:rPr lang="en-US" sz="2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473" y="5013176"/>
                <a:ext cx="936104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5938515" y="3646724"/>
            <a:ext cx="1631478" cy="332170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16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</a:t>
            </a:r>
            <a:r>
              <a:rPr lang="en-US" sz="16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alance heuristic</a:t>
            </a:r>
            <a:endParaRPr lang="en-US" sz="1600" b="1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835445" y="4589149"/>
                <a:ext cx="924259" cy="595174"/>
              </a:xfrm>
              <a:prstGeom prst="rect">
                <a:avLst/>
              </a:prstGeom>
              <a:solidFill>
                <a:schemeClr val="bg1">
                  <a:alpha val="26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effectLst>
                          <a:outerShdw blurRad="50800" dist="38100" dir="2700000" algn="tl" rotWithShape="0">
                            <a:prstClr val="black"/>
                          </a:outerShdw>
                        </a:effectLst>
                        <a:latin typeface="Cambria Math"/>
                      </a:rPr>
                      <m:t>𝜶</m:t>
                    </m:r>
                  </m:oMath>
                </a14:m>
                <a:r>
                  <a:rPr lang="en-US" sz="1600" b="1" dirty="0" smtClean="0"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latin typeface="+mn-lt"/>
                  </a:rPr>
                  <a:t>-max</a:t>
                </a:r>
              </a:p>
              <a:p>
                <a:r>
                  <a:rPr lang="en-US" sz="1600" b="1" dirty="0" smtClean="0"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latin typeface="+mn-lt"/>
                  </a:rPr>
                  <a:t>heuristic</a:t>
                </a:r>
                <a:endParaRPr lang="en-US" sz="1600" b="1" dirty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445" y="4589149"/>
                <a:ext cx="924259" cy="595174"/>
              </a:xfrm>
              <a:prstGeom prst="rect">
                <a:avLst/>
              </a:prstGeom>
              <a:blipFill rotWithShape="1">
                <a:blip r:embed="rId10"/>
                <a:stretch>
                  <a:fillRect l="-4605" t="-5155" r="-4605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7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605867" y="4136837"/>
            <a:ext cx="3490395" cy="1298752"/>
            <a:chOff x="4605867" y="3981871"/>
            <a:chExt cx="3490395" cy="1298752"/>
          </a:xfrm>
        </p:grpSpPr>
        <p:pic>
          <p:nvPicPr>
            <p:cNvPr id="1032" name="Picture 8" descr="D:\Publications\ImportanceCaching_EG2012\images\StudyHall\StudyHall_UBC_alph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6" t="52500" r="53281" b="27500"/>
            <a:stretch/>
          </p:blipFill>
          <p:spPr bwMode="auto">
            <a:xfrm>
              <a:off x="4605867" y="3981871"/>
              <a:ext cx="3490395" cy="1298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6226840" y="3981871"/>
                  <a:ext cx="1869422" cy="362984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:pPr algn="r"/>
                  <a:r>
                    <a:rPr lang="en-US" sz="1600" dirty="0" smtClean="0"/>
                    <a:t>No visibility (</a:t>
                  </a:r>
                  <a14:m>
                    <m:oMath xmlns:m="http://schemas.openxmlformats.org/officeDocument/2006/math">
                      <m:r>
                        <a:rPr lang="en-US" i="0">
                          <a:latin typeface="Cambria Math"/>
                        </a:rPr>
                        <m:t>𝓤𝓑𝓒</m:t>
                      </m:r>
                    </m:oMath>
                  </a14:m>
                  <a:r>
                    <a:rPr lang="en-US" sz="1600" dirty="0" smtClean="0"/>
                    <a:t>)</a:t>
                  </a:r>
                  <a:endParaRPr lang="en-GB" sz="16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6840" y="3981871"/>
                  <a:ext cx="1869422" cy="36298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977" t="-1695" r="-3583" b="-305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047954" y="4136837"/>
            <a:ext cx="3490395" cy="1298752"/>
            <a:chOff x="1047954" y="3981871"/>
            <a:chExt cx="3490395" cy="1298752"/>
          </a:xfrm>
        </p:grpSpPr>
        <p:pic>
          <p:nvPicPr>
            <p:cNvPr id="1033" name="Picture 9" descr="D:\Publications\ImportanceCaching_EG2012\images\StudyHall\StudyHall_C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7" t="52500" r="53281" b="27500"/>
            <a:stretch/>
          </p:blipFill>
          <p:spPr bwMode="auto">
            <a:xfrm>
              <a:off x="1047954" y="3981871"/>
              <a:ext cx="3490395" cy="1298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319617" y="3981872"/>
                  <a:ext cx="1218731" cy="362984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:pPr algn="r"/>
                  <a:r>
                    <a:rPr lang="en-US" sz="1600" dirty="0" smtClean="0"/>
                    <a:t>Uniform (</a:t>
                  </a:r>
                  <a14:m>
                    <m:oMath xmlns:m="http://schemas.openxmlformats.org/officeDocument/2006/math">
                      <m:r>
                        <a:rPr lang="en-US" i="0">
                          <a:latin typeface="Cambria Math"/>
                        </a:rPr>
                        <m:t>𝓒</m:t>
                      </m:r>
                    </m:oMath>
                  </a14:m>
                  <a:r>
                    <a:rPr lang="en-GB" sz="1600" dirty="0" smtClean="0"/>
                    <a:t>)</a:t>
                  </a:r>
                  <a:endParaRPr lang="en-GB" sz="16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9617" y="3981872"/>
                  <a:ext cx="1218731" cy="36298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010" t="-1695" r="-5528" b="-305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1047736" y="5482721"/>
            <a:ext cx="3490612" cy="1298752"/>
            <a:chOff x="1047736" y="5327755"/>
            <a:chExt cx="3490612" cy="1298752"/>
          </a:xfrm>
        </p:grpSpPr>
        <p:pic>
          <p:nvPicPr>
            <p:cNvPr id="1034" name="Picture 10" descr="D:\Publications\ImportanceCaching_EG2012\images\StudyHall\StudyHall_FC_alpha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1" t="52500" r="53317" b="27500"/>
            <a:stretch/>
          </p:blipFill>
          <p:spPr bwMode="auto">
            <a:xfrm>
              <a:off x="1047736" y="5327755"/>
              <a:ext cx="3490395" cy="1298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491377" y="5327755"/>
                  <a:ext cx="2046971" cy="36933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:pPr algn="r"/>
                  <a:r>
                    <a:rPr lang="en-US" sz="1600" dirty="0" smtClean="0"/>
                    <a:t>No conservative (</a:t>
                  </a:r>
                  <a14:m>
                    <m:oMath xmlns:m="http://schemas.openxmlformats.org/officeDocument/2006/math">
                      <m:r>
                        <a:rPr lang="en-US" i="0">
                          <a:latin typeface="Cambria Math"/>
                        </a:rPr>
                        <m:t>𝓕𝓒</m:t>
                      </m:r>
                    </m:oMath>
                  </a14:m>
                  <a:r>
                    <a:rPr lang="en-GB" dirty="0" smtClean="0"/>
                    <a:t>)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377" y="5327755"/>
                  <a:ext cx="2046971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791" t="-9836" r="-4179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1499939" y="851141"/>
            <a:ext cx="6144124" cy="3217910"/>
            <a:chOff x="1793632" y="1003498"/>
            <a:chExt cx="5556738" cy="2910274"/>
          </a:xfrm>
        </p:grpSpPr>
        <p:pic>
          <p:nvPicPr>
            <p:cNvPr id="1029" name="Picture 5" descr="D:\Publications\ImportanceCaching_EG2012\images\StudyHall\StudyHall_reference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5" b="11280"/>
            <a:stretch/>
          </p:blipFill>
          <p:spPr bwMode="auto">
            <a:xfrm>
              <a:off x="1793632" y="1003498"/>
              <a:ext cx="5556738" cy="2910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793632" y="1003498"/>
              <a:ext cx="937585" cy="306188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bg-BG"/>
              </a:defPPr>
              <a:lvl1pPr>
                <a:defRPr b="1">
                  <a:ln>
                    <a:solidFill>
                      <a:schemeClr val="bg1">
                        <a:alpha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r>
                <a:rPr lang="en-US" sz="1600" dirty="0" smtClean="0"/>
                <a:t>Reference</a:t>
              </a:r>
              <a:endParaRPr lang="en-GB" sz="16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05867" y="5482721"/>
            <a:ext cx="3490398" cy="1298752"/>
            <a:chOff x="4605867" y="5327755"/>
            <a:chExt cx="3490398" cy="1298752"/>
          </a:xfrm>
        </p:grpSpPr>
        <p:pic>
          <p:nvPicPr>
            <p:cNvPr id="1035" name="Picture 11" descr="D:\Publications\ImportanceCaching_EG2012\images\StudyHall\StudyHall_FUBC_alpha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52501" r="50469" b="27495"/>
            <a:stretch/>
          </p:blipFill>
          <p:spPr bwMode="auto">
            <a:xfrm>
              <a:off x="4605867" y="5327755"/>
              <a:ext cx="3490395" cy="1298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6181958" y="5327759"/>
                  <a:ext cx="1914307" cy="362984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:pPr algn="r"/>
                  <a:r>
                    <a:rPr lang="en-US" sz="1600" dirty="0" smtClean="0"/>
                    <a:t>Combined (</a:t>
                  </a:r>
                  <a14:m>
                    <m:oMath xmlns:m="http://schemas.openxmlformats.org/officeDocument/2006/math">
                      <m:r>
                        <a:rPr lang="en-US" i="0">
                          <a:latin typeface="Cambria Math"/>
                        </a:rPr>
                        <m:t>𝓕𝓤𝓑𝓒</m:t>
                      </m:r>
                    </m:oMath>
                  </a14:m>
                  <a:r>
                    <a:rPr lang="en-US" sz="1600" dirty="0" smtClean="0"/>
                    <a:t>)</a:t>
                  </a:r>
                  <a:endParaRPr lang="en-GB" sz="16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1958" y="5327759"/>
                  <a:ext cx="1914307" cy="36298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955" r="-3503" b="-2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/>
            <p:cNvSpPr/>
            <p:nvPr/>
          </p:nvSpPr>
          <p:spPr>
            <a:xfrm>
              <a:off x="4605867" y="5327755"/>
              <a:ext cx="3490395" cy="1298751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74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499939" y="851141"/>
            <a:ext cx="6144124" cy="3217910"/>
            <a:chOff x="1793632" y="1003498"/>
            <a:chExt cx="5556738" cy="2910274"/>
          </a:xfrm>
        </p:grpSpPr>
        <p:pic>
          <p:nvPicPr>
            <p:cNvPr id="1029" name="Picture 5" descr="D:\Publications\ImportanceCaching_EG2012\images\StudyHall\StudyHall_referenc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5" b="11280"/>
            <a:stretch/>
          </p:blipFill>
          <p:spPr bwMode="auto">
            <a:xfrm>
              <a:off x="1793632" y="1003498"/>
              <a:ext cx="5556738" cy="2910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793632" y="1003498"/>
                  <a:ext cx="1630567" cy="306188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:r>
                    <a:rPr lang="en-US" sz="1600" dirty="0" smtClean="0"/>
                    <a:t>Reference </a:t>
                  </a:r>
                  <a:r>
                    <a:rPr lang="en-US" sz="1400" dirty="0"/>
                    <a:t>(</a:t>
                  </a:r>
                  <a14:m>
                    <m:oMath xmlns:m="http://schemas.openxmlformats.org/officeDocument/2006/math">
                      <m:r>
                        <a:rPr lang="en-US" sz="1600">
                          <a:latin typeface="Cambria Math"/>
                        </a:rPr>
                        <m:t>𝓕𝓤𝓑𝓒</m:t>
                      </m:r>
                    </m:oMath>
                  </a14:m>
                  <a:r>
                    <a:rPr lang="en-US" sz="1400" dirty="0"/>
                    <a:t>)</a:t>
                  </a:r>
                  <a:endParaRPr lang="en-GB" sz="16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3632" y="1003498"/>
                  <a:ext cx="1630567" cy="30618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365" t="-9091" r="-1689" b="-3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44245" y="4293096"/>
            <a:ext cx="9055510" cy="2040676"/>
            <a:chOff x="131068" y="4653136"/>
            <a:chExt cx="8881864" cy="2001544"/>
          </a:xfrm>
        </p:grpSpPr>
        <p:pic>
          <p:nvPicPr>
            <p:cNvPr id="20" name="Picture 5" descr="C:\Users\Iliyan\Desktop\g423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68" y="5022468"/>
              <a:ext cx="8881864" cy="1632212"/>
            </a:xfrm>
            <a:prstGeom prst="rect">
              <a:avLst/>
            </a:prstGeom>
            <a:ln>
              <a:noFill/>
            </a:ln>
            <a:effectLst>
              <a:outerShdw blurRad="889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31069" y="4653136"/>
                  <a:ext cx="8881862" cy="362250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>
                        <a:alpha val="34000"/>
                      </a:schemeClr>
                    </a:gs>
                  </a:gsLst>
                  <a:lin ang="0" scaled="0"/>
                </a:gradFill>
              </p:spPr>
              <p:txBody>
                <a:bodyPr wrap="squar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𝓕𝓤𝓑</m:t>
                      </m:r>
                      <m:r>
                        <a:rPr lang="en-US" i="1">
                          <a:latin typeface="Cambria Math"/>
                        </a:rPr>
                        <m:t>𝓒</m:t>
                      </m:r>
                    </m:oMath>
                  </a14:m>
                  <a:r>
                    <a:rPr lang="en-US" dirty="0" smtClean="0"/>
                    <a:t> fractional contributions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069" y="4653136"/>
                  <a:ext cx="8881862" cy="36225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9836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999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Interactive previews </a:t>
            </a:r>
            <a:r>
              <a:rPr lang="en-US" sz="2000" dirty="0" smtClean="0"/>
              <a:t>(1024x768, 0.5 FPS)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" y="1556792"/>
            <a:ext cx="9161427" cy="4636480"/>
            <a:chOff x="7620" y="1384808"/>
            <a:chExt cx="6851149" cy="3467278"/>
          </a:xfrm>
        </p:grpSpPr>
        <p:pic>
          <p:nvPicPr>
            <p:cNvPr id="4098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3155"/>
            <a:stretch/>
          </p:blipFill>
          <p:spPr bwMode="auto">
            <a:xfrm>
              <a:off x="7620" y="1410212"/>
              <a:ext cx="4564380" cy="34418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293312" y="1386560"/>
              <a:ext cx="2247406" cy="1698931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46" r="75341"/>
            <a:stretch/>
          </p:blipFill>
          <p:spPr bwMode="auto">
            <a:xfrm>
              <a:off x="4595230" y="1384808"/>
              <a:ext cx="2251063" cy="17071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66845" r="50000"/>
            <a:stretch/>
          </p:blipFill>
          <p:spPr bwMode="auto">
            <a:xfrm>
              <a:off x="4576579" y="3115107"/>
              <a:ext cx="2282190" cy="17071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4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itle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gradFill flip="none" rotWithShape="1">
          <a:gsLst>
            <a:gs pos="0">
              <a:srgbClr val="275A96"/>
            </a:gs>
            <a:gs pos="55000">
              <a:srgbClr val="306BB1"/>
            </a:gs>
            <a:gs pos="100000">
              <a:srgbClr val="3A7ECF"/>
            </a:gs>
          </a:gsLst>
          <a:lin ang="16200000" scaled="0"/>
          <a:tileRect/>
        </a:gra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nner slides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isc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gradFill flip="none" rotWithShape="1">
          <a:gsLst>
            <a:gs pos="0">
              <a:srgbClr val="275A96"/>
            </a:gs>
            <a:gs pos="55000">
              <a:srgbClr val="306BB1"/>
            </a:gs>
            <a:gs pos="100000">
              <a:srgbClr val="3A7ECF"/>
            </a:gs>
          </a:gsLst>
          <a:lin ang="16200000" scaled="0"/>
          <a:tileRect/>
        </a:gra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23003</TotalTime>
  <Words>669</Words>
  <Application>Microsoft Office PowerPoint</Application>
  <PresentationFormat>On-screen Show (4:3)</PresentationFormat>
  <Paragraphs>210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1_Title</vt:lpstr>
      <vt:lpstr>1_Inner slides</vt:lpstr>
      <vt:lpstr>Misc</vt:lpstr>
      <vt:lpstr>Importance Caching for Complex Illumination</vt:lpstr>
      <vt:lpstr>…2 seconds</vt:lpstr>
      <vt:lpstr>VPL importance sampling</vt:lpstr>
      <vt:lpstr>Algorithm outline</vt:lpstr>
      <vt:lpstr>VPL distributions</vt:lpstr>
      <vt:lpstr>Distribution combination</vt:lpstr>
      <vt:lpstr>Results</vt:lpstr>
      <vt:lpstr>Results</vt:lpstr>
      <vt:lpstr>Results</vt:lpstr>
      <vt:lpstr>Results</vt:lpstr>
      <vt:lpstr>Summary</vt:lpstr>
      <vt:lpstr>Results</vt:lpstr>
      <vt:lpstr>Results</vt:lpstr>
      <vt:lpstr>Results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Sampling for Progressive Global Illumination</dc:title>
  <dc:creator>Iliyan</dc:creator>
  <cp:lastModifiedBy>Iliyan</cp:lastModifiedBy>
  <cp:revision>1411</cp:revision>
  <dcterms:created xsi:type="dcterms:W3CDTF">2008-08-05T00:16:11Z</dcterms:created>
  <dcterms:modified xsi:type="dcterms:W3CDTF">2012-08-19T09:17:10Z</dcterms:modified>
</cp:coreProperties>
</file>