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0" r:id="rId2"/>
    <p:sldMasterId id="2147483729" r:id="rId3"/>
  </p:sldMasterIdLst>
  <p:notesMasterIdLst>
    <p:notesMasterId r:id="rId15"/>
  </p:notesMasterIdLst>
  <p:sldIdLst>
    <p:sldId id="275" r:id="rId4"/>
    <p:sldId id="424" r:id="rId5"/>
    <p:sldId id="416" r:id="rId6"/>
    <p:sldId id="421" r:id="rId7"/>
    <p:sldId id="415" r:id="rId8"/>
    <p:sldId id="425" r:id="rId9"/>
    <p:sldId id="419" r:id="rId10"/>
    <p:sldId id="422" r:id="rId11"/>
    <p:sldId id="423" r:id="rId12"/>
    <p:sldId id="420" r:id="rId13"/>
    <p:sldId id="409" r:id="rId1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745800"/>
    <a:srgbClr val="385D8A"/>
    <a:srgbClr val="81ACEB"/>
    <a:srgbClr val="78AAF4"/>
    <a:srgbClr val="6DACFF"/>
    <a:srgbClr val="3A7ECF"/>
    <a:srgbClr val="D463EB"/>
    <a:srgbClr val="387EE3"/>
    <a:srgbClr val="306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87164" autoAdjust="0"/>
  </p:normalViewPr>
  <p:slideViewPr>
    <p:cSldViewPr>
      <p:cViewPr>
        <p:scale>
          <a:sx n="110" d="100"/>
          <a:sy n="110" d="100"/>
        </p:scale>
        <p:origin x="-164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B382B6-8BD2-467F-AA53-B4D405CC8896}" type="datetimeFigureOut">
              <a:rPr lang="bg-BG"/>
              <a:pPr>
                <a:defRPr/>
              </a:pPr>
              <a:t>19.8.2012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ADDBDE-B1B7-4D15-9AE0-51FFA4A85B2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062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DDBDE-B1B7-4D15-9AE0-51FFA4A85B27}" type="slidenum">
              <a:rPr lang="bg-BG" smtClean="0"/>
              <a:pPr>
                <a:defRPr/>
              </a:pPr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28" y="1500174"/>
            <a:ext cx="5989344" cy="2273634"/>
          </a:xfrm>
        </p:spPr>
        <p:txBody>
          <a:bodyPr anchor="ctr" anchorCtr="0"/>
          <a:lstStyle>
            <a:lvl1pPr algn="ct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04549" y="4357694"/>
            <a:ext cx="5158252" cy="1571636"/>
          </a:xfrm>
          <a:prstGeom prst="rect">
            <a:avLst/>
          </a:prstGeom>
        </p:spPr>
        <p:txBody>
          <a:bodyPr lIns="144000" tIns="0" bIns="0" anchor="ctr" anchorCtr="0">
            <a:noAutofit/>
            <a:scene3d>
              <a:camera prst="orthographicFront"/>
              <a:lightRig rig="threePt" dir="t"/>
            </a:scene3d>
            <a:sp3d extrusionH="57150" contourW="12700">
              <a:bevelT w="19050" h="19050"/>
              <a:contourClr>
                <a:srgbClr val="434343"/>
              </a:contourClr>
            </a:sp3d>
          </a:bodyPr>
          <a:lstStyle>
            <a:lvl1pPr algn="ctr">
              <a:buFontTx/>
              <a:buNone/>
              <a:defRPr b="1">
                <a:gradFill>
                  <a:gsLst>
                    <a:gs pos="0">
                      <a:schemeClr val="tx1">
                        <a:alpha val="15000"/>
                      </a:schemeClr>
                    </a:gs>
                    <a:gs pos="75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bg-BG" dirty="0"/>
          </a:p>
        </p:txBody>
      </p:sp>
      <p:pic>
        <p:nvPicPr>
          <p:cNvPr id="4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51" y="160264"/>
            <a:ext cx="2946808" cy="41465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51560"/>
            <a:ext cx="9136380" cy="5508000"/>
          </a:xfrm>
          <a:prstGeom prst="rect">
            <a:avLst/>
          </a:prstGeom>
        </p:spPr>
        <p:txBody>
          <a:bodyPr lIns="144000" tIns="144000">
            <a:normAutofit/>
          </a:bodyPr>
          <a:lstStyle>
            <a:lvl1pPr>
              <a:buClr>
                <a:srgbClr val="FFC000"/>
              </a:buClr>
              <a:buSzPct val="70000"/>
              <a:buFont typeface="Wingdings 2" pitchFamily="18" charset="2"/>
              <a:buChar char=""/>
              <a:defRPr>
                <a:effectLst/>
                <a:latin typeface="Calibri" pitchFamily="34" charset="0"/>
              </a:defRPr>
            </a:lvl1pPr>
            <a:lvl2pPr marL="756000">
              <a:buClr>
                <a:srgbClr val="FFC000"/>
              </a:buClr>
              <a:buSzPct val="70000"/>
              <a:buFont typeface="Wingdings 2" pitchFamily="18" charset="2"/>
              <a:buChar char=""/>
              <a:defRPr>
                <a:effectLst/>
                <a:latin typeface="Calibri" pitchFamily="34" charset="0"/>
              </a:defRPr>
            </a:lvl2pPr>
            <a:lvl3pPr marL="990000">
              <a:buClr>
                <a:srgbClr val="FFC000"/>
              </a:buClr>
              <a:defRPr>
                <a:effectLst/>
                <a:latin typeface="Calibri" pitchFamily="34" charset="0"/>
              </a:defRPr>
            </a:lvl3pPr>
            <a:lvl4pPr marL="1206000">
              <a:buClr>
                <a:srgbClr val="FFC000"/>
              </a:buClr>
              <a:buSzPct val="90000"/>
              <a:buFont typeface="Verdana" pitchFamily="34" charset="0"/>
              <a:buChar char="-"/>
              <a:defRPr>
                <a:effectLst/>
                <a:latin typeface="Calibri" pitchFamily="34" charset="0"/>
              </a:defRPr>
            </a:lvl4pPr>
            <a:lvl5pPr marL="1411200">
              <a:buClr>
                <a:srgbClr val="FFC000"/>
              </a:buClr>
              <a:defRPr>
                <a:effectLst/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bg-BG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92000" cy="288000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684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bg-BG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594360"/>
            <a:ext cx="6136395" cy="433394"/>
          </a:xfrm>
          <a:prstGeom prst="rect">
            <a:avLst/>
          </a:prstGeom>
        </p:spPr>
        <p:txBody>
          <a:bodyPr lIns="118800" tIns="0" bIns="0" anchor="ctr" anchorCtr="0">
            <a:noAutofit/>
            <a:scene3d>
              <a:camera prst="orthographicFront"/>
              <a:lightRig rig="threePt" dir="t"/>
            </a:scene3d>
            <a:sp3d extrusionH="57150" contourW="12700">
              <a:bevelT w="19050" h="19050"/>
              <a:contourClr>
                <a:srgbClr val="434343"/>
              </a:contourClr>
            </a:sp3d>
          </a:bodyPr>
          <a:lstStyle>
            <a:lvl1pPr>
              <a:buFontTx/>
              <a:buNone/>
              <a:defRPr b="1">
                <a:gradFill>
                  <a:gsLst>
                    <a:gs pos="0">
                      <a:schemeClr val="tx1">
                        <a:alpha val="15000"/>
                      </a:schemeClr>
                    </a:gs>
                    <a:gs pos="75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1560"/>
            <a:ext cx="9136380" cy="5508000"/>
          </a:xfrm>
          <a:prstGeom prst="rect">
            <a:avLst/>
          </a:prstGeom>
        </p:spPr>
        <p:txBody>
          <a:bodyPr lIns="144000" tIns="144000">
            <a:normAutofit/>
          </a:bodyPr>
          <a:lstStyle>
            <a:lvl1pPr>
              <a:buClr>
                <a:srgbClr val="FFC000"/>
              </a:buClr>
              <a:buSzPct val="70000"/>
              <a:buFont typeface="Wingdings 2" pitchFamily="18" charset="2"/>
              <a:buChar char=""/>
              <a:defRPr>
                <a:latin typeface="Calibri" pitchFamily="34" charset="0"/>
              </a:defRPr>
            </a:lvl1pPr>
            <a:lvl2pPr marL="756000">
              <a:buClr>
                <a:srgbClr val="FFC000"/>
              </a:buClr>
              <a:buSzPct val="70000"/>
              <a:buFont typeface="Wingdings 2" pitchFamily="18" charset="2"/>
              <a:buChar char=""/>
              <a:defRPr>
                <a:latin typeface="Calibri" pitchFamily="34" charset="0"/>
              </a:defRPr>
            </a:lvl2pPr>
            <a:lvl3pPr marL="990000">
              <a:buClr>
                <a:srgbClr val="FFC000"/>
              </a:buClr>
              <a:defRPr>
                <a:latin typeface="Calibri" pitchFamily="34" charset="0"/>
              </a:defRPr>
            </a:lvl3pPr>
            <a:lvl4pPr marL="1206000">
              <a:buClr>
                <a:srgbClr val="FFC000"/>
              </a:buClr>
              <a:buSzPct val="90000"/>
              <a:buFont typeface="Verdana" pitchFamily="34" charset="0"/>
              <a:buChar char="-"/>
              <a:defRPr>
                <a:latin typeface="Calibri" pitchFamily="34" charset="0"/>
              </a:defRPr>
            </a:lvl4pPr>
            <a:lvl5pPr marL="1411200">
              <a:buClr>
                <a:srgbClr val="FFC000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92000" cy="288000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466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7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51" y="160264"/>
            <a:ext cx="2946808" cy="41465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553850" y="2357430"/>
            <a:ext cx="6036300" cy="1709726"/>
          </a:xfrm>
          <a:prstGeom prst="rect">
            <a:avLst/>
          </a:prstGeom>
        </p:spPr>
        <p:txBody>
          <a:bodyPr vert="horz" wrap="square" lIns="180000" tIns="0" rIns="90000" bIns="0" rtlCol="0" anchor="ctr" anchorCtr="0">
            <a:noAutofit/>
            <a:scene3d>
              <a:camera prst="orthographicFront"/>
              <a:lightRig rig="threePt" dir="t">
                <a:rot lat="0" lon="0" rev="2700000"/>
              </a:lightRig>
            </a:scene3d>
            <a:sp3d contourW="19050" prstMaterial="dkEdge">
              <a:bevelT w="31750" h="19050"/>
              <a:contourClr>
                <a:schemeClr val="bg1">
                  <a:lumMod val="85000"/>
                  <a:lumOff val="1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Thank you!</a:t>
            </a:r>
            <a:endParaRPr kumimoji="0" lang="bg-BG" sz="66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619" y="4986352"/>
            <a:ext cx="9038762" cy="1157312"/>
          </a:xfrm>
          <a:prstGeom prst="rect">
            <a:avLst/>
          </a:prstGeom>
        </p:spPr>
        <p:txBody>
          <a:bodyPr lIns="144000" tIns="0" bIns="0" anchor="ctr" anchorCtr="0">
            <a:noAutofit/>
            <a:scene3d>
              <a:camera prst="orthographicFront"/>
              <a:lightRig rig="threePt" dir="t"/>
            </a:scene3d>
            <a:sp3d extrusionH="57150" contourW="12700">
              <a:bevelT w="19050" h="19050"/>
              <a:contourClr>
                <a:srgbClr val="434343"/>
              </a:contourClr>
            </a:sp3d>
          </a:bodyPr>
          <a:lstStyle>
            <a:lvl1pPr algn="ctr">
              <a:buFontTx/>
              <a:buNone/>
              <a:defRPr b="1">
                <a:gradFill>
                  <a:gsLst>
                    <a:gs pos="0">
                      <a:schemeClr val="tx1">
                        <a:alpha val="15000"/>
                      </a:schemeClr>
                    </a:gs>
                    <a:gs pos="75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67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Presenter’s Name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211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0" y="0"/>
            <a:ext cx="6036300" cy="609600"/>
          </a:xfrm>
          <a:prstGeom prst="rect">
            <a:avLst/>
          </a:prstGeom>
        </p:spPr>
        <p:txBody>
          <a:bodyPr vert="horz" wrap="square" lIns="180000" tIns="0" rIns="90000" bIns="0" rtlCol="0" anchor="b" anchorCtr="0">
            <a:noAutofit/>
            <a:scene3d>
              <a:camera prst="orthographicFront"/>
              <a:lightRig rig="threePt" dir="t">
                <a:rot lat="0" lon="0" rev="2700000"/>
              </a:lightRig>
            </a:scene3d>
            <a:sp3d contourW="19050" prstMaterial="dkEdge">
              <a:bevelT w="31750" h="19050"/>
              <a:contourClr>
                <a:schemeClr val="bg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dirty="0" smtClean="0"/>
              <a:t>Click to edit title</a:t>
            </a:r>
            <a:endParaRPr lang="bg-B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hf sldNum="0" hdr="0"/>
  <p:txStyles>
    <p:titleStyle>
      <a:lvl1pPr marL="0" algn="l" rtl="0" eaLnBrk="1" latinLnBrk="0" hangingPunct="1">
        <a:spcBef>
          <a:spcPct val="0"/>
        </a:spcBef>
        <a:buFont typeface="Arial" pitchFamily="34" charset="0"/>
        <a:buNone/>
        <a:defRPr kumimoji="0" sz="3600" b="1" kern="1200">
          <a:ln w="6350">
            <a:noFill/>
          </a:ln>
          <a:solidFill>
            <a:srgbClr val="FFC000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45580"/>
            <a:ext cx="9144000" cy="312420"/>
          </a:xfrm>
          <a:prstGeom prst="rect">
            <a:avLst/>
          </a:prstGeom>
          <a:gradFill>
            <a:gsLst>
              <a:gs pos="5000">
                <a:schemeClr val="tx1">
                  <a:alpha val="0"/>
                </a:schemeClr>
              </a:gs>
              <a:gs pos="10000">
                <a:schemeClr val="tx1">
                  <a:alpha val="8000"/>
                </a:schemeClr>
              </a:gs>
              <a:gs pos="11000">
                <a:schemeClr val="tx1">
                  <a:alpha val="1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39700" dist="50800" dir="5400000" sx="101000" sy="10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32" y="0"/>
            <a:ext cx="9144000" cy="1044484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31000">
                <a:schemeClr val="tx1">
                  <a:alpha val="0"/>
                </a:schemeClr>
              </a:gs>
              <a:gs pos="60000">
                <a:schemeClr val="tx1">
                  <a:alpha val="8000"/>
                </a:schemeClr>
              </a:gs>
              <a:gs pos="61000">
                <a:schemeClr val="tx1">
                  <a:alpha val="1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39700" dist="50800" dir="5400000" sx="101000" sy="10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Title Placeholder 19"/>
          <p:cNvSpPr>
            <a:spLocks noGrp="1"/>
          </p:cNvSpPr>
          <p:nvPr>
            <p:ph type="title"/>
          </p:nvPr>
        </p:nvSpPr>
        <p:spPr>
          <a:xfrm>
            <a:off x="0" y="0"/>
            <a:ext cx="6454140" cy="609600"/>
          </a:xfrm>
          <a:prstGeom prst="rect">
            <a:avLst/>
          </a:prstGeom>
        </p:spPr>
        <p:txBody>
          <a:bodyPr vert="horz" wrap="square" lIns="180000" tIns="0" rIns="90000" bIns="0" rtlCol="0" anchor="b" anchorCtr="0">
            <a:noAutofit/>
            <a:scene3d>
              <a:camera prst="orthographicFront"/>
              <a:lightRig rig="threePt" dir="t">
                <a:rot lat="0" lon="0" rev="2700000"/>
              </a:lightRig>
            </a:scene3d>
            <a:sp3d contourW="19050" prstMaterial="dkEdge">
              <a:bevelT w="31750" h="19050"/>
              <a:contourClr>
                <a:schemeClr val="bg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dirty="0" smtClean="0"/>
              <a:t>Click to edit title</a:t>
            </a:r>
            <a:endParaRPr lang="bg-BG" dirty="0"/>
          </a:p>
        </p:txBody>
      </p:sp>
      <p:pic>
        <p:nvPicPr>
          <p:cNvPr id="3" name="Picture 2" descr="D:\Presentations\Tools\CG@UdS Logo (inverse).em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6040" y="195612"/>
            <a:ext cx="2661012" cy="37444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6" name="Date Placeholder 7"/>
          <p:cNvSpPr txBox="1">
            <a:spLocks/>
          </p:cNvSpPr>
          <p:nvPr userDrawn="1"/>
        </p:nvSpPr>
        <p:spPr>
          <a:xfrm>
            <a:off x="7452000" y="6572250"/>
            <a:ext cx="1692000" cy="288000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  <a:latin typeface="Calibri (Body)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Iliyan Georgiev</a:t>
            </a:r>
            <a:endParaRPr kumimoji="0" lang="bg-BG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277322" y="6560112"/>
            <a:ext cx="6652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Simple and Robust Iterative Importance Sampling of Virtual Point Lights</a:t>
            </a:r>
            <a:endParaRPr lang="bg-BG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78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iming>
    <p:tnLst>
      <p:par>
        <p:cTn id="1" dur="indefinite" restart="never" nodeType="tmRoot"/>
      </p:par>
    </p:tnLst>
  </p:timing>
  <p:hf sldNum="0" hdr="0"/>
  <p:txStyles>
    <p:titleStyle>
      <a:lvl1pPr marL="0" algn="l" rtl="0" eaLnBrk="1" latinLnBrk="0" hangingPunct="1">
        <a:spcBef>
          <a:spcPct val="0"/>
        </a:spcBef>
        <a:buFont typeface="Arial" pitchFamily="34" charset="0"/>
        <a:buNone/>
        <a:defRPr kumimoji="0" sz="3600" b="1" kern="1200">
          <a:ln w="6350">
            <a:noFill/>
          </a:ln>
          <a:solidFill>
            <a:srgbClr val="FFC000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92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hf sldNum="0" hdr="0"/>
  <p:txStyles>
    <p:titleStyle>
      <a:lvl1pPr marL="0" algn="l" rtl="0" eaLnBrk="1" latinLnBrk="0" hangingPunct="1">
        <a:spcBef>
          <a:spcPct val="0"/>
        </a:spcBef>
        <a:buFont typeface="Arial" pitchFamily="34" charset="0"/>
        <a:buNone/>
        <a:defRPr kumimoji="0" sz="3600" b="1" kern="1200">
          <a:ln w="6350">
            <a:noFill/>
          </a:ln>
          <a:solidFill>
            <a:srgbClr val="FFC000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786" y="1500174"/>
            <a:ext cx="7572428" cy="2273634"/>
          </a:xfrm>
        </p:spPr>
        <p:txBody>
          <a:bodyPr/>
          <a:lstStyle/>
          <a:p>
            <a:r>
              <a:rPr lang="en-US" dirty="0" smtClean="0"/>
              <a:t>Simple and Robust</a:t>
            </a:r>
            <a:br>
              <a:rPr lang="en-US" dirty="0" smtClean="0"/>
            </a:br>
            <a:r>
              <a:rPr lang="en-US" dirty="0" smtClean="0"/>
              <a:t>Iterative Importance Sampling of</a:t>
            </a:r>
            <a:br>
              <a:rPr lang="en-US" dirty="0" smtClean="0"/>
            </a:br>
            <a:r>
              <a:rPr lang="en-US" dirty="0" smtClean="0"/>
              <a:t>Virtual Point Lights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80640" y="4038602"/>
            <a:ext cx="6406070" cy="2247918"/>
          </a:xfrm>
        </p:spPr>
        <p:txBody>
          <a:bodyPr/>
          <a:lstStyle/>
          <a:p>
            <a:r>
              <a:rPr lang="en-US" sz="2800" dirty="0" smtClean="0"/>
              <a:t>Iliyan Georgiev</a:t>
            </a:r>
          </a:p>
          <a:p>
            <a:r>
              <a:rPr lang="en-US" sz="2800" dirty="0" smtClean="0"/>
              <a:t>Philipp Slusallek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extension of IR</a:t>
            </a:r>
          </a:p>
          <a:p>
            <a:pPr lvl="1"/>
            <a:r>
              <a:rPr lang="en-US" dirty="0" smtClean="0"/>
              <a:t>Generate VPLs from light sources only</a:t>
            </a:r>
          </a:p>
          <a:p>
            <a:r>
              <a:rPr lang="en-US" dirty="0" smtClean="0"/>
              <a:t>Probabilistically accept VPLs on the fly</a:t>
            </a:r>
          </a:p>
          <a:p>
            <a:pPr lvl="1"/>
            <a:r>
              <a:rPr lang="en-US" dirty="0" smtClean="0"/>
              <a:t>No additional storage</a:t>
            </a:r>
          </a:p>
          <a:p>
            <a:pPr lvl="1"/>
            <a:r>
              <a:rPr lang="en-US" dirty="0" smtClean="0"/>
              <a:t>Easy to parallelize</a:t>
            </a:r>
          </a:p>
          <a:p>
            <a:r>
              <a:rPr lang="en-US" dirty="0" smtClean="0"/>
              <a:t>Few parameters</a:t>
            </a:r>
          </a:p>
          <a:p>
            <a:r>
              <a:rPr lang="en-US" dirty="0" smtClean="0"/>
              <a:t>“One-pixel image” assumption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61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Iliyan Georgiev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 Radiosity (IR) – two-pass</a:t>
            </a:r>
          </a:p>
          <a:p>
            <a:pPr lvl="1"/>
            <a:r>
              <a:rPr lang="en-US" dirty="0" smtClean="0"/>
              <a:t>Cheap pre-processing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xpensive rendering</a:t>
            </a:r>
          </a:p>
          <a:p>
            <a:r>
              <a:rPr lang="en-US" dirty="0" smtClean="0"/>
              <a:t>Previous approaches</a:t>
            </a:r>
          </a:p>
          <a:p>
            <a:pPr lvl="1"/>
            <a:r>
              <a:rPr lang="en-US" dirty="0" smtClean="0"/>
              <a:t>Bidirectional Instant Radiosity [Segovia et al. 06]</a:t>
            </a:r>
          </a:p>
          <a:p>
            <a:pPr lvl="1"/>
            <a:r>
              <a:rPr lang="en-US" dirty="0" smtClean="0"/>
              <a:t>Metropolis Instant Radiosity [Segovia et al. 07]</a:t>
            </a:r>
          </a:p>
          <a:p>
            <a:pPr lvl="2"/>
            <a:r>
              <a:rPr lang="en-US" dirty="0" smtClean="0"/>
              <a:t>Difficult to implement</a:t>
            </a:r>
          </a:p>
          <a:p>
            <a:pPr lvl="2"/>
            <a:r>
              <a:rPr lang="en-US" dirty="0" smtClean="0"/>
              <a:t>Multiple sampling strategies</a:t>
            </a:r>
          </a:p>
          <a:p>
            <a:pPr lvl="2"/>
            <a:r>
              <a:rPr lang="en-US" dirty="0" smtClean="0"/>
              <a:t>Many parameters</a:t>
            </a:r>
          </a:p>
          <a:p>
            <a:pPr lvl="2"/>
            <a:r>
              <a:rPr lang="en-US" dirty="0" smtClean="0"/>
              <a:t>Stratification problems</a:t>
            </a:r>
          </a:p>
          <a:p>
            <a:pPr lvl="1"/>
            <a:r>
              <a:rPr lang="en-US" dirty="0" smtClean="0"/>
              <a:t>“One-pixel image” assumption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794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extension of IR</a:t>
            </a:r>
          </a:p>
          <a:p>
            <a:pPr lvl="1"/>
            <a:r>
              <a:rPr lang="en-US" dirty="0" smtClean="0"/>
              <a:t>Generate VPLs from light sources only</a:t>
            </a:r>
          </a:p>
          <a:p>
            <a:r>
              <a:rPr lang="en-US" dirty="0" smtClean="0"/>
              <a:t>Probabilistically </a:t>
            </a:r>
            <a:r>
              <a:rPr lang="en-US" dirty="0"/>
              <a:t>accept VPLs</a:t>
            </a:r>
          </a:p>
          <a:p>
            <a:pPr lvl="1"/>
            <a:r>
              <a:rPr lang="en-US" dirty="0"/>
              <a:t>Proportionally to total contribution</a:t>
            </a:r>
          </a:p>
          <a:p>
            <a:pPr lvl="1"/>
            <a:r>
              <a:rPr lang="en-US" dirty="0"/>
              <a:t>All VPLs bring the same power to the image</a:t>
            </a:r>
          </a:p>
          <a:p>
            <a:r>
              <a:rPr lang="en-US" dirty="0" smtClean="0"/>
              <a:t>“One-pixel image” assumption</a:t>
            </a:r>
          </a:p>
          <a:p>
            <a:r>
              <a:rPr lang="en-US" dirty="0" smtClean="0"/>
              <a:t>Minimum importance storage</a:t>
            </a:r>
          </a:p>
          <a:p>
            <a:pPr lvl="1"/>
            <a:r>
              <a:rPr lang="en-US" dirty="0" smtClean="0"/>
              <a:t>Filter VPLs on the fly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7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VPL energy</a:t>
                </a:r>
                <a:endParaRPr lang="en-US" dirty="0" smtClean="0"/>
              </a:p>
              <a:p>
                <a:pPr marL="64008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ctrlPr>
                          <a:rPr lang="en-US" sz="2800" i="1" smtClean="0">
                            <a:ln w="12700" cap="rnd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508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n w="12700" cap="rnd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508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n w="12700" cap="rnd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508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n w="12700" cap="rnd"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glow rad="50800">
                                    <a:srgbClr val="FFC000">
                                      <a:alpha val="16000"/>
                                    </a:srgb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 w="12700" cap="rnd"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glow rad="50800">
                                    <a:srgbClr val="FFC000">
                                      <a:alpha val="16000"/>
                                    </a:srgb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n w="12700" cap="rnd"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508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n w="12700" cap="rnd"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508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n w="12700" cap="rnd"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glow rad="50800">
                                            <a:srgbClr val="FFC000">
                                              <a:alpha val="16000"/>
                                            </a:srgbClr>
                                          </a:glo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n w="12700" cap="rnd"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glow rad="50800">
                                            <a:srgbClr val="FFC000">
                                              <a:alpha val="16000"/>
                                            </a:srgbClr>
                                          </a:glo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n w="12700" cap="rnd"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>
                                          <a:glow rad="50800">
                                            <a:srgbClr val="FFC000">
                                              <a:alpha val="16000"/>
                                            </a:srgbClr>
                                          </a:glo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sz="2800" i="1">
                                <a:ln w="12700" cap="rnd"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glow rad="50800">
                                    <a:srgbClr val="FFC000">
                                      <a:alpha val="16000"/>
                                    </a:srgb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 w="12700" cap="rnd"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glow rad="50800">
                                    <a:srgbClr val="FFC000">
                                      <a:alpha val="16000"/>
                                    </a:srgbClr>
                                  </a:glow>
                                </a:effectLst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n w="12700" cap="rnd"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508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  <a:ea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One-sample Monte Carlo integration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64008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,  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&amp;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  <a:ea typeface="Cambria Math"/>
                              </a:rPr>
                              <m:t>else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Allows to control VPL density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VPL Acceptance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67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VPLs with equal total image contribution</a:t>
                </a:r>
              </a:p>
              <a:p>
                <a:pPr marL="47025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VPL candidate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energy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Estimate total image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Russian roulette decision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rgbClr val="FFC000">
                              <a:alpha val="16000"/>
                            </a:srgbClr>
                          </a:glow>
                        </a:effectLst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rgbClr val="FFC000">
                              <a:alpha val="16000"/>
                            </a:srgbClr>
                          </a:glow>
                        </a:effectLst>
                        <a:latin typeface="Cambria Math"/>
                      </a:rPr>
                      <m:t>min</m:t>
                    </m:r>
                    <m:d>
                      <m:dPr>
                        <m:ctrlPr>
                          <a:rPr lang="en-US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>
                                  <a:glow rad="139700">
                                    <a:srgbClr val="FFC000">
                                      <a:alpha val="16000"/>
                                    </a:srgbClr>
                                  </a:glo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1397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1397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1397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1397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1397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>
                                      <a:glow rad="139700">
                                        <a:srgbClr val="FFC000">
                                          <a:alpha val="16000"/>
                                        </a:srgbClr>
                                      </a:glow>
                                    </a:effectLst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  <m:t>𝜀</m:t>
                        </m:r>
                        <m:r>
                          <a:rPr lang="en-US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glow rad="139700">
                                <a:srgbClr val="FFC000">
                                  <a:alpha val="16000"/>
                                </a:srgbClr>
                              </a:glow>
                            </a:effectLst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Accept </a:t>
                </a:r>
                <a:r>
                  <a:rPr lang="en-US" dirty="0"/>
                  <a:t>with </a:t>
                </a:r>
                <a:r>
                  <a:rPr lang="en-US" dirty="0" smtClean="0"/>
                  <a:t>energy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Discard</a:t>
                </a:r>
              </a:p>
              <a:p>
                <a:r>
                  <a:rPr lang="en-US" dirty="0" smtClean="0"/>
                  <a:t>See paper for details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23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Cast a number of camera rays</a:t>
                </a:r>
              </a:p>
              <a:p>
                <a:pPr lvl="1"/>
                <a:r>
                  <a:rPr lang="en-US" dirty="0" smtClean="0"/>
                  <a:t>Connect VPLs to camera points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Camera points – analog of importons</a:t>
                </a:r>
              </a:p>
              <a:p>
                <a:r>
                  <a:rPr lang="en-US" dirty="0" smtClean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Iteratively</a:t>
                </a:r>
              </a:p>
              <a:p>
                <a:pPr marL="1336302" lvl="3" indent="-514350">
                  <a:buFont typeface="+mj-lt"/>
                  <a:buAutoNum type="arabicParenR"/>
                </a:pPr>
                <a:r>
                  <a:rPr lang="en-US" sz="2400" dirty="0" smtClean="0"/>
                  <a:t>Start with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1336302" lvl="3" indent="-514350">
                  <a:buFont typeface="+mj-lt"/>
                  <a:buAutoNum type="arabicParenR"/>
                </a:pPr>
                <a:r>
                  <a:rPr lang="en-US" sz="2400" dirty="0" smtClean="0"/>
                  <a:t>Loop</a:t>
                </a:r>
                <a:endParaRPr lang="en-US" sz="2400" dirty="0"/>
              </a:p>
              <a:p>
                <a:pPr marL="1541502" lvl="4" indent="-514350">
                  <a:buFont typeface="+mj-lt"/>
                  <a:buAutoNum type="alphaLcParenR"/>
                </a:pPr>
                <a:r>
                  <a:rPr lang="en-US" sz="2300" dirty="0" smtClean="0"/>
                  <a:t>Render frame</a:t>
                </a:r>
              </a:p>
              <a:p>
                <a:pPr marL="1541502" lvl="4" indent="-514350">
                  <a:buFont typeface="+mj-lt"/>
                  <a:buAutoNum type="alphaLcParenR"/>
                </a:pPr>
                <a:r>
                  <a:rPr lang="en-US" sz="2300" dirty="0" smtClean="0"/>
                  <a:t>Accumulate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dirty="0" smtClean="0"/>
                  <a:t>Single pass – path tracing, using VPLs, etc.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Image Contribution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415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  <p:pic>
        <p:nvPicPr>
          <p:cNvPr id="1026" name="Picture 2" descr="D:\Publications\EG2010_ImportanceVPLs\images\EG10_1_n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6" y="1018232"/>
            <a:ext cx="4280524" cy="4753948"/>
          </a:xfrm>
          <a:prstGeom prst="rect">
            <a:avLst/>
          </a:prstGeom>
          <a:noFill/>
          <a:ln w="25400">
            <a:noFill/>
          </a:ln>
          <a:effectLst>
            <a:outerShdw blurRad="2413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ublications\EG2010_ImportanceVPLs\images\EG10_2_narr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08" y="1018232"/>
            <a:ext cx="4280524" cy="4753948"/>
          </a:xfrm>
          <a:prstGeom prst="rect">
            <a:avLst/>
          </a:prstGeom>
          <a:noFill/>
          <a:ln w="25400">
            <a:noFill/>
          </a:ln>
          <a:effectLst>
            <a:outerShdw blurRad="2413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16" y="5830403"/>
            <a:ext cx="4280400" cy="461665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Instant Radiosity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5108" y="5830403"/>
            <a:ext cx="4280400" cy="461665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Our Extension (0.07 acceptance)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5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  <p:pic>
        <p:nvPicPr>
          <p:cNvPr id="2050" name="Picture 2" descr="D:\Publications\EG2010_ImportanceVPLs\images\Spon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3" y="980728"/>
            <a:ext cx="8044974" cy="5364480"/>
          </a:xfrm>
          <a:prstGeom prst="rect">
            <a:avLst/>
          </a:prstGeom>
          <a:noFill/>
          <a:effectLst>
            <a:outerShdw blurRad="2413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9000" y="5883543"/>
            <a:ext cx="8046000" cy="461665"/>
          </a:xfrm>
          <a:prstGeom prst="rect">
            <a:avLst/>
          </a:prstGeom>
          <a:solidFill>
            <a:schemeClr val="tx1">
              <a:alpha val="20000"/>
            </a:schemeClr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Average acceptance probability: 0.28</a:t>
            </a:r>
          </a:p>
        </p:txBody>
      </p:sp>
    </p:spTree>
    <p:extLst>
      <p:ext uri="{BB962C8B-B14F-4D97-AF65-F5344CB8AC3E}">
        <p14:creationId xmlns:p14="http://schemas.microsoft.com/office/powerpoint/2010/main" val="611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F255EC-EA3A-4ACE-BF1A-08B48F2FD82A}" type="datetime4">
              <a:rPr lang="en-US" smtClean="0"/>
              <a:pPr/>
              <a:t>August 19, 2012</a:t>
            </a:fld>
            <a:endParaRPr lang="bg-BG" dirty="0"/>
          </a:p>
        </p:txBody>
      </p:sp>
      <p:pic>
        <p:nvPicPr>
          <p:cNvPr id="3074" name="Picture 2" descr="D:\Publications\EG2010_ImportanceVPLs\images\Living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4" y="980728"/>
            <a:ext cx="8044253" cy="5364000"/>
          </a:xfrm>
          <a:prstGeom prst="rect">
            <a:avLst/>
          </a:prstGeom>
          <a:noFill/>
          <a:effectLst>
            <a:outerShdw blurRad="2413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000" y="5875471"/>
            <a:ext cx="8046000" cy="461665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Average acceptance probability: 0.23</a:t>
            </a:r>
          </a:p>
        </p:txBody>
      </p:sp>
    </p:spTree>
    <p:extLst>
      <p:ext uri="{BB962C8B-B14F-4D97-AF65-F5344CB8AC3E}">
        <p14:creationId xmlns:p14="http://schemas.microsoft.com/office/powerpoint/2010/main" val="39677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">
  <a:themeElements>
    <a:clrScheme name="Iliyan Dark">
      <a:dk1>
        <a:srgbClr val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C3DCFF"/>
      </a:accent2>
      <a:accent3>
        <a:srgbClr val="87BAFF"/>
      </a:accent3>
      <a:accent4>
        <a:srgbClr val="FFC000"/>
      </a:accent4>
      <a:accent5>
        <a:srgbClr val="005BD3"/>
      </a:accent5>
      <a:accent6>
        <a:srgbClr val="00349E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rgbClr val="275A96"/>
            </a:gs>
            <a:gs pos="55000">
              <a:srgbClr val="306BB1"/>
            </a:gs>
            <a:gs pos="100000">
              <a:srgbClr val="3A7ECF"/>
            </a:gs>
          </a:gsLst>
          <a:lin ang="16200000" scaled="0"/>
          <a:tileRect/>
        </a:gradFill>
        <a:ln>
          <a:noFill/>
        </a:ln>
        <a:effectLst>
          <a:outerShdw blurRad="50800" dist="38100" dir="774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1800000"/>
          </a:lightRig>
        </a:scene3d>
        <a:sp3d prstMaterial="matte">
          <a:bevelT h="20320"/>
        </a:sp3d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ner slides">
  <a:themeElements>
    <a:clrScheme name="Iliyan Dark">
      <a:dk1>
        <a:srgbClr val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C3DCFF"/>
      </a:accent2>
      <a:accent3>
        <a:srgbClr val="87BAFF"/>
      </a:accent3>
      <a:accent4>
        <a:srgbClr val="FFC000"/>
      </a:accent4>
      <a:accent5>
        <a:srgbClr val="005BD3"/>
      </a:accent5>
      <a:accent6>
        <a:srgbClr val="00349E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rgbClr val="275A96"/>
            </a:gs>
            <a:gs pos="55000">
              <a:srgbClr val="306BB1"/>
            </a:gs>
            <a:gs pos="100000">
              <a:srgbClr val="3A7ECF"/>
            </a:gs>
          </a:gsLst>
          <a:lin ang="16200000" scaled="0"/>
          <a:tileRect/>
        </a:gradFill>
        <a:ln>
          <a:noFill/>
        </a:ln>
        <a:effectLst>
          <a:outerShdw blurRad="50800" dist="38100" dir="774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1800000"/>
          </a:lightRig>
        </a:scene3d>
        <a:sp3d prstMaterial="matte">
          <a:bevelT h="20320"/>
        </a:sp3d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isc">
  <a:themeElements>
    <a:clrScheme name="Iliyan Dark">
      <a:dk1>
        <a:srgbClr val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C3DCFF"/>
      </a:accent2>
      <a:accent3>
        <a:srgbClr val="87BAFF"/>
      </a:accent3>
      <a:accent4>
        <a:srgbClr val="FFC000"/>
      </a:accent4>
      <a:accent5>
        <a:srgbClr val="005BD3"/>
      </a:accent5>
      <a:accent6>
        <a:srgbClr val="00349E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rgbClr val="275A96"/>
            </a:gs>
            <a:gs pos="55000">
              <a:srgbClr val="306BB1"/>
            </a:gs>
            <a:gs pos="100000">
              <a:srgbClr val="3A7ECF"/>
            </a:gs>
          </a:gsLst>
          <a:lin ang="16200000" scaled="0"/>
          <a:tileRect/>
        </a:gradFill>
        <a:ln>
          <a:noFill/>
        </a:ln>
        <a:effectLst>
          <a:outerShdw blurRad="50800" dist="38100" dir="774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1800000"/>
          </a:lightRig>
        </a:scene3d>
        <a:sp3d prstMaterial="matte">
          <a:bevelT h="20320"/>
        </a:sp3d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17006</TotalTime>
  <Words>244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Title</vt:lpstr>
      <vt:lpstr>Inner slides</vt:lpstr>
      <vt:lpstr>Misc</vt:lpstr>
      <vt:lpstr>Simple and Robust Iterative Importance Sampling of Virtual Point Lights</vt:lpstr>
      <vt:lpstr>Motivation</vt:lpstr>
      <vt:lpstr>Our Method</vt:lpstr>
      <vt:lpstr>Probabilistic VPL Acceptance</vt:lpstr>
      <vt:lpstr>Importance Sampling</vt:lpstr>
      <vt:lpstr>Estimating Image Contribution</vt:lpstr>
      <vt:lpstr>Results</vt:lpstr>
      <vt:lpstr>Results</vt:lpstr>
      <vt:lpstr>Results</vt:lpstr>
      <vt:lpstr>Wrap 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RTfact: Concepts for Generic and High Performance Ray Tracing</dc:title>
  <dc:creator>Iliyan</dc:creator>
  <cp:lastModifiedBy>Iliyan</cp:lastModifiedBy>
  <cp:revision>770</cp:revision>
  <dcterms:created xsi:type="dcterms:W3CDTF">2008-08-05T00:16:11Z</dcterms:created>
  <dcterms:modified xsi:type="dcterms:W3CDTF">2012-08-19T09:17:32Z</dcterms:modified>
</cp:coreProperties>
</file>