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4"/>
  </p:notesMasterIdLst>
  <p:sldIdLst>
    <p:sldId id="275" r:id="rId2"/>
    <p:sldId id="316" r:id="rId3"/>
    <p:sldId id="314" r:id="rId4"/>
    <p:sldId id="315" r:id="rId5"/>
    <p:sldId id="285" r:id="rId6"/>
    <p:sldId id="280" r:id="rId7"/>
    <p:sldId id="284" r:id="rId8"/>
    <p:sldId id="279" r:id="rId9"/>
    <p:sldId id="281" r:id="rId10"/>
    <p:sldId id="282" r:id="rId11"/>
    <p:sldId id="283" r:id="rId12"/>
    <p:sldId id="317" r:id="rId13"/>
    <p:sldId id="318" r:id="rId14"/>
    <p:sldId id="289" r:id="rId15"/>
    <p:sldId id="273" r:id="rId16"/>
    <p:sldId id="287" r:id="rId17"/>
    <p:sldId id="290" r:id="rId18"/>
    <p:sldId id="303" r:id="rId19"/>
    <p:sldId id="305" r:id="rId20"/>
    <p:sldId id="306" r:id="rId21"/>
    <p:sldId id="307" r:id="rId22"/>
    <p:sldId id="308" r:id="rId23"/>
    <p:sldId id="309" r:id="rId24"/>
    <p:sldId id="310" r:id="rId25"/>
    <p:sldId id="311" r:id="rId26"/>
    <p:sldId id="312" r:id="rId27"/>
    <p:sldId id="298" r:id="rId28"/>
    <p:sldId id="293" r:id="rId29"/>
    <p:sldId id="296" r:id="rId30"/>
    <p:sldId id="294" r:id="rId31"/>
    <p:sldId id="300" r:id="rId32"/>
    <p:sldId id="297" r:id="rId33"/>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8A8A"/>
    <a:srgbClr val="949494"/>
    <a:srgbClr val="FCD904"/>
    <a:srgbClr val="EEC100"/>
    <a:srgbClr val="243462"/>
    <a:srgbClr val="1B3683"/>
    <a:srgbClr val="FFE269"/>
    <a:srgbClr val="FFEEA7"/>
    <a:srgbClr val="434343"/>
    <a:srgbClr val="9E78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95" autoAdjust="0"/>
    <p:restoredTop sz="77727" autoAdjust="0"/>
  </p:normalViewPr>
  <p:slideViewPr>
    <p:cSldViewPr>
      <p:cViewPr>
        <p:scale>
          <a:sx n="125" d="100"/>
          <a:sy n="125" d="100"/>
        </p:scale>
        <p:origin x="-336"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CB382B6-8BD2-467F-AA53-B4D405CC8896}" type="datetimeFigureOut">
              <a:rPr lang="bg-BG"/>
              <a:pPr>
                <a:defRPr/>
              </a:pPr>
              <a:t>11.2.2009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FADDBDE-B1B7-4D15-9AE0-51FFA4A85B27}" type="slidenum">
              <a:rPr lang="bg-BG"/>
              <a:pPr>
                <a:defRPr/>
              </a:pPr>
              <a:t>‹#›</a:t>
            </a:fld>
            <a:endParaRPr 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charset="0"/>
              <a:buChar char="•"/>
            </a:pPr>
            <a:r>
              <a:rPr lang="en-US" sz="1200" kern="1200" dirty="0" smtClean="0">
                <a:solidFill>
                  <a:schemeClr val="tx1"/>
                </a:solidFill>
                <a:latin typeface="+mn-lt"/>
                <a:ea typeface="+mn-ea"/>
                <a:cs typeface="+mn-cs"/>
              </a:rPr>
              <a:t>Talk about real-time</a:t>
            </a:r>
            <a:r>
              <a:rPr lang="en-US" sz="1200" kern="1200" baseline="0" dirty="0" smtClean="0">
                <a:solidFill>
                  <a:schemeClr val="tx1"/>
                </a:solidFill>
                <a:latin typeface="+mn-lt"/>
                <a:ea typeface="+mn-ea"/>
                <a:cs typeface="+mn-cs"/>
              </a:rPr>
              <a:t> ray tracing</a:t>
            </a:r>
          </a:p>
          <a:p>
            <a:pPr>
              <a:buFont typeface="Arial" charset="0"/>
              <a:buChar char="•"/>
            </a:pPr>
            <a:r>
              <a:rPr lang="en-US" sz="1200" kern="1200" baseline="0" dirty="0" smtClean="0">
                <a:solidFill>
                  <a:schemeClr val="tx1"/>
                </a:solidFill>
                <a:latin typeface="+mn-lt"/>
                <a:ea typeface="+mn-ea"/>
                <a:cs typeface="+mn-cs"/>
              </a:rPr>
              <a:t>Give you a feeling about its relevant to visualization and virtual reality systems TODAY</a:t>
            </a:r>
          </a:p>
          <a:p>
            <a:pPr lvl="0">
              <a:buFont typeface="Arial" charset="0"/>
              <a:buChar char="•"/>
            </a:pPr>
            <a:r>
              <a:rPr lang="en-US" sz="1200" kern="1200" baseline="0" dirty="0" smtClean="0">
                <a:solidFill>
                  <a:schemeClr val="tx1"/>
                </a:solidFill>
                <a:latin typeface="+mn-lt"/>
                <a:ea typeface="+mn-ea"/>
                <a:cs typeface="+mn-cs"/>
              </a:rPr>
              <a:t>Discuss one of the main issues in applying RTRT in industry</a:t>
            </a:r>
          </a:p>
          <a:p>
            <a:pPr lvl="0">
              <a:buFont typeface="Arial" charset="0"/>
              <a:buChar char="•"/>
            </a:pPr>
            <a:r>
              <a:rPr lang="en-US" sz="1200" kern="1200" baseline="0" dirty="0" smtClean="0">
                <a:solidFill>
                  <a:schemeClr val="tx1"/>
                </a:solidFill>
                <a:latin typeface="+mn-lt"/>
                <a:ea typeface="+mn-ea"/>
                <a:cs typeface="+mn-cs"/>
              </a:rPr>
              <a:t>What we in SB are working on to address this</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a:t>
            </a:fld>
            <a:endParaRPr lang="bg-B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Bad OpenRT</a:t>
            </a:r>
          </a:p>
          <a:p>
            <a:r>
              <a:rPr lang="en-US" dirty="0" smtClean="0"/>
              <a:t>   fixed</a:t>
            </a:r>
            <a:r>
              <a:rPr lang="en-US" baseline="0" dirty="0" smtClean="0"/>
              <a:t> </a:t>
            </a:r>
            <a:r>
              <a:rPr lang="en-US" baseline="0" dirty="0" err="1" smtClean="0"/>
              <a:t>config</a:t>
            </a:r>
            <a:r>
              <a:rPr lang="en-US" baseline="0" dirty="0" smtClean="0"/>
              <a:t> of </a:t>
            </a:r>
            <a:r>
              <a:rPr lang="en-US" baseline="0" dirty="0" err="1" smtClean="0"/>
              <a:t>algs</a:t>
            </a:r>
            <a:r>
              <a:rPr lang="en-US" baseline="0" dirty="0" smtClean="0"/>
              <a:t> and data struct</a:t>
            </a:r>
            <a:endParaRPr lang="en-US" dirty="0" smtClean="0"/>
          </a:p>
          <a:p>
            <a:r>
              <a:rPr lang="en-US" dirty="0" smtClean="0"/>
              <a:t>   no new algorithms</a:t>
            </a:r>
          </a:p>
          <a:p>
            <a:r>
              <a:rPr lang="en-US" dirty="0" smtClean="0"/>
              <a:t>   no multi-core, SIMD</a:t>
            </a:r>
          </a:p>
          <a:p>
            <a:endParaRPr lang="en-US" dirty="0" smtClean="0"/>
          </a:p>
          <a:p>
            <a:r>
              <a:rPr lang="en-US" dirty="0" smtClean="0"/>
              <a:t>OOP</a:t>
            </a:r>
            <a:r>
              <a:rPr lang="en-US" baseline="0" dirty="0" smtClean="0"/>
              <a:t> bad for RTRT</a:t>
            </a:r>
          </a:p>
          <a:p>
            <a:r>
              <a:rPr lang="en-US" baseline="0" dirty="0" smtClean="0"/>
              <a:t>  * RT is versatile – no OOP tools</a:t>
            </a:r>
          </a:p>
          <a:p>
            <a:r>
              <a:rPr lang="en-US" baseline="0" dirty="0" smtClean="0"/>
              <a:t>  * RTRT requires maximum optimization</a:t>
            </a:r>
            <a:endParaRPr lang="bg-BG"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15</a:t>
            </a:fld>
            <a:endParaRPr lang="bg-B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Ray tracer prototyping library</a:t>
            </a:r>
          </a:p>
          <a:p>
            <a:r>
              <a:rPr lang="en-US" sz="1200" kern="1200" baseline="0" dirty="0" smtClean="0">
                <a:solidFill>
                  <a:schemeClr val="tx1"/>
                </a:solidFill>
                <a:latin typeface="+mn-lt"/>
                <a:ea typeface="+mn-ea"/>
                <a:cs typeface="+mn-cs"/>
              </a:rPr>
              <a:t>* Provides the building blocks for creating custom ray tracing-based solutions</a:t>
            </a:r>
          </a:p>
          <a:p>
            <a:pPr>
              <a:buFont typeface="Arial" charset="0"/>
              <a:buNone/>
            </a:pPr>
            <a:r>
              <a:rPr lang="en-US" sz="1200" kern="1200" baseline="0" dirty="0" smtClean="0">
                <a:solidFill>
                  <a:schemeClr val="tx1"/>
                </a:solidFill>
                <a:latin typeface="+mn-lt"/>
                <a:ea typeface="+mn-ea"/>
                <a:cs typeface="+mn-cs"/>
              </a:rPr>
              <a:t>* NOT providing a complete rendering system (previous approaches have failed)*</a:t>
            </a:r>
          </a:p>
          <a:p>
            <a:pPr>
              <a:buFont typeface="Arial" charset="0"/>
              <a:buNone/>
            </a:pPr>
            <a:r>
              <a:rPr lang="en-US" sz="1200" kern="1200" baseline="0" dirty="0" smtClean="0">
                <a:solidFill>
                  <a:schemeClr val="tx1"/>
                </a:solidFill>
                <a:latin typeface="+mn-lt"/>
                <a:ea typeface="+mn-ea"/>
                <a:cs typeface="+mn-cs"/>
              </a:rPr>
              <a:t>* Employing generic programming paradigms (template programming),</a:t>
            </a:r>
          </a:p>
          <a:p>
            <a:pPr>
              <a:buFont typeface="Arial" charset="0"/>
              <a:buNone/>
            </a:pPr>
            <a:r>
              <a:rPr lang="en-US" sz="1200" kern="1200" baseline="0" dirty="0" smtClean="0">
                <a:solidFill>
                  <a:schemeClr val="tx1"/>
                </a:solidFill>
                <a:latin typeface="+mn-lt"/>
                <a:ea typeface="+mn-ea"/>
                <a:cs typeface="+mn-cs"/>
              </a:rPr>
              <a:t>* Flexibility of off-line rendering systems with the performance of modern ray tracing algorithms</a:t>
            </a:r>
          </a:p>
          <a:p>
            <a:pPr>
              <a:buFont typeface="Arial" charset="0"/>
              <a:buNone/>
            </a:pPr>
            <a:r>
              <a:rPr lang="en-US" sz="1200" kern="1200" baseline="0" dirty="0" smtClean="0">
                <a:solidFill>
                  <a:schemeClr val="tx1"/>
                </a:solidFill>
                <a:latin typeface="+mn-lt"/>
                <a:ea typeface="+mn-ea"/>
                <a:cs typeface="+mn-cs"/>
              </a:rPr>
              <a:t>* Separating the many different algorithms from each other AND from the concrete representation of the data</a:t>
            </a:r>
          </a:p>
          <a:p>
            <a:pPr>
              <a:buFont typeface="Arial" charset="0"/>
              <a:buNone/>
            </a:pPr>
            <a:r>
              <a:rPr lang="en-US" sz="1200" kern="1200" baseline="0" dirty="0" smtClean="0">
                <a:solidFill>
                  <a:schemeClr val="tx1"/>
                </a:solidFill>
                <a:latin typeface="+mn-lt"/>
                <a:ea typeface="+mn-ea"/>
                <a:cs typeface="+mn-cs"/>
              </a:rPr>
              <a:t>      * Achieve seamless component integration and composability not previously seen in other RTRT systems.</a:t>
            </a:r>
          </a:p>
          <a:p>
            <a:pPr>
              <a:buFont typeface="Arial" charset="0"/>
              <a:buNone/>
            </a:pPr>
            <a:r>
              <a:rPr lang="en-US" sz="1200" kern="1200" baseline="0" dirty="0" smtClean="0">
                <a:solidFill>
                  <a:schemeClr val="tx1"/>
                </a:solidFill>
                <a:latin typeface="+mn-lt"/>
                <a:ea typeface="+mn-ea"/>
                <a:cs typeface="+mn-cs"/>
              </a:rPr>
              <a:t>* Separating the basic ray tracing functionality from the rendering</a:t>
            </a:r>
          </a:p>
          <a:p>
            <a:pPr>
              <a:buFont typeface="Arial" charset="0"/>
              <a:buNone/>
            </a:pPr>
            <a:r>
              <a:rPr lang="en-US" sz="1200" kern="1200" baseline="0" dirty="0" smtClean="0">
                <a:solidFill>
                  <a:schemeClr val="tx1"/>
                </a:solidFill>
                <a:latin typeface="+mn-lt"/>
                <a:ea typeface="+mn-ea"/>
                <a:cs typeface="+mn-cs"/>
              </a:rPr>
              <a:t>* Employ ray tracing not only for visualization, but also for many other VR tasks</a:t>
            </a:r>
          </a:p>
          <a:p>
            <a:pPr>
              <a:buFont typeface="Arial" charset="0"/>
              <a:buNone/>
            </a:pPr>
            <a:r>
              <a:rPr lang="en-US" sz="1200" kern="1200" baseline="0" dirty="0" smtClean="0">
                <a:solidFill>
                  <a:schemeClr val="tx1"/>
                </a:solidFill>
                <a:latin typeface="+mn-lt"/>
                <a:ea typeface="+mn-ea"/>
                <a:cs typeface="+mn-cs"/>
              </a:rPr>
              <a:t>* Tasks are collision detection and object interaction,</a:t>
            </a:r>
          </a:p>
          <a:p>
            <a:pPr>
              <a:buFont typeface="Arial" charset="0"/>
              <a:buNone/>
            </a:pPr>
            <a:r>
              <a:rPr lang="en-US" sz="1200" kern="1200" baseline="0" dirty="0" smtClean="0">
                <a:solidFill>
                  <a:schemeClr val="tx1"/>
                </a:solidFill>
                <a:latin typeface="+mn-lt"/>
                <a:ea typeface="+mn-ea"/>
                <a:cs typeface="+mn-cs"/>
              </a:rPr>
              <a:t>      * Today are commonly implemented through with RT-like approaches but usually employ their own algorithms and data structures</a:t>
            </a:r>
            <a:endParaRPr lang="bg-BG"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16</a:t>
            </a:fld>
            <a:endParaRPr lang="bg-B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17</a:t>
            </a:fld>
            <a:endParaRPr lang="bg-B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g-BG" sz="1200" kern="1200" dirty="0" smtClean="0">
                <a:solidFill>
                  <a:schemeClr val="tx1"/>
                </a:solidFill>
                <a:latin typeface="+mn-lt"/>
                <a:ea typeface="+mn-ea"/>
                <a:cs typeface="+mn-cs"/>
              </a:rPr>
              <a:t>Finally, argue that we are building a VR/AR system based on RTSG, which will include RT -- but is already the fastes VRML/X3D browser when using rasterization.</a:t>
            </a:r>
          </a:p>
          <a:p>
            <a:endParaRPr lang="bg-BG"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31</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 story)</a:t>
            </a:r>
          </a:p>
          <a:p>
            <a:r>
              <a:rPr lang="en-US" dirty="0" smtClean="0"/>
              <a:t>This</a:t>
            </a:r>
            <a:r>
              <a:rPr lang="en-US" baseline="0" dirty="0" smtClean="0"/>
              <a:t> year (2008) I attended a talk given by some industry researchers and a lady from Ford was giving an overview about the VR system they used to detect driver distraction. Three days later I rented a Ford Mustang convertible. In the moment I got into the car, I was blinded by the vast amount of chrome instruments on the dashboard, which were reflecting the strong Californian sun. Apparently, Ford hadn’t detected this kind of distraction using their system.</a:t>
            </a:r>
            <a:endParaRPr lang="bg-BG"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a:t>
            </a:fld>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Shots from the VR systems currently running downstairs.</a:t>
            </a:r>
            <a:endParaRPr lang="bg-BG"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a:t>
            </a:fld>
            <a:endParaRPr 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Shots from the VR systems currently running downstairs.</a:t>
            </a:r>
            <a:endParaRPr lang="bg-BG" dirty="0" smtClean="0"/>
          </a:p>
          <a:p>
            <a:endParaRPr lang="bg-BG"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4</a:t>
            </a:fld>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sz="1200" kern="1200" dirty="0" smtClean="0">
                <a:solidFill>
                  <a:schemeClr val="tx1"/>
                </a:solidFill>
                <a:latin typeface="+mn-lt"/>
                <a:ea typeface="+mn-ea"/>
                <a:cs typeface="+mn-cs"/>
              </a:rPr>
              <a:t>I</a:t>
            </a:r>
            <a:r>
              <a:rPr lang="bg-BG" sz="1200" kern="1200" dirty="0" smtClean="0">
                <a:solidFill>
                  <a:schemeClr val="tx1"/>
                </a:solidFill>
                <a:latin typeface="+mn-lt"/>
                <a:ea typeface="+mn-ea"/>
                <a:cs typeface="+mn-cs"/>
              </a:rPr>
              <a:t>t is all about Visual Simulation</a:t>
            </a:r>
            <a:endParaRPr lang="en-US" sz="1200" kern="1200" dirty="0" smtClean="0">
              <a:solidFill>
                <a:schemeClr val="tx1"/>
              </a:solidFill>
              <a:latin typeface="+mn-lt"/>
              <a:ea typeface="+mn-ea"/>
              <a:cs typeface="+mn-cs"/>
            </a:endParaRPr>
          </a:p>
          <a:p>
            <a:pPr>
              <a:buFont typeface="Arial" charset="0"/>
              <a:buNone/>
            </a:pPr>
            <a:r>
              <a:rPr lang="en-US" sz="1200" kern="1200" dirty="0" smtClean="0">
                <a:solidFill>
                  <a:schemeClr val="tx1"/>
                </a:solidFill>
                <a:latin typeface="+mn-lt"/>
                <a:ea typeface="+mn-ea"/>
                <a:cs typeface="+mn-cs"/>
              </a:rPr>
              <a:t>   * </a:t>
            </a:r>
            <a:r>
              <a:rPr lang="bg-BG" sz="1200" kern="1200" dirty="0" smtClean="0">
                <a:solidFill>
                  <a:schemeClr val="tx1"/>
                </a:solidFill>
                <a:latin typeface="+mn-lt"/>
                <a:ea typeface="+mn-ea"/>
                <a:cs typeface="+mn-cs"/>
              </a:rPr>
              <a:t>Users need to trust the results they see</a:t>
            </a:r>
            <a:endParaRPr lang="en-US" sz="1200" kern="1200" dirty="0" smtClean="0">
              <a:solidFill>
                <a:schemeClr val="tx1"/>
              </a:solidFill>
              <a:latin typeface="+mn-lt"/>
              <a:ea typeface="+mn-ea"/>
              <a:cs typeface="+mn-cs"/>
            </a:endParaRPr>
          </a:p>
          <a:p>
            <a:pPr>
              <a:buFont typeface="Arial" charset="0"/>
              <a:buNone/>
            </a:pPr>
            <a:r>
              <a:rPr lang="en-US" sz="1200" kern="1200" dirty="0" smtClean="0">
                <a:solidFill>
                  <a:schemeClr val="tx1"/>
                </a:solidFill>
                <a:latin typeface="+mn-lt"/>
                <a:ea typeface="+mn-ea"/>
                <a:cs typeface="+mn-cs"/>
              </a:rPr>
              <a:t>   * A</a:t>
            </a:r>
            <a:r>
              <a:rPr lang="bg-BG" sz="1200" kern="1200" dirty="0" smtClean="0">
                <a:solidFill>
                  <a:schemeClr val="tx1"/>
                </a:solidFill>
                <a:latin typeface="+mn-lt"/>
                <a:ea typeface="+mn-ea"/>
                <a:cs typeface="+mn-cs"/>
              </a:rPr>
              <a:t>ccurate data instead of "nice pictures“</a:t>
            </a:r>
            <a:endParaRPr lang="en-US" sz="1200" kern="1200" dirty="0" smtClean="0">
              <a:solidFill>
                <a:schemeClr val="tx1"/>
              </a:solidFill>
              <a:latin typeface="+mn-lt"/>
              <a:ea typeface="+mn-ea"/>
              <a:cs typeface="+mn-cs"/>
            </a:endParaRPr>
          </a:p>
          <a:p>
            <a:pPr lvl="0">
              <a:buFont typeface="Arial" charset="0"/>
              <a:buNone/>
            </a:pPr>
            <a:r>
              <a:rPr lang="en-US" sz="1200" kern="1200" dirty="0" smtClean="0">
                <a:solidFill>
                  <a:schemeClr val="tx1"/>
                </a:solidFill>
                <a:latin typeface="+mn-lt"/>
                <a:ea typeface="+mn-ea"/>
                <a:cs typeface="+mn-cs"/>
              </a:rPr>
              <a:t>I</a:t>
            </a:r>
            <a:r>
              <a:rPr lang="bg-BG" sz="1200" kern="1200" dirty="0" smtClean="0">
                <a:solidFill>
                  <a:schemeClr val="tx1"/>
                </a:solidFill>
                <a:latin typeface="+mn-lt"/>
                <a:ea typeface="+mn-ea"/>
                <a:cs typeface="+mn-cs"/>
              </a:rPr>
              <a:t>n industry people cannot afford to spend time</a:t>
            </a:r>
            <a:endParaRPr lang="en-US" sz="1200" kern="1200" dirty="0" smtClean="0">
              <a:solidFill>
                <a:schemeClr val="tx1"/>
              </a:solidFill>
              <a:latin typeface="+mn-lt"/>
              <a:ea typeface="+mn-ea"/>
              <a:cs typeface="+mn-cs"/>
            </a:endParaRPr>
          </a:p>
          <a:p>
            <a:pPr lvl="0">
              <a:buFont typeface="Arial" charset="0"/>
              <a:buNone/>
            </a:pPr>
            <a:r>
              <a:rPr lang="en-US" sz="1200" kern="1200" dirty="0" smtClean="0">
                <a:solidFill>
                  <a:schemeClr val="tx1"/>
                </a:solidFill>
                <a:latin typeface="+mn-lt"/>
                <a:ea typeface="+mn-ea"/>
                <a:cs typeface="+mn-cs"/>
              </a:rPr>
              <a:t>   * V</a:t>
            </a:r>
            <a:r>
              <a:rPr lang="bg-BG" sz="1200" kern="1200" dirty="0" smtClean="0">
                <a:solidFill>
                  <a:schemeClr val="tx1"/>
                </a:solidFill>
                <a:latin typeface="+mn-lt"/>
                <a:ea typeface="+mn-ea"/>
                <a:cs typeface="+mn-cs"/>
              </a:rPr>
              <a:t>isual simulation need to work immediately</a:t>
            </a:r>
            <a:endParaRPr lang="en-US" sz="1200" kern="1200" dirty="0" smtClean="0">
              <a:solidFill>
                <a:schemeClr val="tx1"/>
              </a:solidFill>
              <a:latin typeface="+mn-lt"/>
              <a:ea typeface="+mn-ea"/>
              <a:cs typeface="+mn-cs"/>
            </a:endParaRPr>
          </a:p>
          <a:p>
            <a:pPr lvl="0">
              <a:buFont typeface="Arial" charset="0"/>
              <a:buNone/>
            </a:pPr>
            <a:r>
              <a:rPr lang="en-US" sz="1200" kern="1200" dirty="0" smtClean="0">
                <a:solidFill>
                  <a:schemeClr val="tx1"/>
                </a:solidFill>
                <a:latin typeface="+mn-lt"/>
                <a:ea typeface="+mn-ea"/>
                <a:cs typeface="+mn-cs"/>
              </a:rPr>
              <a:t>      * W</a:t>
            </a:r>
            <a:r>
              <a:rPr lang="bg-BG" sz="1200" kern="1200" dirty="0" smtClean="0">
                <a:solidFill>
                  <a:schemeClr val="tx1"/>
                </a:solidFill>
                <a:latin typeface="+mn-lt"/>
                <a:ea typeface="+mn-ea"/>
                <a:cs typeface="+mn-cs"/>
              </a:rPr>
              <a:t>ithout tweaking </a:t>
            </a:r>
            <a:endParaRPr lang="en-US" sz="1200" kern="1200" dirty="0" smtClean="0">
              <a:solidFill>
                <a:schemeClr val="tx1"/>
              </a:solidFill>
              <a:latin typeface="+mn-lt"/>
              <a:ea typeface="+mn-ea"/>
              <a:cs typeface="+mn-cs"/>
            </a:endParaRPr>
          </a:p>
          <a:p>
            <a:pPr lvl="0">
              <a:buFont typeface="Arial" charset="0"/>
              <a:buNone/>
            </a:pPr>
            <a:r>
              <a:rPr lang="en-US" sz="1200" kern="1200" dirty="0" smtClean="0">
                <a:solidFill>
                  <a:schemeClr val="tx1"/>
                </a:solidFill>
                <a:latin typeface="+mn-lt"/>
                <a:ea typeface="+mn-ea"/>
                <a:cs typeface="+mn-cs"/>
              </a:rPr>
              <a:t>      * Without a lot</a:t>
            </a:r>
            <a:r>
              <a:rPr lang="en-US" sz="1200" kern="1200" baseline="0" dirty="0" smtClean="0">
                <a:solidFill>
                  <a:schemeClr val="tx1"/>
                </a:solidFill>
                <a:latin typeface="+mn-lt"/>
                <a:ea typeface="+mn-ea"/>
                <a:cs typeface="+mn-cs"/>
              </a:rPr>
              <a:t> </a:t>
            </a:r>
            <a:r>
              <a:rPr lang="bg-BG" sz="1200" kern="1200" dirty="0" smtClean="0">
                <a:solidFill>
                  <a:schemeClr val="tx1"/>
                </a:solidFill>
                <a:latin typeface="+mn-lt"/>
                <a:ea typeface="+mn-ea"/>
                <a:cs typeface="+mn-cs"/>
              </a:rPr>
              <a:t>ot of work by the user</a:t>
            </a:r>
            <a:endParaRPr lang="en-US" sz="1200" kern="1200" dirty="0" smtClean="0">
              <a:solidFill>
                <a:schemeClr val="tx1"/>
              </a:solidFill>
              <a:latin typeface="+mn-lt"/>
              <a:ea typeface="+mn-ea"/>
              <a:cs typeface="+mn-cs"/>
            </a:endParaRPr>
          </a:p>
          <a:p>
            <a:pPr lvl="0">
              <a:buFont typeface="Arial" charset="0"/>
              <a:buNone/>
            </a:pPr>
            <a:r>
              <a:rPr lang="en-US" sz="1200" kern="1200" dirty="0" smtClean="0">
                <a:solidFill>
                  <a:schemeClr val="tx1"/>
                </a:solidFill>
                <a:latin typeface="+mn-lt"/>
                <a:ea typeface="+mn-ea"/>
                <a:cs typeface="+mn-cs"/>
              </a:rPr>
              <a:t>   * </a:t>
            </a:r>
            <a:r>
              <a:rPr lang="bg-BG" sz="1200" kern="1200" dirty="0" smtClean="0">
                <a:solidFill>
                  <a:schemeClr val="tx1"/>
                </a:solidFill>
                <a:latin typeface="+mn-lt"/>
                <a:ea typeface="+mn-ea"/>
                <a:cs typeface="+mn-cs"/>
              </a:rPr>
              <a:t>RT is ideal for this. </a:t>
            </a:r>
            <a:endParaRPr lang="en-US" dirty="0" smtClean="0"/>
          </a:p>
          <a:p>
            <a:endParaRPr lang="en-US" dirty="0" smtClean="0"/>
          </a:p>
          <a:p>
            <a:r>
              <a:rPr lang="en-US" dirty="0" smtClean="0"/>
              <a:t>Rasterization</a:t>
            </a:r>
          </a:p>
          <a:p>
            <a:r>
              <a:rPr lang="en-US" dirty="0" smtClean="0"/>
              <a:t>   * A lot of different algorithms</a:t>
            </a:r>
          </a:p>
          <a:p>
            <a:r>
              <a:rPr lang="en-US" dirty="0" smtClean="0"/>
              <a:t>   * Scenes</a:t>
            </a:r>
            <a:r>
              <a:rPr lang="en-US" baseline="0" dirty="0" smtClean="0"/>
              <a:t> need LOTS of tweaking</a:t>
            </a:r>
          </a:p>
          <a:p>
            <a:r>
              <a:rPr lang="en-US" baseline="0" dirty="0" smtClean="0"/>
              <a:t>   * Inefficient for accurate  lighting simulation</a:t>
            </a:r>
            <a:endParaRPr lang="en-US" dirty="0" smtClean="0"/>
          </a:p>
          <a:p>
            <a:r>
              <a:rPr lang="en-US" dirty="0" smtClean="0"/>
              <a:t>Easy quality evaluation for RT rendered images</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5</a:t>
            </a:fld>
            <a:endParaRPr 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6</a:t>
            </a:fld>
            <a:endParaRPr lang="bg-B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g-BG" sz="1200" kern="1200" dirty="0" smtClean="0">
                <a:solidFill>
                  <a:schemeClr val="tx1"/>
                </a:solidFill>
                <a:latin typeface="+mn-lt"/>
                <a:ea typeface="+mn-ea"/>
                <a:cs typeface="+mn-cs"/>
              </a:rPr>
              <a:t>At the top is the Visualization Center at Volkwagen, where decision makers across all ranks (up to the CEO) come to make "design reviews", where they use the virtual model to decide which version of a new design they will produce. This can save them big money.</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7</a:t>
            </a:fld>
            <a:endParaRPr lang="bg-B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g-BG" sz="1200" kern="1200" dirty="0" smtClean="0">
                <a:solidFill>
                  <a:schemeClr val="tx1"/>
                </a:solidFill>
                <a:latin typeface="+mn-lt"/>
                <a:ea typeface="+mn-ea"/>
                <a:cs typeface="+mn-cs"/>
              </a:rPr>
              <a:t> An ever larger RT-VisCenter has been built at Airbus in Hamburg. Using RT this has been the first time they have been able to view </a:t>
            </a:r>
            <a:r>
              <a:rPr lang="en-US" sz="1200" kern="1200" dirty="0" smtClean="0">
                <a:solidFill>
                  <a:schemeClr val="tx1"/>
                </a:solidFill>
                <a:latin typeface="+mn-lt"/>
                <a:ea typeface="+mn-ea"/>
                <a:cs typeface="+mn-cs"/>
              </a:rPr>
              <a:t>an </a:t>
            </a:r>
            <a:r>
              <a:rPr lang="bg-BG" sz="1200" kern="1200" dirty="0" smtClean="0">
                <a:solidFill>
                  <a:schemeClr val="tx1"/>
                </a:solidFill>
                <a:latin typeface="+mn-lt"/>
                <a:ea typeface="+mn-ea"/>
                <a:cs typeface="+mn-cs"/>
              </a:rPr>
              <a:t>entire airplane at once -- and even with advanced lighting effects.</a:t>
            </a:r>
            <a:endParaRPr lang="bg-BG"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8</a:t>
            </a:fld>
            <a:endParaRPr 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sz="1200" kern="1200" dirty="0" smtClean="0">
                <a:solidFill>
                  <a:schemeClr val="tx1"/>
                </a:solidFill>
                <a:latin typeface="+mn-lt"/>
                <a:ea typeface="+mn-ea"/>
                <a:cs typeface="+mn-cs"/>
              </a:rPr>
              <a:t>Revolution</a:t>
            </a:r>
            <a:r>
              <a:rPr lang="en-US" sz="1200" kern="1200" baseline="0" dirty="0" smtClean="0">
                <a:solidFill>
                  <a:schemeClr val="tx1"/>
                </a:solidFill>
                <a:latin typeface="+mn-lt"/>
                <a:ea typeface="+mn-ea"/>
                <a:cs typeface="+mn-cs"/>
              </a:rPr>
              <a:t> in terms of parallel processing power</a:t>
            </a:r>
          </a:p>
          <a:p>
            <a:pPr lvl="1">
              <a:buFont typeface="Arial" charset="0"/>
              <a:buChar char="•"/>
            </a:pPr>
            <a:r>
              <a:rPr lang="en-US" sz="1200" kern="1200" baseline="0" dirty="0" smtClean="0">
                <a:solidFill>
                  <a:schemeClr val="tx1"/>
                </a:solidFill>
                <a:latin typeface="+mn-lt"/>
                <a:ea typeface="+mn-ea"/>
                <a:cs typeface="+mn-cs"/>
              </a:rPr>
              <a:t>Multiple cores</a:t>
            </a:r>
          </a:p>
          <a:p>
            <a:pPr lvl="1">
              <a:buFont typeface="Arial" charset="0"/>
              <a:buChar char="•"/>
            </a:pPr>
            <a:r>
              <a:rPr lang="en-US" sz="1200" kern="1200" dirty="0" smtClean="0">
                <a:solidFill>
                  <a:schemeClr val="tx1"/>
                </a:solidFill>
                <a:latin typeface="+mn-lt"/>
                <a:ea typeface="+mn-ea"/>
                <a:cs typeface="+mn-cs"/>
              </a:rPr>
              <a:t>Data-parallel pipelines</a:t>
            </a:r>
          </a:p>
          <a:p>
            <a:pPr lvl="0">
              <a:buFont typeface="Arial" charset="0"/>
              <a:buChar char="•"/>
            </a:pPr>
            <a:r>
              <a:rPr lang="en-US" sz="1200" kern="1200" dirty="0" smtClean="0">
                <a:solidFill>
                  <a:schemeClr val="tx1"/>
                </a:solidFill>
                <a:latin typeface="+mn-lt"/>
                <a:ea typeface="+mn-ea"/>
                <a:cs typeface="+mn-cs"/>
              </a:rPr>
              <a:t>Specialized hardware becoming more programmable</a:t>
            </a:r>
          </a:p>
          <a:p>
            <a:pPr lvl="1">
              <a:buFont typeface="Arial" charset="0"/>
              <a:buChar char="•"/>
            </a:pPr>
            <a:r>
              <a:rPr lang="en-US" sz="1200" kern="1200" dirty="0" smtClean="0">
                <a:solidFill>
                  <a:schemeClr val="tx1"/>
                </a:solidFill>
                <a:latin typeface="+mn-lt"/>
                <a:ea typeface="+mn-ea"/>
                <a:cs typeface="+mn-cs"/>
              </a:rPr>
              <a:t>Converging to massively parallel general</a:t>
            </a:r>
            <a:r>
              <a:rPr lang="en-US" sz="1200" kern="1200" baseline="0" dirty="0" smtClean="0">
                <a:solidFill>
                  <a:schemeClr val="tx1"/>
                </a:solidFill>
                <a:latin typeface="+mn-lt"/>
                <a:ea typeface="+mn-ea"/>
                <a:cs typeface="+mn-cs"/>
              </a:rPr>
              <a:t> purpose accelerators</a:t>
            </a:r>
          </a:p>
          <a:p>
            <a:pPr lvl="1">
              <a:buFont typeface="Arial" charset="0"/>
              <a:buChar char="•"/>
            </a:pPr>
            <a:r>
              <a:rPr lang="en-US" sz="1200" kern="1200" baseline="0" dirty="0" smtClean="0">
                <a:solidFill>
                  <a:schemeClr val="tx1"/>
                </a:solidFill>
                <a:latin typeface="+mn-lt"/>
                <a:ea typeface="+mn-ea"/>
                <a:cs typeface="+mn-cs"/>
              </a:rPr>
              <a:t>Larrabee – take best from both worlds</a:t>
            </a:r>
          </a:p>
          <a:p>
            <a:pPr lvl="2">
              <a:buFont typeface="Arial" charset="0"/>
              <a:buChar char="•"/>
            </a:pPr>
            <a:r>
              <a:rPr lang="en-US" sz="1200" kern="1200" baseline="0" dirty="0" smtClean="0">
                <a:solidFill>
                  <a:schemeClr val="tx1"/>
                </a:solidFill>
                <a:latin typeface="+mn-lt"/>
                <a:ea typeface="+mn-ea"/>
                <a:cs typeface="+mn-cs"/>
              </a:rPr>
              <a:t>Parallel processing power</a:t>
            </a:r>
          </a:p>
          <a:p>
            <a:pPr lvl="2">
              <a:buFont typeface="Arial" charset="0"/>
              <a:buChar char="•"/>
            </a:pPr>
            <a:r>
              <a:rPr lang="en-US" sz="1200" kern="1200" baseline="0" dirty="0" smtClean="0">
                <a:solidFill>
                  <a:schemeClr val="tx1"/>
                </a:solidFill>
                <a:latin typeface="+mn-lt"/>
                <a:ea typeface="+mn-ea"/>
                <a:cs typeface="+mn-cs"/>
              </a:rPr>
              <a:t>Feature rich instruction set</a:t>
            </a:r>
          </a:p>
          <a:p>
            <a:pPr lvl="2">
              <a:buFont typeface="Arial" charset="0"/>
              <a:buChar char="•"/>
            </a:pPr>
            <a:endParaRPr lang="en-US" sz="1200" kern="1200" baseline="0" dirty="0" smtClean="0">
              <a:solidFill>
                <a:schemeClr val="tx1"/>
              </a:solidFill>
              <a:latin typeface="+mn-lt"/>
              <a:ea typeface="+mn-ea"/>
              <a:cs typeface="+mn-cs"/>
            </a:endParaRPr>
          </a:p>
          <a:p>
            <a:pPr lvl="0">
              <a:buFont typeface="Arial" charset="0"/>
              <a:buChar char="•"/>
            </a:pPr>
            <a:r>
              <a:rPr lang="en-US" sz="1200" kern="1200" baseline="0" dirty="0" smtClean="0">
                <a:solidFill>
                  <a:schemeClr val="tx1"/>
                </a:solidFill>
                <a:latin typeface="+mn-lt"/>
                <a:ea typeface="+mn-ea"/>
                <a:cs typeface="+mn-cs"/>
              </a:rPr>
              <a:t>With all the processing power and programmability it becomes obvious</a:t>
            </a:r>
          </a:p>
          <a:p>
            <a:pPr lvl="1">
              <a:buFont typeface="Arial" charset="0"/>
              <a:buChar char="•"/>
            </a:pPr>
            <a:r>
              <a:rPr lang="en-US" sz="1200" kern="1200" baseline="0" dirty="0" smtClean="0">
                <a:solidFill>
                  <a:schemeClr val="tx1"/>
                </a:solidFill>
                <a:latin typeface="+mn-lt"/>
                <a:ea typeface="+mn-ea"/>
                <a:cs typeface="+mn-cs"/>
              </a:rPr>
              <a:t>The trend towards software-based graphics </a:t>
            </a:r>
          </a:p>
          <a:p>
            <a:pPr lvl="1">
              <a:buFont typeface="Arial" charset="0"/>
              <a:buChar char="•"/>
            </a:pPr>
            <a:r>
              <a:rPr lang="en-US" sz="1200" kern="1200" baseline="0" dirty="0" smtClean="0">
                <a:solidFill>
                  <a:schemeClr val="tx1"/>
                </a:solidFill>
                <a:latin typeface="+mn-lt"/>
                <a:ea typeface="+mn-ea"/>
                <a:cs typeface="+mn-cs"/>
              </a:rPr>
              <a:t>Need fast &amp; flex software architectures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14</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77328" y="1500174"/>
            <a:ext cx="5989344" cy="2273634"/>
          </a:xfrm>
        </p:spPr>
        <p:txBody>
          <a:bodyPr anchor="ctr" anchorCtr="0"/>
          <a:lstStyle>
            <a:lvl1pPr algn="ctr">
              <a:defRPr sz="4200"/>
            </a:lvl1pPr>
          </a:lstStyle>
          <a:p>
            <a:r>
              <a:rPr lang="en-US" smtClean="0"/>
              <a:t>Click to edit Master title style</a:t>
            </a:r>
            <a:endParaRPr lang="bg-BG"/>
          </a:p>
        </p:txBody>
      </p:sp>
      <p:sp>
        <p:nvSpPr>
          <p:cNvPr id="5" name="Text Placeholder 9"/>
          <p:cNvSpPr>
            <a:spLocks noGrp="1"/>
          </p:cNvSpPr>
          <p:nvPr>
            <p:ph type="body" sz="quarter" idx="11" hasCustomPrompt="1"/>
          </p:nvPr>
        </p:nvSpPr>
        <p:spPr>
          <a:xfrm>
            <a:off x="2004549" y="4357694"/>
            <a:ext cx="5158252" cy="1571636"/>
          </a:xfrm>
          <a:prstGeom prst="rect">
            <a:avLst/>
          </a:prstGeom>
        </p:spPr>
        <p:txBody>
          <a:bodyPr lIns="144000" tIns="0" bIns="0" anchor="ctr" anchorCtr="0">
            <a:noAutofit/>
            <a:scene3d>
              <a:camera prst="orthographicFront"/>
              <a:lightRig rig="threePt" dir="t"/>
            </a:scene3d>
            <a:sp3d extrusionH="57150" contourW="12700">
              <a:bevelT w="19050" h="19050"/>
              <a:contourClr>
                <a:srgbClr val="434343"/>
              </a:contourClr>
            </a:sp3d>
          </a:bodyPr>
          <a:lstStyle>
            <a:lvl1pPr algn="ct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Click to edit subtitle</a:t>
            </a:r>
            <a:endParaRPr lang="bg-BG"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2" y="0"/>
            <a:ext cx="9144000" cy="1044484"/>
          </a:xfrm>
          <a:prstGeom prst="rect">
            <a:avLst/>
          </a:prstGeom>
          <a:gradFill>
            <a:gsLst>
              <a:gs pos="0">
                <a:schemeClr val="tx1">
                  <a:alpha val="10000"/>
                </a:schemeClr>
              </a:gs>
              <a:gs pos="31000">
                <a:schemeClr val="tx1">
                  <a:alpha val="0"/>
                </a:schemeClr>
              </a:gs>
              <a:gs pos="60000">
                <a:schemeClr val="tx1">
                  <a:alpha val="8000"/>
                </a:schemeClr>
              </a:gs>
              <a:gs pos="61000">
                <a:schemeClr val="tx1">
                  <a:alpha val="13000"/>
                </a:schemeClr>
              </a:gs>
              <a:gs pos="100000">
                <a:schemeClr val="tx1">
                  <a:alpha val="0"/>
                </a:schemeClr>
              </a:gs>
            </a:gsLst>
            <a:lin ang="5400000" scaled="0"/>
          </a:gradFill>
          <a:ln>
            <a:noFill/>
          </a:ln>
          <a:effectLst>
            <a:outerShdw blurRad="139700" dist="50800" dir="5400000" sx="101000" sy="10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6" name="Content Placeholder 2"/>
          <p:cNvSpPr>
            <a:spLocks noGrp="1"/>
          </p:cNvSpPr>
          <p:nvPr>
            <p:ph idx="1"/>
          </p:nvPr>
        </p:nvSpPr>
        <p:spPr>
          <a:xfrm>
            <a:off x="0" y="1051560"/>
            <a:ext cx="9136380" cy="5806440"/>
          </a:xfrm>
          <a:prstGeom prst="rect">
            <a:avLst/>
          </a:prstGeom>
        </p:spPr>
        <p:txBody>
          <a:bodyPr lIns="144000" tIns="144000">
            <a:normAutofit/>
          </a:bodyPr>
          <a:lstStyle>
            <a:lvl1pPr>
              <a:buClr>
                <a:srgbClr val="FFC000"/>
              </a:buClr>
              <a:buSzPct val="70000"/>
              <a:buFont typeface="Wingdings 2" pitchFamily="18" charset="2"/>
              <a:buChar char=""/>
              <a:defRPr>
                <a:effectLst/>
                <a:latin typeface="Calibri" pitchFamily="34" charset="0"/>
              </a:defRPr>
            </a:lvl1pPr>
            <a:lvl2pPr marL="756000">
              <a:buClr>
                <a:srgbClr val="FFC000"/>
              </a:buClr>
              <a:buSzPct val="70000"/>
              <a:buFont typeface="Wingdings 2" pitchFamily="18" charset="2"/>
              <a:buChar char=""/>
              <a:defRPr>
                <a:effectLst/>
                <a:latin typeface="Calibri" pitchFamily="34" charset="0"/>
              </a:defRPr>
            </a:lvl2pPr>
            <a:lvl3pPr marL="990000">
              <a:buClr>
                <a:srgbClr val="FFC000"/>
              </a:buClr>
              <a:defRPr>
                <a:effectLst/>
                <a:latin typeface="Calibri" pitchFamily="34" charset="0"/>
              </a:defRPr>
            </a:lvl3pPr>
            <a:lvl4pPr marL="1206000">
              <a:buClr>
                <a:srgbClr val="FFC000"/>
              </a:buClr>
              <a:buSzPct val="90000"/>
              <a:buFont typeface="Verdana" pitchFamily="34" charset="0"/>
              <a:buChar char="-"/>
              <a:defRPr>
                <a:effectLst/>
                <a:latin typeface="Calibri" pitchFamily="34" charset="0"/>
              </a:defRPr>
            </a:lvl4pPr>
            <a:lvl5pPr marL="1411200">
              <a:buClr>
                <a:srgbClr val="FFC000"/>
              </a:buClr>
              <a:defRPr>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5" name="Rectangle 4"/>
          <p:cNvSpPr/>
          <p:nvPr userDrawn="1"/>
        </p:nvSpPr>
        <p:spPr>
          <a:xfrm>
            <a:off x="-32" y="0"/>
            <a:ext cx="9144000" cy="1044484"/>
          </a:xfrm>
          <a:prstGeom prst="rect">
            <a:avLst/>
          </a:prstGeom>
          <a:gradFill>
            <a:gsLst>
              <a:gs pos="0">
                <a:schemeClr val="tx1">
                  <a:alpha val="10000"/>
                </a:schemeClr>
              </a:gs>
              <a:gs pos="31000">
                <a:schemeClr val="tx1">
                  <a:alpha val="0"/>
                </a:schemeClr>
              </a:gs>
              <a:gs pos="60000">
                <a:schemeClr val="tx1">
                  <a:alpha val="8000"/>
                </a:schemeClr>
              </a:gs>
              <a:gs pos="61000">
                <a:schemeClr val="tx1">
                  <a:alpha val="13000"/>
                </a:schemeClr>
              </a:gs>
              <a:gs pos="100000">
                <a:schemeClr val="tx1">
                  <a:alpha val="30000"/>
                </a:schemeClr>
              </a:gs>
            </a:gsLst>
            <a:lin ang="5400000" scaled="0"/>
          </a:gradFill>
          <a:ln>
            <a:noFill/>
          </a:ln>
          <a:effectLst>
            <a:outerShdw blurRad="139700" dist="50800" dir="5400000" sx="101000" sy="10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3" name="Text Placeholder 9"/>
          <p:cNvSpPr>
            <a:spLocks noGrp="1"/>
          </p:cNvSpPr>
          <p:nvPr>
            <p:ph type="body" sz="quarter" idx="10" hasCustomPrompt="1"/>
          </p:nvPr>
        </p:nvSpPr>
        <p:spPr>
          <a:xfrm>
            <a:off x="-1" y="594360"/>
            <a:ext cx="6136395" cy="433394"/>
          </a:xfrm>
          <a:prstGeom prst="rect">
            <a:avLst/>
          </a:prstGeom>
        </p:spPr>
        <p:txBody>
          <a:bodyPr lIns="118800" tIns="0" bIns="0" anchor="ctr" anchorCtr="0">
            <a:noAutofit/>
            <a:scene3d>
              <a:camera prst="orthographicFront"/>
              <a:lightRig rig="threePt" dir="t"/>
            </a:scene3d>
            <a:sp3d extrusionH="57150" contourW="12700">
              <a:bevelT w="19050" h="19050"/>
              <a:contourClr>
                <a:srgbClr val="434343"/>
              </a:contourClr>
            </a:sp3d>
          </a:bodyPr>
          <a:lstStyle>
            <a:lvl1pP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Click to edit subtitle</a:t>
            </a:r>
            <a:endParaRPr lang="bg-BG" dirty="0"/>
          </a:p>
        </p:txBody>
      </p:sp>
      <p:sp>
        <p:nvSpPr>
          <p:cNvPr id="4" name="Content Placeholder 2"/>
          <p:cNvSpPr>
            <a:spLocks noGrp="1"/>
          </p:cNvSpPr>
          <p:nvPr>
            <p:ph idx="1"/>
          </p:nvPr>
        </p:nvSpPr>
        <p:spPr>
          <a:xfrm>
            <a:off x="0" y="1051560"/>
            <a:ext cx="9136380" cy="5806440"/>
          </a:xfrm>
          <a:prstGeom prst="rect">
            <a:avLst/>
          </a:prstGeom>
        </p:spPr>
        <p:txBody>
          <a:bodyPr lIns="144000" tIns="144000">
            <a:normAutofit/>
          </a:bodyPr>
          <a:lstStyle>
            <a:lvl1pPr>
              <a:buClr>
                <a:srgbClr val="FFC000"/>
              </a:buClr>
              <a:buSzPct val="70000"/>
              <a:buFont typeface="Wingdings 2" pitchFamily="18" charset="2"/>
              <a:buChar char=""/>
              <a:defRPr>
                <a:latin typeface="Calibri" pitchFamily="34" charset="0"/>
              </a:defRPr>
            </a:lvl1pPr>
            <a:lvl2pPr marL="756000">
              <a:buClr>
                <a:srgbClr val="FFC000"/>
              </a:buClr>
              <a:buSzPct val="70000"/>
              <a:buFont typeface="Wingdings 2" pitchFamily="18" charset="2"/>
              <a:buChar char=""/>
              <a:defRPr>
                <a:latin typeface="Calibri" pitchFamily="34" charset="0"/>
              </a:defRPr>
            </a:lvl2pPr>
            <a:lvl3pPr marL="990000">
              <a:buClr>
                <a:srgbClr val="FFC000"/>
              </a:buClr>
              <a:defRPr>
                <a:latin typeface="Calibri" pitchFamily="34" charset="0"/>
              </a:defRPr>
            </a:lvl3pPr>
            <a:lvl4pPr marL="1206000">
              <a:buClr>
                <a:srgbClr val="FFC000"/>
              </a:buClr>
              <a:buSzPct val="90000"/>
              <a:buFont typeface="Verdana" pitchFamily="34" charset="0"/>
              <a:buChar char="-"/>
              <a:defRPr>
                <a:latin typeface="Calibri" pitchFamily="34" charset="0"/>
              </a:defRPr>
            </a:lvl4pPr>
            <a:lvl5pPr marL="1411200">
              <a:buClr>
                <a:srgbClr val="FFC000"/>
              </a:buCl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0" name="Title Placeholder 19"/>
          <p:cNvSpPr>
            <a:spLocks noGrp="1"/>
          </p:cNvSpPr>
          <p:nvPr>
            <p:ph type="title"/>
          </p:nvPr>
        </p:nvSpPr>
        <p:spPr>
          <a:xfrm>
            <a:off x="0" y="0"/>
            <a:ext cx="6036300" cy="609600"/>
          </a:xfrm>
          <a:prstGeom prst="rect">
            <a:avLst/>
          </a:prstGeom>
        </p:spPr>
        <p:txBody>
          <a:bodyPr vert="horz" wrap="square" lIns="180000" tIns="0" rIns="90000" bIns="0" rtlCol="0" anchor="b"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p>
            <a:r>
              <a:rPr lang="en-US" dirty="0" smtClean="0"/>
              <a:t>Click to edit title</a:t>
            </a:r>
            <a:endParaRPr lang="bg-BG" dirty="0"/>
          </a:p>
        </p:txBody>
      </p:sp>
      <p:pic>
        <p:nvPicPr>
          <p:cNvPr id="27" name="Picture 2" descr="D:\Presentations\Tools\CG@UdS Logo (inverse).emf"/>
          <p:cNvPicPr>
            <a:picLocks noChangeAspect="1" noChangeArrowheads="1"/>
          </p:cNvPicPr>
          <p:nvPr userDrawn="1"/>
        </p:nvPicPr>
        <p:blipFill>
          <a:blip r:embed="rId6"/>
          <a:srcRect/>
          <a:stretch>
            <a:fillRect/>
          </a:stretch>
        </p:blipFill>
        <p:spPr bwMode="auto">
          <a:xfrm>
            <a:off x="6070651" y="160264"/>
            <a:ext cx="2946808" cy="414656"/>
          </a:xfrm>
          <a:prstGeom prst="rect">
            <a:avLst/>
          </a:prstGeom>
          <a:noFill/>
          <a:effectLst>
            <a:reflection blurRad="6350" stA="50000" endA="300" endPos="55500" dist="101600" dir="5400000" sy="-100000" algn="bl" rotWithShape="0"/>
          </a:effectLst>
        </p:spPr>
      </p:pic>
    </p:spTree>
  </p:cSld>
  <p:clrMap bg1="dk1" tx1="lt1" bg2="dk2" tx2="lt2" accent1="accent1" accent2="accent2" accent3="accent3" accent4="accent4" accent5="accent5" accent6="accent6" hlink="hlink" folHlink="folHlink"/>
  <p:sldLayoutIdLst>
    <p:sldLayoutId id="2147483717" r:id="rId1"/>
    <p:sldLayoutId id="2147483704" r:id="rId2"/>
    <p:sldLayoutId id="2147483703" r:id="rId3"/>
  </p:sldLayoutIdLst>
  <p:txStyles>
    <p:titleStyle>
      <a:lvl1pPr marL="0" algn="l" rtl="0" eaLnBrk="1" latinLnBrk="0" hangingPunct="1">
        <a:spcBef>
          <a:spcPct val="0"/>
        </a:spcBef>
        <a:buFont typeface="Arial" pitchFamily="34" charset="0"/>
        <a:buNone/>
        <a:defRPr kumimoji="0" sz="3600" b="1" kern="1200">
          <a:ln w="6350">
            <a:noFill/>
          </a:ln>
          <a:solidFill>
            <a:srgbClr val="FFC000"/>
          </a:solidFill>
          <a:effectLst>
            <a:outerShdw blurRad="50800" dist="38100" dir="2700000" algn="tl" rotWithShape="0">
              <a:srgbClr val="000000">
                <a:alpha val="40000"/>
              </a:srgbClr>
            </a:outerShdw>
          </a:effectLst>
          <a:latin typeface="Calibri"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file:///C:\Program%20Files\Barco%20CI%20system\BPPT\Images\logo.wmf" TargetMode="Externa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8.jpeg"/><Relationship Id="rId5" Type="http://schemas.openxmlformats.org/officeDocument/2006/relationships/image" Target="../media/image11.jpeg"/><Relationship Id="rId10" Type="http://schemas.openxmlformats.org/officeDocument/2006/relationships/image" Target="../media/image17.png"/><Relationship Id="rId4" Type="http://schemas.openxmlformats.org/officeDocument/2006/relationships/image" Target="../media/image10.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15.jpeg"/><Relationship Id="rId12"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2.jpeg"/><Relationship Id="rId10" Type="http://schemas.openxmlformats.org/officeDocument/2006/relationships/image" Target="../media/image18.jpeg"/><Relationship Id="rId4" Type="http://schemas.openxmlformats.org/officeDocument/2006/relationships/image" Target="../media/image11.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5852" y="1500174"/>
            <a:ext cx="6572296" cy="2273634"/>
          </a:xfrm>
        </p:spPr>
        <p:txBody>
          <a:bodyPr/>
          <a:lstStyle/>
          <a:p>
            <a:r>
              <a:rPr lang="en-US" dirty="0" smtClean="0"/>
              <a:t>Real-time Ray Tracing for Virtual Reality Applications</a:t>
            </a:r>
            <a:endParaRPr lang="bg-BG" dirty="0"/>
          </a:p>
        </p:txBody>
      </p:sp>
      <p:sp>
        <p:nvSpPr>
          <p:cNvPr id="6" name="Text Placeholder 5"/>
          <p:cNvSpPr>
            <a:spLocks noGrp="1"/>
          </p:cNvSpPr>
          <p:nvPr>
            <p:ph type="body" sz="quarter" idx="11"/>
          </p:nvPr>
        </p:nvSpPr>
        <p:spPr>
          <a:xfrm>
            <a:off x="1380640" y="3929066"/>
            <a:ext cx="6406070" cy="1571636"/>
          </a:xfrm>
        </p:spPr>
        <p:txBody>
          <a:bodyPr/>
          <a:lstStyle/>
          <a:p>
            <a:r>
              <a:rPr lang="en-US" sz="2800" dirty="0" smtClean="0"/>
              <a:t>Iliyan Georgiev</a:t>
            </a:r>
            <a:r>
              <a:rPr lang="en-US" sz="2800" baseline="30000" dirty="0" smtClean="0"/>
              <a:t>1</a:t>
            </a:r>
            <a:r>
              <a:rPr lang="en-US" sz="2800" dirty="0" smtClean="0"/>
              <a:t>, Dmitri Rubinstein</a:t>
            </a:r>
            <a:r>
              <a:rPr lang="en-US" sz="2800" baseline="30000" dirty="0" smtClean="0"/>
              <a:t>1</a:t>
            </a:r>
            <a:r>
              <a:rPr lang="en-US" sz="2800" dirty="0" smtClean="0"/>
              <a:t>,</a:t>
            </a:r>
          </a:p>
          <a:p>
            <a:r>
              <a:rPr lang="en-US" sz="2800" dirty="0" smtClean="0"/>
              <a:t>Hilko Hoffmann</a:t>
            </a:r>
            <a:r>
              <a:rPr lang="en-US" sz="2800" baseline="30000" dirty="0" smtClean="0"/>
              <a:t>2</a:t>
            </a:r>
            <a:r>
              <a:rPr lang="en-US" sz="2800" dirty="0" smtClean="0"/>
              <a:t>, Philipp Slusallek</a:t>
            </a:r>
            <a:r>
              <a:rPr lang="en-US" sz="2800" baseline="30000" dirty="0" smtClean="0"/>
              <a:t>1,2</a:t>
            </a:r>
            <a:endParaRPr lang="bg-BG" sz="2800" dirty="0"/>
          </a:p>
        </p:txBody>
      </p:sp>
      <p:sp>
        <p:nvSpPr>
          <p:cNvPr id="7" name="TextBox 6"/>
          <p:cNvSpPr txBox="1"/>
          <p:nvPr/>
        </p:nvSpPr>
        <p:spPr>
          <a:xfrm>
            <a:off x="2821769" y="5500702"/>
            <a:ext cx="3500462" cy="707886"/>
          </a:xfrm>
          <a:prstGeom prst="rect">
            <a:avLst/>
          </a:prstGeom>
          <a:noFill/>
        </p:spPr>
        <p:txBody>
          <a:bodyPr wrap="square" rtlCol="0">
            <a:spAutoFit/>
          </a:bodyPr>
          <a:lstStyle/>
          <a:p>
            <a:pPr algn="ctr"/>
            <a:r>
              <a:rPr lang="en-US" sz="2000" baseline="30000" dirty="0" smtClean="0">
                <a:solidFill>
                  <a:srgbClr val="E4E4E4"/>
                </a:solidFill>
                <a:latin typeface="Calibri" pitchFamily="34" charset="0"/>
              </a:rPr>
              <a:t>1</a:t>
            </a:r>
            <a:r>
              <a:rPr lang="en-US" sz="2000" dirty="0" smtClean="0">
                <a:solidFill>
                  <a:srgbClr val="E4E4E4"/>
                </a:solidFill>
                <a:latin typeface="Calibri" pitchFamily="34" charset="0"/>
              </a:rPr>
              <a:t> Saarland University, Germany</a:t>
            </a:r>
          </a:p>
          <a:p>
            <a:pPr algn="ctr"/>
            <a:r>
              <a:rPr lang="en-US" sz="2000" baseline="30000" dirty="0" smtClean="0">
                <a:solidFill>
                  <a:srgbClr val="E4E4E4"/>
                </a:solidFill>
                <a:latin typeface="Calibri" pitchFamily="34" charset="0"/>
              </a:rPr>
              <a:t>2 </a:t>
            </a:r>
            <a:r>
              <a:rPr lang="en-US" sz="2000" dirty="0" smtClean="0">
                <a:solidFill>
                  <a:srgbClr val="E4E4E4"/>
                </a:solidFill>
                <a:latin typeface="Calibri" pitchFamily="34" charset="0"/>
              </a:rPr>
              <a:t>DFKI Saarbrücken, Germany</a:t>
            </a:r>
            <a:endParaRPr lang="bg-BG" sz="2000" dirty="0">
              <a:solidFill>
                <a:srgbClr val="E4E4E4"/>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RTRT Achievements</a:t>
            </a:r>
            <a:endParaRPr lang="bg-BG" dirty="0"/>
          </a:p>
        </p:txBody>
      </p:sp>
      <p:sp>
        <p:nvSpPr>
          <p:cNvPr id="18" name="Text Placeholder 17"/>
          <p:cNvSpPr>
            <a:spLocks noGrp="1"/>
          </p:cNvSpPr>
          <p:nvPr>
            <p:ph type="body" sz="quarter" idx="10"/>
          </p:nvPr>
        </p:nvSpPr>
        <p:spPr/>
        <p:txBody>
          <a:bodyPr/>
          <a:lstStyle/>
          <a:p>
            <a:r>
              <a:rPr lang="en-US" dirty="0" smtClean="0"/>
              <a:t>OpenRT for Games</a:t>
            </a:r>
            <a:endParaRPr lang="bg-BG" dirty="0"/>
          </a:p>
        </p:txBody>
      </p:sp>
      <p:pic>
        <p:nvPicPr>
          <p:cNvPr id="4" name="Content Placeholder 3" descr="BMW Steering Wheel.jpg"/>
          <p:cNvPicPr>
            <a:picLocks noGrp="1" noChangeAspect="1"/>
          </p:cNvPicPr>
          <p:nvPr>
            <p:ph idx="1"/>
          </p:nvPr>
        </p:nvPicPr>
        <p:blipFill>
          <a:blip r:embed="rId2" cstate="print"/>
          <a:stretch>
            <a:fillRect/>
          </a:stretch>
        </p:blipFill>
        <p:spPr>
          <a:xfrm>
            <a:off x="7341585" y="3286174"/>
            <a:ext cx="1629295" cy="138406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5" name="Picture 4" descr="Boeing 777.jpg"/>
          <p:cNvPicPr>
            <a:picLocks noChangeAspect="1"/>
          </p:cNvPicPr>
          <p:nvPr/>
        </p:nvPicPr>
        <p:blipFill>
          <a:blip r:embed="rId3" cstate="print"/>
          <a:stretch>
            <a:fillRect/>
          </a:stretch>
        </p:blipFill>
        <p:spPr>
          <a:xfrm>
            <a:off x="3506708" y="3286124"/>
            <a:ext cx="3690983" cy="138411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1" name="Picture 10" descr="Glass Caustics.jpg"/>
          <p:cNvPicPr>
            <a:picLocks noChangeAspect="1"/>
          </p:cNvPicPr>
          <p:nvPr/>
        </p:nvPicPr>
        <p:blipFill>
          <a:blip r:embed="rId4" cstate="print"/>
          <a:stretch>
            <a:fillRect/>
          </a:stretch>
        </p:blipFill>
        <p:spPr>
          <a:xfrm>
            <a:off x="180022" y="3286124"/>
            <a:ext cx="1177312" cy="138411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2" name="Picture 11" descr="Oasen.jpg"/>
          <p:cNvPicPr>
            <a:picLocks noChangeAspect="1"/>
          </p:cNvPicPr>
          <p:nvPr/>
        </p:nvPicPr>
        <p:blipFill>
          <a:blip r:embed="rId5"/>
          <a:stretch>
            <a:fillRect/>
          </a:stretch>
        </p:blipFill>
        <p:spPr>
          <a:xfrm>
            <a:off x="4810586" y="4783464"/>
            <a:ext cx="1707076" cy="1674784"/>
          </a:xfrm>
          <a:prstGeom prst="round2DiagRect">
            <a:avLst>
              <a:gd name="adj1" fmla="val 16667"/>
              <a:gd name="adj2" fmla="val 0"/>
            </a:avLst>
          </a:prstGeom>
          <a:noFill/>
          <a:ln w="34925" cap="sq">
            <a:solidFill>
              <a:schemeClr val="tx1"/>
            </a:solidFill>
            <a:miter lim="800000"/>
          </a:ln>
          <a:effectLst>
            <a:outerShdw blurRad="139700" dir="2700000" algn="ctr">
              <a:schemeClr val="tx1"/>
            </a:outerShdw>
          </a:effectLst>
          <a:scene3d>
            <a:camera prst="orthographicFront">
              <a:rot lat="0" lon="0" rev="0"/>
            </a:camera>
            <a:lightRig rig="glow" dir="t">
              <a:rot lat="0" lon="0" rev="4800000"/>
            </a:lightRig>
          </a:scene3d>
          <a:sp3d prstMaterial="matte">
            <a:bevelT w="127000" h="63500"/>
          </a:sp3d>
        </p:spPr>
      </p:pic>
      <p:pic>
        <p:nvPicPr>
          <p:cNvPr id="13" name="Picture 12" descr="VW Golf.jpg"/>
          <p:cNvPicPr>
            <a:picLocks noChangeAspect="1"/>
          </p:cNvPicPr>
          <p:nvPr/>
        </p:nvPicPr>
        <p:blipFill>
          <a:blip r:embed="rId6" cstate="print"/>
          <a:stretch>
            <a:fillRect/>
          </a:stretch>
        </p:blipFill>
        <p:spPr>
          <a:xfrm>
            <a:off x="5895062" y="1428736"/>
            <a:ext cx="3075818" cy="173014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4" name="Picture 13" descr="VW Vis Center 1.jpg"/>
          <p:cNvPicPr>
            <a:picLocks noChangeAspect="1"/>
          </p:cNvPicPr>
          <p:nvPr/>
        </p:nvPicPr>
        <p:blipFill>
          <a:blip r:embed="rId7" cstate="print"/>
          <a:stretch>
            <a:fillRect/>
          </a:stretch>
        </p:blipFill>
        <p:spPr>
          <a:xfrm>
            <a:off x="180022" y="1428736"/>
            <a:ext cx="2763451" cy="1730149"/>
          </a:xfrm>
          <a:prstGeom prst="round2DiagRect">
            <a:avLst>
              <a:gd name="adj1" fmla="val 16667"/>
              <a:gd name="adj2" fmla="val 0"/>
            </a:avLst>
          </a:prstGeom>
          <a:ln w="34925" cap="sq">
            <a:noFill/>
            <a:miter lim="800000"/>
          </a:ln>
          <a:effectLst/>
          <a:scene3d>
            <a:camera prst="orthographicFront">
              <a:rot lat="0" lon="0" rev="0"/>
            </a:camera>
            <a:lightRig rig="glow" dir="t">
              <a:rot lat="0" lon="0" rev="4800000"/>
            </a:lightRig>
          </a:scene3d>
          <a:sp3d prstMaterial="matte">
            <a:bevelT w="127000" h="63500"/>
            <a:extrusionClr>
              <a:schemeClr val="bg1"/>
            </a:extrusionClr>
            <a:contourClr>
              <a:schemeClr val="bg1">
                <a:lumMod val="85000"/>
                <a:lumOff val="15000"/>
              </a:schemeClr>
            </a:contourClr>
          </a:sp3d>
        </p:spPr>
      </p:pic>
      <p:pic>
        <p:nvPicPr>
          <p:cNvPr id="15" name="Picture 14" descr="VW Vis Center 2.jpg"/>
          <p:cNvPicPr>
            <a:picLocks noChangeAspect="1"/>
          </p:cNvPicPr>
          <p:nvPr/>
        </p:nvPicPr>
        <p:blipFill>
          <a:blip r:embed="rId8" cstate="print"/>
          <a:stretch>
            <a:fillRect/>
          </a:stretch>
        </p:blipFill>
        <p:spPr>
          <a:xfrm>
            <a:off x="3108980" y="1428736"/>
            <a:ext cx="2599285" cy="1730149"/>
          </a:xfrm>
          <a:prstGeom prst="round2DiagRect">
            <a:avLst>
              <a:gd name="adj1" fmla="val 16667"/>
              <a:gd name="adj2" fmla="val 0"/>
            </a:avLst>
          </a:prstGeom>
          <a:ln w="34925" cap="sq">
            <a:noFill/>
            <a:miter lim="800000"/>
          </a:ln>
          <a:effectLst/>
          <a:scene3d>
            <a:camera prst="orthographicFront">
              <a:rot lat="0" lon="0" rev="0"/>
            </a:camera>
            <a:lightRig rig="glow" dir="t">
              <a:rot lat="0" lon="0" rev="4800000"/>
            </a:lightRig>
          </a:scene3d>
          <a:sp3d prstMaterial="matte">
            <a:bevelT w="127000" h="63500"/>
            <a:contourClr>
              <a:schemeClr val="bg1">
                <a:lumMod val="85000"/>
                <a:lumOff val="15000"/>
              </a:schemeClr>
            </a:contourClr>
          </a:sp3d>
        </p:spPr>
      </p:pic>
      <p:pic>
        <p:nvPicPr>
          <p:cNvPr id="16" name="Picture 15" descr="Conference Global Illumination.jpg"/>
          <p:cNvPicPr>
            <a:picLocks noChangeAspect="1"/>
          </p:cNvPicPr>
          <p:nvPr/>
        </p:nvPicPr>
        <p:blipFill>
          <a:blip r:embed="rId9" cstate="print"/>
          <a:stretch>
            <a:fillRect/>
          </a:stretch>
        </p:blipFill>
        <p:spPr>
          <a:xfrm>
            <a:off x="1506444" y="3286124"/>
            <a:ext cx="1845493" cy="138411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026" name="Picture 2" descr="D:\Presentations\Conferences\INTUITION 2008\images\DRPU (inverse).png"/>
          <p:cNvPicPr>
            <a:picLocks noChangeAspect="1" noChangeArrowheads="1"/>
          </p:cNvPicPr>
          <p:nvPr/>
        </p:nvPicPr>
        <p:blipFill>
          <a:blip r:embed="rId10" cstate="print"/>
          <a:srcRect/>
          <a:stretch>
            <a:fillRect/>
          </a:stretch>
        </p:blipFill>
        <p:spPr bwMode="auto">
          <a:xfrm>
            <a:off x="6675250" y="4783464"/>
            <a:ext cx="2325906"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7" name="Picture 3" descr="D:\Presentations\Conferences\INTUITION 2008\images\Doom 4.jpg"/>
          <p:cNvPicPr>
            <a:picLocks noChangeAspect="1" noChangeArrowheads="1"/>
          </p:cNvPicPr>
          <p:nvPr/>
        </p:nvPicPr>
        <p:blipFill>
          <a:blip r:embed="rId11"/>
          <a:srcRect/>
          <a:stretch>
            <a:fillRect/>
          </a:stretch>
        </p:blipFill>
        <p:spPr bwMode="auto">
          <a:xfrm>
            <a:off x="2649644" y="4783464"/>
            <a:ext cx="1988779" cy="1674784"/>
          </a:xfrm>
          <a:prstGeom prst="round2DiagRect">
            <a:avLst>
              <a:gd name="adj1" fmla="val 16667"/>
              <a:gd name="adj2" fmla="val 0"/>
            </a:avLst>
          </a:prstGeom>
          <a:noFill/>
          <a:ln w="34925" cap="sq">
            <a:solidFill>
              <a:schemeClr val="tx1"/>
            </a:solidFill>
            <a:miter lim="800000"/>
          </a:ln>
          <a:effectLst>
            <a:outerShdw blurRad="139700" dir="2700000" algn="ctr">
              <a:schemeClr val="tx1"/>
            </a:outerShdw>
          </a:effectLst>
          <a:scene3d>
            <a:camera prst="orthographicFront">
              <a:rot lat="0" lon="0" rev="0"/>
            </a:camera>
            <a:lightRig rig="glow" dir="t">
              <a:rot lat="0" lon="0" rev="4800000"/>
            </a:lightRig>
          </a:scene3d>
          <a:sp3d prstMaterial="matte">
            <a:bevelT w="127000" h="63500"/>
          </a:sp3d>
        </p:spPr>
      </p:pic>
      <p:pic>
        <p:nvPicPr>
          <p:cNvPr id="1028" name="Picture 4" descr="D:\Presentations\Conferences\INTUITION 2008\images\Doom 3.jpg"/>
          <p:cNvPicPr>
            <a:picLocks noChangeAspect="1" noChangeArrowheads="1"/>
          </p:cNvPicPr>
          <p:nvPr/>
        </p:nvPicPr>
        <p:blipFill>
          <a:blip r:embed="rId12" cstate="print"/>
          <a:srcRect/>
          <a:stretch>
            <a:fillRect/>
          </a:stretch>
        </p:blipFill>
        <p:spPr bwMode="auto">
          <a:xfrm>
            <a:off x="180022" y="4783464"/>
            <a:ext cx="2287041" cy="1674784"/>
          </a:xfrm>
          <a:prstGeom prst="round2DiagRect">
            <a:avLst>
              <a:gd name="adj1" fmla="val 16667"/>
              <a:gd name="adj2" fmla="val 0"/>
            </a:avLst>
          </a:prstGeom>
          <a:noFill/>
          <a:ln w="34925" cap="sq">
            <a:solidFill>
              <a:schemeClr val="tx1"/>
            </a:solidFill>
            <a:miter lim="800000"/>
          </a:ln>
          <a:effectLst>
            <a:outerShdw blurRad="139700" dir="2700000" algn="ctr">
              <a:schemeClr val="tx1"/>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RTRT Achievements</a:t>
            </a:r>
            <a:endParaRPr lang="bg-BG" dirty="0"/>
          </a:p>
        </p:txBody>
      </p:sp>
      <p:sp>
        <p:nvSpPr>
          <p:cNvPr id="18" name="Text Placeholder 17"/>
          <p:cNvSpPr>
            <a:spLocks noGrp="1"/>
          </p:cNvSpPr>
          <p:nvPr>
            <p:ph type="body" sz="quarter" idx="10"/>
          </p:nvPr>
        </p:nvSpPr>
        <p:spPr/>
        <p:txBody>
          <a:bodyPr/>
          <a:lstStyle/>
          <a:p>
            <a:r>
              <a:rPr lang="en-US" dirty="0" smtClean="0"/>
              <a:t>DRPU – Hardware Prototype</a:t>
            </a:r>
            <a:endParaRPr lang="bg-BG" dirty="0"/>
          </a:p>
        </p:txBody>
      </p:sp>
      <p:pic>
        <p:nvPicPr>
          <p:cNvPr id="4" name="Content Placeholder 3" descr="BMW Steering Wheel.jpg"/>
          <p:cNvPicPr>
            <a:picLocks noGrp="1" noChangeAspect="1"/>
          </p:cNvPicPr>
          <p:nvPr>
            <p:ph idx="1"/>
          </p:nvPr>
        </p:nvPicPr>
        <p:blipFill>
          <a:blip r:embed="rId2" cstate="print"/>
          <a:stretch>
            <a:fillRect/>
          </a:stretch>
        </p:blipFill>
        <p:spPr>
          <a:xfrm>
            <a:off x="7341585" y="3286174"/>
            <a:ext cx="1629295" cy="138406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5" name="Picture 4" descr="Boeing 777.jpg"/>
          <p:cNvPicPr>
            <a:picLocks noChangeAspect="1"/>
          </p:cNvPicPr>
          <p:nvPr/>
        </p:nvPicPr>
        <p:blipFill>
          <a:blip r:embed="rId3" cstate="print"/>
          <a:stretch>
            <a:fillRect/>
          </a:stretch>
        </p:blipFill>
        <p:spPr>
          <a:xfrm>
            <a:off x="3506708" y="3286124"/>
            <a:ext cx="3690983" cy="138411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1" name="Picture 10" descr="Glass Caustics.jpg"/>
          <p:cNvPicPr>
            <a:picLocks noChangeAspect="1"/>
          </p:cNvPicPr>
          <p:nvPr/>
        </p:nvPicPr>
        <p:blipFill>
          <a:blip r:embed="rId4" cstate="print"/>
          <a:stretch>
            <a:fillRect/>
          </a:stretch>
        </p:blipFill>
        <p:spPr>
          <a:xfrm>
            <a:off x="180022" y="3286124"/>
            <a:ext cx="1177312" cy="138411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2" name="Picture 11" descr="Oasen.jpg"/>
          <p:cNvPicPr>
            <a:picLocks noChangeAspect="1"/>
          </p:cNvPicPr>
          <p:nvPr/>
        </p:nvPicPr>
        <p:blipFill>
          <a:blip r:embed="rId5"/>
          <a:stretch>
            <a:fillRect/>
          </a:stretch>
        </p:blipFill>
        <p:spPr>
          <a:xfrm>
            <a:off x="4810586" y="4783464"/>
            <a:ext cx="1707076" cy="1674784"/>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3" name="Picture 12" descr="VW Golf.jpg"/>
          <p:cNvPicPr>
            <a:picLocks noChangeAspect="1"/>
          </p:cNvPicPr>
          <p:nvPr/>
        </p:nvPicPr>
        <p:blipFill>
          <a:blip r:embed="rId6" cstate="print"/>
          <a:stretch>
            <a:fillRect/>
          </a:stretch>
        </p:blipFill>
        <p:spPr>
          <a:xfrm>
            <a:off x="5895062" y="1428736"/>
            <a:ext cx="3075818" cy="173014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4" name="Picture 13" descr="VW Vis Center 1.jpg"/>
          <p:cNvPicPr>
            <a:picLocks noChangeAspect="1"/>
          </p:cNvPicPr>
          <p:nvPr/>
        </p:nvPicPr>
        <p:blipFill>
          <a:blip r:embed="rId7" cstate="print"/>
          <a:stretch>
            <a:fillRect/>
          </a:stretch>
        </p:blipFill>
        <p:spPr>
          <a:xfrm>
            <a:off x="180022" y="1428736"/>
            <a:ext cx="2763451" cy="1730149"/>
          </a:xfrm>
          <a:prstGeom prst="round2DiagRect">
            <a:avLst>
              <a:gd name="adj1" fmla="val 16667"/>
              <a:gd name="adj2" fmla="val 0"/>
            </a:avLst>
          </a:prstGeom>
          <a:ln w="34925" cap="sq">
            <a:noFill/>
            <a:miter lim="800000"/>
          </a:ln>
          <a:effectLst/>
          <a:scene3d>
            <a:camera prst="orthographicFront">
              <a:rot lat="0" lon="0" rev="0"/>
            </a:camera>
            <a:lightRig rig="glow" dir="t">
              <a:rot lat="0" lon="0" rev="4800000"/>
            </a:lightRig>
          </a:scene3d>
          <a:sp3d prstMaterial="matte">
            <a:bevelT w="127000" h="63500"/>
            <a:extrusionClr>
              <a:schemeClr val="bg1"/>
            </a:extrusionClr>
            <a:contourClr>
              <a:schemeClr val="bg1">
                <a:lumMod val="85000"/>
                <a:lumOff val="15000"/>
              </a:schemeClr>
            </a:contourClr>
          </a:sp3d>
        </p:spPr>
      </p:pic>
      <p:pic>
        <p:nvPicPr>
          <p:cNvPr id="15" name="Picture 14" descr="VW Vis Center 2.jpg"/>
          <p:cNvPicPr>
            <a:picLocks noChangeAspect="1"/>
          </p:cNvPicPr>
          <p:nvPr/>
        </p:nvPicPr>
        <p:blipFill>
          <a:blip r:embed="rId8" cstate="print"/>
          <a:stretch>
            <a:fillRect/>
          </a:stretch>
        </p:blipFill>
        <p:spPr>
          <a:xfrm>
            <a:off x="3108980" y="1428736"/>
            <a:ext cx="2599285" cy="1730149"/>
          </a:xfrm>
          <a:prstGeom prst="round2DiagRect">
            <a:avLst>
              <a:gd name="adj1" fmla="val 16667"/>
              <a:gd name="adj2" fmla="val 0"/>
            </a:avLst>
          </a:prstGeom>
          <a:ln w="34925" cap="sq">
            <a:noFill/>
            <a:miter lim="800000"/>
          </a:ln>
          <a:effectLst/>
          <a:scene3d>
            <a:camera prst="orthographicFront">
              <a:rot lat="0" lon="0" rev="0"/>
            </a:camera>
            <a:lightRig rig="glow" dir="t">
              <a:rot lat="0" lon="0" rev="4800000"/>
            </a:lightRig>
          </a:scene3d>
          <a:sp3d prstMaterial="matte">
            <a:bevelT w="127000" h="63500"/>
            <a:contourClr>
              <a:schemeClr val="bg1">
                <a:lumMod val="85000"/>
                <a:lumOff val="15000"/>
              </a:schemeClr>
            </a:contourClr>
          </a:sp3d>
        </p:spPr>
      </p:pic>
      <p:pic>
        <p:nvPicPr>
          <p:cNvPr id="16" name="Picture 15" descr="Conference Global Illumination.jpg"/>
          <p:cNvPicPr>
            <a:picLocks noChangeAspect="1"/>
          </p:cNvPicPr>
          <p:nvPr/>
        </p:nvPicPr>
        <p:blipFill>
          <a:blip r:embed="rId9" cstate="print"/>
          <a:stretch>
            <a:fillRect/>
          </a:stretch>
        </p:blipFill>
        <p:spPr>
          <a:xfrm>
            <a:off x="1506444" y="3286124"/>
            <a:ext cx="1845493" cy="138411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026" name="Picture 2" descr="D:\Presentations\Conferences\INTUITION 2008\images\DRPU (inverse).png"/>
          <p:cNvPicPr>
            <a:picLocks noChangeAspect="1" noChangeArrowheads="1"/>
          </p:cNvPicPr>
          <p:nvPr/>
        </p:nvPicPr>
        <p:blipFill>
          <a:blip r:embed="rId10" cstate="print"/>
          <a:srcRect/>
          <a:stretch>
            <a:fillRect/>
          </a:stretch>
        </p:blipFill>
        <p:spPr bwMode="auto">
          <a:xfrm>
            <a:off x="6675250" y="4783464"/>
            <a:ext cx="2325906" cy="1674784"/>
          </a:xfrm>
          <a:prstGeom prst="round2DiagRect">
            <a:avLst>
              <a:gd name="adj1" fmla="val 16667"/>
              <a:gd name="adj2" fmla="val 0"/>
            </a:avLst>
          </a:prstGeom>
          <a:noFill/>
          <a:ln w="34925" cap="sq">
            <a:solidFill>
              <a:schemeClr val="tx1"/>
            </a:solidFill>
            <a:miter lim="800000"/>
          </a:ln>
          <a:effectLst>
            <a:outerShdw blurRad="139700" dir="2700000" algn="ctr">
              <a:schemeClr val="tx1"/>
            </a:outerShdw>
          </a:effectLst>
          <a:scene3d>
            <a:camera prst="orthographicFront">
              <a:rot lat="0" lon="0" rev="0"/>
            </a:camera>
            <a:lightRig rig="glow" dir="t">
              <a:rot lat="0" lon="0" rev="4800000"/>
            </a:lightRig>
          </a:scene3d>
          <a:sp3d prstMaterial="matte">
            <a:bevelT w="127000" h="63500"/>
          </a:sp3d>
        </p:spPr>
      </p:pic>
      <p:pic>
        <p:nvPicPr>
          <p:cNvPr id="1027" name="Picture 3" descr="D:\Presentations\Conferences\INTUITION 2008\images\Doom 4.jpg"/>
          <p:cNvPicPr>
            <a:picLocks noChangeAspect="1" noChangeArrowheads="1"/>
          </p:cNvPicPr>
          <p:nvPr/>
        </p:nvPicPr>
        <p:blipFill>
          <a:blip r:embed="rId11"/>
          <a:srcRect/>
          <a:stretch>
            <a:fillRect/>
          </a:stretch>
        </p:blipFill>
        <p:spPr bwMode="auto">
          <a:xfrm>
            <a:off x="2649644" y="4783464"/>
            <a:ext cx="1988779" cy="1674784"/>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028" name="Picture 4" descr="D:\Presentations\Conferences\INTUITION 2008\images\Doom 3.jpg"/>
          <p:cNvPicPr>
            <a:picLocks noChangeAspect="1" noChangeArrowheads="1"/>
          </p:cNvPicPr>
          <p:nvPr/>
        </p:nvPicPr>
        <p:blipFill>
          <a:blip r:embed="rId12" cstate="print"/>
          <a:srcRect/>
          <a:stretch>
            <a:fillRect/>
          </a:stretch>
        </p:blipFill>
        <p:spPr bwMode="auto">
          <a:xfrm>
            <a:off x="180022" y="4783464"/>
            <a:ext cx="2287041" cy="1674784"/>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Rasterization Quality</a:t>
            </a:r>
            <a:endParaRPr lang="bg-BG" dirty="0"/>
          </a:p>
        </p:txBody>
      </p:sp>
      <p:pic>
        <p:nvPicPr>
          <p:cNvPr id="4098" name="Picture 2"/>
          <p:cNvPicPr>
            <a:picLocks noChangeAspect="1" noChangeArrowheads="1"/>
          </p:cNvPicPr>
          <p:nvPr/>
        </p:nvPicPr>
        <p:blipFill>
          <a:blip r:embed="rId2"/>
          <a:srcRect/>
          <a:stretch>
            <a:fillRect/>
          </a:stretch>
        </p:blipFill>
        <p:spPr bwMode="auto">
          <a:xfrm>
            <a:off x="762000" y="1341458"/>
            <a:ext cx="7618413" cy="5016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Tracing Quality</a:t>
            </a:r>
            <a:endParaRPr lang="bg-BG" dirty="0"/>
          </a:p>
        </p:txBody>
      </p:sp>
      <p:pic>
        <p:nvPicPr>
          <p:cNvPr id="5122" name="Picture 2"/>
          <p:cNvPicPr>
            <a:picLocks noChangeAspect="1" noChangeArrowheads="1"/>
          </p:cNvPicPr>
          <p:nvPr/>
        </p:nvPicPr>
        <p:blipFill>
          <a:blip r:embed="rId2"/>
          <a:srcRect/>
          <a:stretch>
            <a:fillRect/>
          </a:stretch>
        </p:blipFill>
        <p:spPr bwMode="auto">
          <a:xfrm>
            <a:off x="714348" y="928670"/>
            <a:ext cx="7834335" cy="5875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Trends</a:t>
            </a:r>
            <a:endParaRPr lang="bg-BG" dirty="0"/>
          </a:p>
        </p:txBody>
      </p:sp>
      <p:sp>
        <p:nvSpPr>
          <p:cNvPr id="9" name="Content Placeholder 8"/>
          <p:cNvSpPr>
            <a:spLocks noGrp="1"/>
          </p:cNvSpPr>
          <p:nvPr>
            <p:ph idx="1"/>
          </p:nvPr>
        </p:nvSpPr>
        <p:spPr>
          <a:xfrm>
            <a:off x="0" y="1050925"/>
            <a:ext cx="9136063" cy="5807075"/>
          </a:xfrm>
        </p:spPr>
        <p:txBody>
          <a:bodyPr/>
          <a:lstStyle/>
          <a:p>
            <a:r>
              <a:rPr lang="en-US" dirty="0" smtClean="0"/>
              <a:t>Faster and more capable hardware</a:t>
            </a:r>
          </a:p>
          <a:p>
            <a:pPr lvl="1"/>
            <a:r>
              <a:rPr lang="en-US" dirty="0" smtClean="0"/>
              <a:t>Increasing parallelism</a:t>
            </a:r>
          </a:p>
          <a:p>
            <a:pPr lvl="2"/>
            <a:r>
              <a:rPr lang="en-US" dirty="0" smtClean="0"/>
              <a:t>Multiple cores</a:t>
            </a:r>
          </a:p>
          <a:p>
            <a:pPr lvl="2"/>
            <a:r>
              <a:rPr lang="en-US" dirty="0" smtClean="0"/>
              <a:t>SIMD</a:t>
            </a:r>
          </a:p>
          <a:p>
            <a:pPr lvl="1"/>
            <a:r>
              <a:rPr lang="en-US" dirty="0" smtClean="0"/>
              <a:t>Increasing programmability</a:t>
            </a:r>
          </a:p>
          <a:p>
            <a:pPr lvl="2"/>
            <a:r>
              <a:rPr lang="en-US" dirty="0" smtClean="0"/>
              <a:t>GPUs</a:t>
            </a:r>
          </a:p>
          <a:p>
            <a:pPr lvl="2"/>
            <a:r>
              <a:rPr lang="en-US" dirty="0" smtClean="0"/>
              <a:t>Larrabee</a:t>
            </a:r>
          </a:p>
          <a:p>
            <a:r>
              <a:rPr lang="en-US" dirty="0" smtClean="0"/>
              <a:t>Consequences</a:t>
            </a:r>
          </a:p>
          <a:p>
            <a:pPr lvl="1"/>
            <a:r>
              <a:rPr lang="en-US" dirty="0" smtClean="0"/>
              <a:t>Trend towards software-based graphics</a:t>
            </a:r>
          </a:p>
          <a:p>
            <a:pPr lvl="1"/>
            <a:r>
              <a:rPr lang="en-US" dirty="0" smtClean="0"/>
              <a:t>Need </a:t>
            </a:r>
            <a:r>
              <a:rPr lang="en-US" u="sng" dirty="0" smtClean="0"/>
              <a:t>fast and flexible</a:t>
            </a:r>
            <a:r>
              <a:rPr lang="en-US" dirty="0" smtClean="0"/>
              <a:t> software architectures!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Flexibility vs. Performance</a:t>
            </a:r>
            <a:endParaRPr lang="bg-BG" dirty="0"/>
          </a:p>
        </p:txBody>
      </p:sp>
      <p:sp>
        <p:nvSpPr>
          <p:cNvPr id="9" name="Content Placeholder 8"/>
          <p:cNvSpPr>
            <a:spLocks noGrp="1"/>
          </p:cNvSpPr>
          <p:nvPr>
            <p:ph idx="1"/>
          </p:nvPr>
        </p:nvSpPr>
        <p:spPr/>
        <p:txBody>
          <a:bodyPr>
            <a:normAutofit/>
          </a:bodyPr>
          <a:lstStyle/>
          <a:p>
            <a:r>
              <a:rPr lang="en-US" dirty="0" smtClean="0"/>
              <a:t>OpenRT</a:t>
            </a:r>
          </a:p>
          <a:p>
            <a:pPr lvl="1"/>
            <a:r>
              <a:rPr lang="en-US" dirty="0" smtClean="0"/>
              <a:t>Fixed, non-extensible API</a:t>
            </a:r>
          </a:p>
          <a:p>
            <a:pPr lvl="2"/>
            <a:r>
              <a:rPr lang="en-US" dirty="0" smtClean="0"/>
              <a:t>Could not adopt new technology</a:t>
            </a:r>
          </a:p>
          <a:p>
            <a:pPr lvl="1"/>
            <a:r>
              <a:rPr lang="en-US" dirty="0" smtClean="0"/>
              <a:t>Inefficient for highly dynamic scenes</a:t>
            </a:r>
          </a:p>
          <a:p>
            <a:r>
              <a:rPr lang="en-US" dirty="0" smtClean="0"/>
              <a:t>Existing ray tracing systems</a:t>
            </a:r>
          </a:p>
          <a:p>
            <a:pPr lvl="1"/>
            <a:r>
              <a:rPr lang="en-US" dirty="0" smtClean="0"/>
              <a:t>Trade-offs between flexibility and performance</a:t>
            </a:r>
          </a:p>
          <a:p>
            <a:pPr lvl="1"/>
            <a:r>
              <a:rPr lang="en-US" dirty="0" smtClean="0"/>
              <a:t>Hand-coded low-level optimizations</a:t>
            </a:r>
          </a:p>
          <a:p>
            <a:pPr lvl="1"/>
            <a:r>
              <a:rPr lang="en-US" dirty="0" smtClean="0"/>
              <a:t>Object-oriented design</a:t>
            </a:r>
          </a:p>
          <a:p>
            <a:r>
              <a:rPr lang="en-US" dirty="0" smtClean="0"/>
              <a:t>Ideally – both flexibility and performance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3" name="Content Placeholder 2"/>
          <p:cNvSpPr>
            <a:spLocks noGrp="1"/>
          </p:cNvSpPr>
          <p:nvPr>
            <p:ph idx="1"/>
          </p:nvPr>
        </p:nvSpPr>
        <p:spPr/>
        <p:txBody>
          <a:bodyPr>
            <a:normAutofit/>
          </a:bodyPr>
          <a:lstStyle/>
          <a:p>
            <a:r>
              <a:rPr lang="en-US" dirty="0" smtClean="0"/>
              <a:t>Generic building blocks</a:t>
            </a:r>
          </a:p>
          <a:p>
            <a:pPr lvl="1"/>
            <a:r>
              <a:rPr lang="en-US" dirty="0" smtClean="0"/>
              <a:t>Composable at design/compile time</a:t>
            </a:r>
          </a:p>
          <a:p>
            <a:pPr lvl="1"/>
            <a:r>
              <a:rPr lang="en-US" dirty="0" smtClean="0"/>
              <a:t>Decouples of algorithms and data structures</a:t>
            </a:r>
          </a:p>
          <a:p>
            <a:pPr lvl="1"/>
            <a:r>
              <a:rPr lang="en-US" dirty="0" smtClean="0"/>
              <a:t>Not only for rendering</a:t>
            </a:r>
          </a:p>
          <a:p>
            <a:r>
              <a:rPr lang="en-US" dirty="0" smtClean="0"/>
              <a:t>Compatible</a:t>
            </a:r>
          </a:p>
          <a:p>
            <a:pPr lvl="1"/>
            <a:r>
              <a:rPr lang="en-US" dirty="0" smtClean="0"/>
              <a:t>Uses existing tools</a:t>
            </a:r>
          </a:p>
          <a:p>
            <a:pPr lvl="1"/>
            <a:r>
              <a:rPr lang="en-US" dirty="0" smtClean="0"/>
              <a:t>Integrates with other software</a:t>
            </a:r>
          </a:p>
          <a:p>
            <a:r>
              <a:rPr lang="en-US" dirty="0" smtClean="0"/>
              <a:t>Portable</a:t>
            </a:r>
          </a:p>
          <a:p>
            <a:r>
              <a:rPr lang="en-US" dirty="0" smtClean="0"/>
              <a:t>Intuitive arbitrary-level abstractions</a:t>
            </a:r>
          </a:p>
          <a:p>
            <a:r>
              <a:rPr lang="en-US" dirty="0" smtClean="0"/>
              <a:t>High performance</a:t>
            </a:r>
          </a:p>
          <a:p>
            <a:pPr lvl="1"/>
            <a:r>
              <a:rPr lang="en-US" dirty="0" smtClean="0"/>
              <a:t>Allows efficient code generation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5" name="Text Placeholder 4"/>
          <p:cNvSpPr>
            <a:spLocks noGrp="1"/>
          </p:cNvSpPr>
          <p:nvPr>
            <p:ph type="body" sz="quarter" idx="10"/>
          </p:nvPr>
        </p:nvSpPr>
        <p:spPr/>
        <p:txBody>
          <a:bodyPr/>
          <a:lstStyle/>
          <a:p>
            <a:r>
              <a:rPr lang="en-US" dirty="0" smtClean="0"/>
              <a:t>General Infrastructure</a:t>
            </a:r>
            <a:endParaRPr lang="bg-BG" dirty="0"/>
          </a:p>
        </p:txBody>
      </p:sp>
      <p:sp>
        <p:nvSpPr>
          <p:cNvPr id="9" name="Rectangle 8"/>
          <p:cNvSpPr/>
          <p:nvPr/>
        </p:nvSpPr>
        <p:spPr>
          <a:xfrm>
            <a:off x="1561284" y="3686175"/>
            <a:ext cx="4689509" cy="916788"/>
          </a:xfrm>
          <a:prstGeom prst="rect">
            <a:avLst/>
          </a:prstGeom>
          <a:solidFill>
            <a:srgbClr val="D6A300"/>
          </a:solidFill>
          <a:ln w="34925">
            <a:noFill/>
          </a:ln>
          <a:effectLst>
            <a:outerShdw blurRad="225425" dist="50800" dir="5220000" algn="ctr">
              <a:srgbClr val="000000">
                <a:alpha val="33000"/>
              </a:srgb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800" b="1" dirty="0" smtClean="0">
                <a:ln w="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Ray tracing</a:t>
            </a:r>
            <a:endParaRPr lang="bg-BG" sz="2800" b="1" dirty="0">
              <a:ln w="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13" name="Rectangle 12"/>
          <p:cNvSpPr/>
          <p:nvPr/>
        </p:nvSpPr>
        <p:spPr>
          <a:xfrm>
            <a:off x="5167317" y="2436010"/>
            <a:ext cx="2166953" cy="1166821"/>
          </a:xfrm>
          <a:prstGeom prst="rect">
            <a:avLst/>
          </a:prstGeom>
          <a:solidFill>
            <a:srgbClr val="D6A300"/>
          </a:solidFill>
          <a:ln w="34925">
            <a:noFill/>
          </a:ln>
          <a:effectLst>
            <a:outerShdw blurRad="225425" dist="50800" dir="5220000" algn="ctr">
              <a:srgbClr val="000000">
                <a:alpha val="33000"/>
              </a:srgb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800" b="1" dirty="0" smtClean="0">
                <a:ln w="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Building</a:t>
            </a:r>
            <a:endParaRPr lang="bg-BG" sz="2800" b="1" dirty="0">
              <a:ln w="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14" name="Rectangle 13"/>
          <p:cNvSpPr/>
          <p:nvPr/>
        </p:nvSpPr>
        <p:spPr>
          <a:xfrm>
            <a:off x="500034" y="2436010"/>
            <a:ext cx="4572030" cy="1166821"/>
          </a:xfrm>
          <a:prstGeom prst="rect">
            <a:avLst/>
          </a:prstGeom>
          <a:solidFill>
            <a:srgbClr val="D6A300"/>
          </a:solidFill>
          <a:ln w="34925">
            <a:noFill/>
          </a:ln>
          <a:effectLst>
            <a:outerShdw blurRad="225425" dist="50800" dir="5220000" algn="ctr">
              <a:srgbClr val="000000">
                <a:alpha val="33000"/>
              </a:srgb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800" b="1" dirty="0" smtClean="0">
                <a:ln w="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Rendering</a:t>
            </a:r>
            <a:endParaRPr lang="bg-BG" sz="2800" b="1" dirty="0">
              <a:ln w="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17" name="L-Shape 16"/>
          <p:cNvSpPr/>
          <p:nvPr/>
        </p:nvSpPr>
        <p:spPr>
          <a:xfrm rot="16200000">
            <a:off x="5869787" y="2888446"/>
            <a:ext cx="3257570" cy="2338416"/>
          </a:xfrm>
          <a:prstGeom prst="corner">
            <a:avLst>
              <a:gd name="adj1" fmla="val 54073"/>
              <a:gd name="adj2" fmla="val 85843"/>
            </a:avLst>
          </a:prstGeom>
          <a:solidFill>
            <a:srgbClr val="E2AC00"/>
          </a:solidFill>
          <a:ln w="34925">
            <a:noFill/>
          </a:ln>
          <a:effectLst>
            <a:outerShdw blurRad="225425" dist="50800" dir="5220000" algn="ctr">
              <a:srgbClr val="000000">
                <a:alpha val="33000"/>
              </a:srgb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vert="vert" rtlCol="0" anchor="ctr">
            <a:sp3d extrusionH="57150" contourW="12700">
              <a:bevelT w="19050" h="19050"/>
              <a:contourClr>
                <a:srgbClr val="FFEEA7"/>
              </a:contourClr>
            </a:sp3d>
          </a:bodyPr>
          <a:lstStyle/>
          <a:p>
            <a:pPr algn="ctr"/>
            <a:endParaRPr lang="bg-BG" sz="3000" b="1" dirty="0">
              <a:ln w="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19" name="L-Shape 18"/>
          <p:cNvSpPr/>
          <p:nvPr/>
        </p:nvSpPr>
        <p:spPr>
          <a:xfrm>
            <a:off x="500034" y="3676643"/>
            <a:ext cx="5743605" cy="2009795"/>
          </a:xfrm>
          <a:prstGeom prst="corner">
            <a:avLst>
              <a:gd name="adj1" fmla="val 49334"/>
              <a:gd name="adj2" fmla="val 47455"/>
            </a:avLst>
          </a:prstGeom>
          <a:solidFill>
            <a:srgbClr val="E2AC00"/>
          </a:solidFill>
          <a:ln w="34925">
            <a:noFill/>
          </a:ln>
          <a:effectLst>
            <a:outerShdw blurRad="225425" dist="50800" dir="5220000" algn="ctr">
              <a:srgbClr val="000000">
                <a:alpha val="33000"/>
              </a:srgb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vert="horz" rtlCol="0" anchor="ctr">
            <a:sp3d extrusionH="57150" contourW="12700">
              <a:bevelT w="19050" h="19050"/>
              <a:contourClr>
                <a:srgbClr val="FFEEA7"/>
              </a:contourClr>
            </a:sp3d>
          </a:bodyPr>
          <a:lstStyle/>
          <a:p>
            <a:pPr algn="ctr"/>
            <a:r>
              <a:rPr lang="en-US" sz="2800" b="1" dirty="0" smtClean="0">
                <a:ln w="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SIMD Primitives</a:t>
            </a:r>
            <a:endParaRPr lang="bg-BG" sz="2800" b="1" dirty="0">
              <a:ln w="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18" name="TextBox 17"/>
          <p:cNvSpPr txBox="1"/>
          <p:nvPr/>
        </p:nvSpPr>
        <p:spPr>
          <a:xfrm>
            <a:off x="6324591" y="4171944"/>
            <a:ext cx="2347898" cy="954107"/>
          </a:xfrm>
          <a:prstGeom prst="rect">
            <a:avLst/>
          </a:prstGeom>
          <a:noFill/>
          <a:ln>
            <a:noFill/>
          </a:ln>
          <a:effectLst>
            <a:outerShdw blurRad="225425" dist="50800" dir="5220000" algn="ctr">
              <a:srgbClr val="000000">
                <a:alpha val="33000"/>
              </a:srgbClr>
            </a:outerShdw>
          </a:effectLst>
          <a:scene3d>
            <a:camera prst="orthographicFront"/>
            <a:lightRig rig="threePt" dir="t"/>
          </a:scene3d>
          <a:sp3d>
            <a:bevelT/>
          </a:sp3d>
        </p:spPr>
        <p:txBody>
          <a:bodyPr wrap="square" rtlCol="0">
            <a:spAutoFit/>
            <a:sp3d extrusionH="57150" contourW="12700">
              <a:bevelT w="19050" h="19050"/>
              <a:contourClr>
                <a:srgbClr val="FFEEA7"/>
              </a:contourClr>
            </a:sp3d>
          </a:bodyPr>
          <a:lstStyle/>
          <a:p>
            <a:pPr algn="ctr"/>
            <a:r>
              <a:rPr lang="en-US" sz="2800" b="1" dirty="0" smtClean="0">
                <a:ln w="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Scene management</a:t>
            </a:r>
            <a:endParaRPr lang="bg-BG" sz="2800" b="1" dirty="0">
              <a:ln w="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4" name="Text Placeholder 3"/>
          <p:cNvSpPr>
            <a:spLocks noGrp="1"/>
          </p:cNvSpPr>
          <p:nvPr>
            <p:ph type="body" sz="quarter" idx="10"/>
          </p:nvPr>
        </p:nvSpPr>
        <p:spPr/>
        <p:txBody>
          <a:bodyPr/>
          <a:lstStyle/>
          <a:p>
            <a:r>
              <a:rPr lang="en-US" dirty="0" smtClean="0"/>
              <a:t>Example Application</a:t>
            </a:r>
            <a:endParaRPr lang="bg-BG" dirty="0"/>
          </a:p>
        </p:txBody>
      </p:sp>
      <p:sp>
        <p:nvSpPr>
          <p:cNvPr id="5" name="TextBox 4"/>
          <p:cNvSpPr txBox="1"/>
          <p:nvPr/>
        </p:nvSpPr>
        <p:spPr>
          <a:xfrm>
            <a:off x="723873" y="2071678"/>
            <a:ext cx="7600977" cy="4086248"/>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7" name="TextBox 6"/>
          <p:cNvSpPr txBox="1"/>
          <p:nvPr/>
        </p:nvSpPr>
        <p:spPr>
          <a:xfrm>
            <a:off x="723600" y="2073600"/>
            <a:ext cx="7600977" cy="4086248"/>
          </a:xfrm>
          <a:prstGeom prst="rect">
            <a:avLst/>
          </a:prstGeom>
          <a:noFill/>
          <a:ln w="12700">
            <a:noFill/>
          </a:ln>
        </p:spPr>
        <p:txBody>
          <a:bodyPr wrap="square" rtlCol="0">
            <a:noAutofit/>
          </a:bodyPr>
          <a:lstStyle/>
          <a:p>
            <a:r>
              <a:rPr lang="en-US" dirty="0" err="1" smtClean="0">
                <a:effectLst>
                  <a:outerShdw blurRad="76200" dist="25400" dir="2700000" algn="tl" rotWithShape="0">
                    <a:prstClr val="black"/>
                  </a:outerShdw>
                </a:effectLst>
                <a:latin typeface="Consolas" pitchFamily="49" charset="0"/>
              </a:rPr>
              <a:t>PinholeCamera</a:t>
            </a:r>
            <a:r>
              <a:rPr lang="en-US" dirty="0" smtClean="0">
                <a:effectLst>
                  <a:outerShdw blurRad="76200" dist="25400" dir="2700000" algn="tl" rotWithShape="0">
                    <a:prstClr val="black"/>
                  </a:outerShdw>
                </a:effectLst>
                <a:latin typeface="Consolas" pitchFamily="49" charset="0"/>
              </a:rPr>
              <a:t> camera;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OpenGLFrameBuffer</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BasicScene</a:t>
            </a:r>
            <a:r>
              <a:rPr lang="en-US" dirty="0" smtClean="0">
                <a:effectLst>
                  <a:outerShdw blurRad="76200" dist="25400" dir="2700000" algn="tl" rotWithShape="0">
                    <a:prstClr val="black"/>
                  </a:outerShdw>
                </a:effectLst>
                <a:latin typeface="Consolas" pitchFamily="49" charset="0"/>
              </a:rPr>
              <a:t>&lt;Triangle&gt; scene;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p>
          <a:p>
            <a:r>
              <a:rPr lang="en-US" dirty="0" smtClean="0">
                <a:effectLst>
                  <a:outerShdw blurRad="76200" dist="25400" dir="2700000" algn="tl" rotWithShape="0">
                    <a:prstClr val="black"/>
                  </a:outerShdw>
                </a:effectLst>
                <a:latin typeface="Consolas" pitchFamily="49" charset="0"/>
              </a:rPr>
              <a:t>BVH&lt;Triangle&gt;        tree;</a:t>
            </a:r>
          </a:p>
          <a:p>
            <a:r>
              <a:rPr lang="en-US" dirty="0" err="1" smtClean="0">
                <a:effectLst>
                  <a:outerShdw blurRad="76200" dist="25400" dir="2700000" algn="tl" rotWithShape="0">
                    <a:prstClr val="black"/>
                  </a:outerShdw>
                </a:effectLst>
                <a:latin typeface="Consolas" pitchFamily="49" charset="0"/>
              </a:rPr>
              <a:t>BVHBuilder</a:t>
            </a:r>
            <a:r>
              <a:rPr lang="en-US" dirty="0" smtClean="0">
                <a:effectLst>
                  <a:outerShdw blurRad="76200" dist="25400" dir="2700000" algn="tl" rotWithShape="0">
                    <a:prstClr val="black"/>
                  </a:outerShdw>
                </a:effectLst>
                <a:latin typeface="Consolas" pitchFamily="49" charset="0"/>
              </a:rPr>
              <a:t>           builder;</a:t>
            </a:r>
          </a:p>
          <a:p>
            <a:r>
              <a:rPr lang="en-US" dirty="0" err="1" smtClean="0">
                <a:effectLst>
                  <a:outerShdw blurRad="76200" dist="25400" dir="2700000" algn="tl" rotWithShape="0">
                    <a:prstClr val="black"/>
                  </a:outerShdw>
                </a:effectLst>
                <a:latin typeface="Consolas" pitchFamily="49" charset="0"/>
              </a:rPr>
              <a:t>BVHIntersector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PlueckerTriangleIntersector</a:t>
            </a:r>
            <a:r>
              <a:rPr lang="en-US" dirty="0" smtClean="0">
                <a:effectLst>
                  <a:outerShdw blurRad="76200" dist="25400" dir="2700000" algn="tl" rotWithShape="0">
                    <a:prstClr val="black"/>
                  </a:outerShdw>
                </a:effectLst>
                <a:latin typeface="Consolas" pitchFamily="49" charset="0"/>
              </a:rPr>
              <a:t>&gt;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p>
          <a:p>
            <a:r>
              <a:rPr lang="en-US" dirty="0" err="1" smtClean="0">
                <a:effectLst>
                  <a:outerShdw blurRad="76200" dist="25400" dir="2700000" algn="tl" rotWithShape="0">
                    <a:prstClr val="black"/>
                  </a:outerShdw>
                </a:effectLst>
                <a:latin typeface="Consolas" pitchFamily="49" charset="0"/>
              </a:rPr>
              <a:t>RayTracingRenderer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PixelCenterSampler</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DirectIlluminationIntegrator</a:t>
            </a:r>
            <a:r>
              <a:rPr lang="en-US" dirty="0" smtClean="0">
                <a:effectLst>
                  <a:outerShdw blurRad="76200" dist="25400" dir="2700000" algn="tl" rotWithShape="0">
                    <a:prstClr val="black"/>
                  </a:outerShdw>
                </a:effectLst>
                <a:latin typeface="Consolas" pitchFamily="49" charset="0"/>
              </a:rPr>
              <a:t>&gt; renderer;</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builder.build</a:t>
            </a:r>
            <a:r>
              <a:rPr lang="en-US" dirty="0" smtClean="0">
                <a:effectLst>
                  <a:outerShdw blurRad="76200" dist="25400" dir="2700000" algn="tl" rotWithShape="0">
                    <a:prstClr val="black"/>
                  </a:outerShdw>
                </a:effectLst>
                <a:latin typeface="Consolas" pitchFamily="49" charset="0"/>
              </a:rPr>
              <a:t>(tree, </a:t>
            </a:r>
            <a:r>
              <a:rPr lang="en-US" dirty="0" err="1" smtClean="0">
                <a:effectLst>
                  <a:outerShdw blurRad="76200" dist="25400" dir="2700000" algn="tl" rotWithShape="0">
                    <a:prstClr val="black"/>
                  </a:outerShdw>
                </a:effectLst>
                <a:latin typeface="Consolas" pitchFamily="49" charset="0"/>
              </a:rPr>
              <a:t>scene.prim.begin</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scene.prim.end</a:t>
            </a:r>
            <a:r>
              <a:rPr lang="en-US" dirty="0" smtClean="0">
                <a:effectLst>
                  <a:outerShdw blurRad="76200" dist="25400" dir="2700000" algn="tl" rotWithShape="0">
                    <a:prstClr val="black"/>
                  </a:outerShdw>
                </a:effectLst>
                <a:latin typeface="Consolas" pitchFamily="49" charset="0"/>
              </a:rPr>
              <a:t>());</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renderer.render</a:t>
            </a:r>
            <a:r>
              <a:rPr lang="en-US" dirty="0" smtClean="0">
                <a:effectLst>
                  <a:outerShdw blurRad="76200" dist="25400" dir="2700000" algn="tl" rotWithShape="0">
                    <a:prstClr val="black"/>
                  </a:outerShdw>
                </a:effectLst>
                <a:latin typeface="Consolas" pitchFamily="49" charset="0"/>
              </a:rPr>
              <a:t>&lt;64&gt;(scene, camera,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fb.getClipRegion</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tree,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endParaRPr lang="bg-BG" dirty="0" smtClean="0">
              <a:effectLst>
                <a:outerShdw blurRad="76200" dist="25400" dir="2700000" algn="tl" rotWithShape="0">
                  <a:prstClr val="black"/>
                </a:outerShdw>
              </a:effectLst>
              <a:latin typeface="Consolas" pitchFamily="49"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4" name="Text Placeholder 3"/>
          <p:cNvSpPr>
            <a:spLocks noGrp="1"/>
          </p:cNvSpPr>
          <p:nvPr>
            <p:ph type="body" sz="quarter" idx="10"/>
          </p:nvPr>
        </p:nvSpPr>
        <p:spPr/>
        <p:txBody>
          <a:bodyPr/>
          <a:lstStyle/>
          <a:p>
            <a:r>
              <a:rPr lang="en-US" dirty="0" smtClean="0"/>
              <a:t>Example Application</a:t>
            </a:r>
            <a:endParaRPr lang="bg-BG" dirty="0"/>
          </a:p>
        </p:txBody>
      </p:sp>
      <p:sp>
        <p:nvSpPr>
          <p:cNvPr id="5" name="TextBox 4"/>
          <p:cNvSpPr txBox="1"/>
          <p:nvPr/>
        </p:nvSpPr>
        <p:spPr>
          <a:xfrm>
            <a:off x="723873" y="2071678"/>
            <a:ext cx="7600977" cy="4086248"/>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8" name="Rectangle 7"/>
          <p:cNvSpPr/>
          <p:nvPr/>
        </p:nvSpPr>
        <p:spPr>
          <a:xfrm>
            <a:off x="723600" y="2073600"/>
            <a:ext cx="7599600" cy="677990"/>
          </a:xfrm>
          <a:prstGeom prst="rect">
            <a:avLst/>
          </a:prstGeom>
          <a:solidFill>
            <a:srgbClr val="8A8A8A"/>
          </a:solidFill>
          <a:ln w="19050">
            <a:solidFill>
              <a:schemeClr val="tx1"/>
            </a:solidFill>
          </a:ln>
          <a:effectLst>
            <a:outerShdw blurRad="50800" dir="2700000" algn="tl" rotWithShape="0">
              <a:schemeClr val="tx1">
                <a:alpha val="40000"/>
              </a:schemeClr>
            </a:outerShdw>
          </a:effectLst>
          <a:scene3d>
            <a:camera prst="orthographicFront"/>
            <a:lightRig rig="harsh"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extBox 6"/>
          <p:cNvSpPr txBox="1"/>
          <p:nvPr/>
        </p:nvSpPr>
        <p:spPr>
          <a:xfrm>
            <a:off x="723600" y="2073600"/>
            <a:ext cx="7600977" cy="4086248"/>
          </a:xfrm>
          <a:prstGeom prst="rect">
            <a:avLst/>
          </a:prstGeom>
          <a:noFill/>
          <a:ln w="12700">
            <a:noFill/>
          </a:ln>
        </p:spPr>
        <p:txBody>
          <a:bodyPr wrap="square" rtlCol="0">
            <a:noAutofit/>
          </a:bodyPr>
          <a:lstStyle/>
          <a:p>
            <a:r>
              <a:rPr lang="en-US" dirty="0" err="1" smtClean="0">
                <a:effectLst>
                  <a:outerShdw blurRad="76200" dist="25400" dir="2700000" algn="tl" rotWithShape="0">
                    <a:prstClr val="black"/>
                  </a:outerShdw>
                </a:effectLst>
                <a:latin typeface="Consolas" pitchFamily="49" charset="0"/>
              </a:rPr>
              <a:t>PinholeCamera</a:t>
            </a:r>
            <a:r>
              <a:rPr lang="en-US" dirty="0" smtClean="0">
                <a:effectLst>
                  <a:outerShdw blurRad="76200" dist="25400" dir="2700000" algn="tl" rotWithShape="0">
                    <a:prstClr val="black"/>
                  </a:outerShdw>
                </a:effectLst>
                <a:latin typeface="Consolas" pitchFamily="49" charset="0"/>
              </a:rPr>
              <a:t> camera;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OpenGLFrameBuffer</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BasicScene</a:t>
            </a:r>
            <a:r>
              <a:rPr lang="en-US" dirty="0" smtClean="0">
                <a:effectLst>
                  <a:outerShdw blurRad="76200" dist="25400" dir="2700000" algn="tl" rotWithShape="0">
                    <a:prstClr val="black"/>
                  </a:outerShdw>
                </a:effectLst>
                <a:latin typeface="Consolas" pitchFamily="49" charset="0"/>
              </a:rPr>
              <a:t>&lt;Triangle&gt; scene;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p>
          <a:p>
            <a:r>
              <a:rPr lang="en-US" dirty="0" smtClean="0">
                <a:effectLst>
                  <a:outerShdw blurRad="76200" dist="25400" dir="2700000" algn="tl" rotWithShape="0">
                    <a:prstClr val="black"/>
                  </a:outerShdw>
                </a:effectLst>
                <a:latin typeface="Consolas" pitchFamily="49" charset="0"/>
              </a:rPr>
              <a:t>BVH&lt;Triangle&gt;        tree;</a:t>
            </a:r>
          </a:p>
          <a:p>
            <a:r>
              <a:rPr lang="en-US" dirty="0" err="1" smtClean="0">
                <a:effectLst>
                  <a:outerShdw blurRad="76200" dist="25400" dir="2700000" algn="tl" rotWithShape="0">
                    <a:prstClr val="black"/>
                  </a:outerShdw>
                </a:effectLst>
                <a:latin typeface="Consolas" pitchFamily="49" charset="0"/>
              </a:rPr>
              <a:t>BVHBuilder</a:t>
            </a:r>
            <a:r>
              <a:rPr lang="en-US" dirty="0" smtClean="0">
                <a:effectLst>
                  <a:outerShdw blurRad="76200" dist="25400" dir="2700000" algn="tl" rotWithShape="0">
                    <a:prstClr val="black"/>
                  </a:outerShdw>
                </a:effectLst>
                <a:latin typeface="Consolas" pitchFamily="49" charset="0"/>
              </a:rPr>
              <a:t>           builder;</a:t>
            </a:r>
          </a:p>
          <a:p>
            <a:r>
              <a:rPr lang="en-US" dirty="0" err="1" smtClean="0">
                <a:effectLst>
                  <a:outerShdw blurRad="76200" dist="25400" dir="2700000" algn="tl" rotWithShape="0">
                    <a:prstClr val="black"/>
                  </a:outerShdw>
                </a:effectLst>
                <a:latin typeface="Consolas" pitchFamily="49" charset="0"/>
              </a:rPr>
              <a:t>BVHIntersector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PlueckerTriangleIntersector</a:t>
            </a:r>
            <a:r>
              <a:rPr lang="en-US" dirty="0" smtClean="0">
                <a:effectLst>
                  <a:outerShdw blurRad="76200" dist="25400" dir="2700000" algn="tl" rotWithShape="0">
                    <a:prstClr val="black"/>
                  </a:outerShdw>
                </a:effectLst>
                <a:latin typeface="Consolas" pitchFamily="49" charset="0"/>
              </a:rPr>
              <a:t>&gt;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p>
          <a:p>
            <a:r>
              <a:rPr lang="en-US" dirty="0" err="1" smtClean="0">
                <a:effectLst>
                  <a:outerShdw blurRad="76200" dist="25400" dir="2700000" algn="tl" rotWithShape="0">
                    <a:prstClr val="black"/>
                  </a:outerShdw>
                </a:effectLst>
                <a:latin typeface="Consolas" pitchFamily="49" charset="0"/>
              </a:rPr>
              <a:t>RayTracingRenderer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PixelCenterSampler</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DirectIlluminationIntegrator</a:t>
            </a:r>
            <a:r>
              <a:rPr lang="en-US" dirty="0" smtClean="0">
                <a:effectLst>
                  <a:outerShdw blurRad="76200" dist="25400" dir="2700000" algn="tl" rotWithShape="0">
                    <a:prstClr val="black"/>
                  </a:outerShdw>
                </a:effectLst>
                <a:latin typeface="Consolas" pitchFamily="49" charset="0"/>
              </a:rPr>
              <a:t>&gt; renderer;</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builder.build</a:t>
            </a:r>
            <a:r>
              <a:rPr lang="en-US" dirty="0" smtClean="0">
                <a:effectLst>
                  <a:outerShdw blurRad="76200" dist="25400" dir="2700000" algn="tl" rotWithShape="0">
                    <a:prstClr val="black"/>
                  </a:outerShdw>
                </a:effectLst>
                <a:latin typeface="Consolas" pitchFamily="49" charset="0"/>
              </a:rPr>
              <a:t>(tree, </a:t>
            </a:r>
            <a:r>
              <a:rPr lang="en-US" dirty="0" err="1" smtClean="0">
                <a:effectLst>
                  <a:outerShdw blurRad="76200" dist="25400" dir="2700000" algn="tl" rotWithShape="0">
                    <a:prstClr val="black"/>
                  </a:outerShdw>
                </a:effectLst>
                <a:latin typeface="Consolas" pitchFamily="49" charset="0"/>
              </a:rPr>
              <a:t>scene.prim.begin</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scene.prim.end</a:t>
            </a:r>
            <a:r>
              <a:rPr lang="en-US" dirty="0" smtClean="0">
                <a:effectLst>
                  <a:outerShdw blurRad="76200" dist="25400" dir="2700000" algn="tl" rotWithShape="0">
                    <a:prstClr val="black"/>
                  </a:outerShdw>
                </a:effectLst>
                <a:latin typeface="Consolas" pitchFamily="49" charset="0"/>
              </a:rPr>
              <a:t>());</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renderer.render</a:t>
            </a:r>
            <a:r>
              <a:rPr lang="en-US" dirty="0" smtClean="0">
                <a:effectLst>
                  <a:outerShdw blurRad="76200" dist="25400" dir="2700000" algn="tl" rotWithShape="0">
                    <a:prstClr val="black"/>
                  </a:outerShdw>
                </a:effectLst>
                <a:latin typeface="Consolas" pitchFamily="49" charset="0"/>
              </a:rPr>
              <a:t>&lt;64&gt;(scene, camera,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fb.getClipRegion</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tree,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endParaRPr lang="bg-BG" dirty="0" smtClean="0">
              <a:effectLst>
                <a:outerShdw blurRad="76200" dist="25400" dir="2700000" algn="tl" rotWithShape="0">
                  <a:prstClr val="black"/>
                </a:outerShdw>
              </a:effectLst>
              <a:latin typeface="Consolas"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dirty="0"/>
          </a:p>
        </p:txBody>
      </p:sp>
      <p:pic>
        <p:nvPicPr>
          <p:cNvPr id="3074" name="Picture 2"/>
          <p:cNvPicPr>
            <a:picLocks noChangeAspect="1" noChangeArrowheads="1"/>
          </p:cNvPicPr>
          <p:nvPr/>
        </p:nvPicPr>
        <p:blipFill>
          <a:blip r:embed="rId3"/>
          <a:srcRect/>
          <a:stretch>
            <a:fillRect/>
          </a:stretch>
        </p:blipFill>
        <p:spPr bwMode="auto">
          <a:xfrm>
            <a:off x="428596" y="2071678"/>
            <a:ext cx="8303208"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4" name="Text Placeholder 3"/>
          <p:cNvSpPr>
            <a:spLocks noGrp="1"/>
          </p:cNvSpPr>
          <p:nvPr>
            <p:ph type="body" sz="quarter" idx="10"/>
          </p:nvPr>
        </p:nvSpPr>
        <p:spPr/>
        <p:txBody>
          <a:bodyPr/>
          <a:lstStyle/>
          <a:p>
            <a:r>
              <a:rPr lang="en-US" dirty="0" smtClean="0"/>
              <a:t>Example Application</a:t>
            </a:r>
            <a:endParaRPr lang="bg-BG" dirty="0"/>
          </a:p>
        </p:txBody>
      </p:sp>
      <p:sp>
        <p:nvSpPr>
          <p:cNvPr id="5" name="TextBox 4"/>
          <p:cNvSpPr txBox="1"/>
          <p:nvPr/>
        </p:nvSpPr>
        <p:spPr>
          <a:xfrm>
            <a:off x="723873" y="2071678"/>
            <a:ext cx="7600977" cy="4086248"/>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8" name="Rectangle 7"/>
          <p:cNvSpPr/>
          <p:nvPr/>
        </p:nvSpPr>
        <p:spPr>
          <a:xfrm>
            <a:off x="723600" y="2937323"/>
            <a:ext cx="7599600" cy="577664"/>
          </a:xfrm>
          <a:prstGeom prst="rect">
            <a:avLst/>
          </a:prstGeom>
          <a:solidFill>
            <a:srgbClr val="8A8A8A"/>
          </a:solidFill>
          <a:ln w="19050">
            <a:solidFill>
              <a:schemeClr val="tx1"/>
            </a:solidFill>
          </a:ln>
          <a:effectLst>
            <a:outerShdw blurRad="50800" dir="2700000" algn="tl" rotWithShape="0">
              <a:schemeClr val="tx1">
                <a:alpha val="40000"/>
              </a:schemeClr>
            </a:outerShdw>
          </a:effectLst>
          <a:scene3d>
            <a:camera prst="orthographicFront"/>
            <a:lightRig rig="harsh"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extBox 6"/>
          <p:cNvSpPr txBox="1"/>
          <p:nvPr/>
        </p:nvSpPr>
        <p:spPr>
          <a:xfrm>
            <a:off x="723600" y="2073600"/>
            <a:ext cx="7600977" cy="4086248"/>
          </a:xfrm>
          <a:prstGeom prst="rect">
            <a:avLst/>
          </a:prstGeom>
          <a:noFill/>
          <a:ln w="12700">
            <a:noFill/>
          </a:ln>
        </p:spPr>
        <p:txBody>
          <a:bodyPr wrap="square" rtlCol="0">
            <a:noAutofit/>
          </a:bodyPr>
          <a:lstStyle/>
          <a:p>
            <a:r>
              <a:rPr lang="en-US" dirty="0" err="1" smtClean="0">
                <a:effectLst>
                  <a:outerShdw blurRad="76200" dist="25400" dir="2700000" algn="tl" rotWithShape="0">
                    <a:prstClr val="black"/>
                  </a:outerShdw>
                </a:effectLst>
                <a:latin typeface="Consolas" pitchFamily="49" charset="0"/>
              </a:rPr>
              <a:t>PinholeCamera</a:t>
            </a:r>
            <a:r>
              <a:rPr lang="en-US" dirty="0" smtClean="0">
                <a:effectLst>
                  <a:outerShdw blurRad="76200" dist="25400" dir="2700000" algn="tl" rotWithShape="0">
                    <a:prstClr val="black"/>
                  </a:outerShdw>
                </a:effectLst>
                <a:latin typeface="Consolas" pitchFamily="49" charset="0"/>
              </a:rPr>
              <a:t> camera;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OpenGLFrameBuffer</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BasicScene</a:t>
            </a:r>
            <a:r>
              <a:rPr lang="en-US" dirty="0" smtClean="0">
                <a:effectLst>
                  <a:outerShdw blurRad="76200" dist="25400" dir="2700000" algn="tl" rotWithShape="0">
                    <a:prstClr val="black"/>
                  </a:outerShdw>
                </a:effectLst>
                <a:latin typeface="Consolas" pitchFamily="49" charset="0"/>
              </a:rPr>
              <a:t>&lt;Triangle&gt; scene;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p>
          <a:p>
            <a:r>
              <a:rPr lang="en-US" dirty="0" smtClean="0">
                <a:effectLst>
                  <a:outerShdw blurRad="76200" dist="25400" dir="2700000" algn="tl" rotWithShape="0">
                    <a:prstClr val="black"/>
                  </a:outerShdw>
                </a:effectLst>
                <a:latin typeface="Consolas" pitchFamily="49" charset="0"/>
              </a:rPr>
              <a:t>BVH&lt;Triangle&gt;        tree;</a:t>
            </a:r>
          </a:p>
          <a:p>
            <a:r>
              <a:rPr lang="en-US" dirty="0" err="1" smtClean="0">
                <a:effectLst>
                  <a:outerShdw blurRad="76200" dist="25400" dir="2700000" algn="tl" rotWithShape="0">
                    <a:prstClr val="black"/>
                  </a:outerShdw>
                </a:effectLst>
                <a:latin typeface="Consolas" pitchFamily="49" charset="0"/>
              </a:rPr>
              <a:t>BVHBuilder</a:t>
            </a:r>
            <a:r>
              <a:rPr lang="en-US" dirty="0" smtClean="0">
                <a:effectLst>
                  <a:outerShdw blurRad="76200" dist="25400" dir="2700000" algn="tl" rotWithShape="0">
                    <a:prstClr val="black"/>
                  </a:outerShdw>
                </a:effectLst>
                <a:latin typeface="Consolas" pitchFamily="49" charset="0"/>
              </a:rPr>
              <a:t>           builder;</a:t>
            </a:r>
          </a:p>
          <a:p>
            <a:r>
              <a:rPr lang="en-US" dirty="0" err="1" smtClean="0">
                <a:effectLst>
                  <a:outerShdw blurRad="76200" dist="25400" dir="2700000" algn="tl" rotWithShape="0">
                    <a:prstClr val="black"/>
                  </a:outerShdw>
                </a:effectLst>
                <a:latin typeface="Consolas" pitchFamily="49" charset="0"/>
              </a:rPr>
              <a:t>BVHIntersector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PlueckerTriangleIntersector</a:t>
            </a:r>
            <a:r>
              <a:rPr lang="en-US" dirty="0" smtClean="0">
                <a:effectLst>
                  <a:outerShdw blurRad="76200" dist="25400" dir="2700000" algn="tl" rotWithShape="0">
                    <a:prstClr val="black"/>
                  </a:outerShdw>
                </a:effectLst>
                <a:latin typeface="Consolas" pitchFamily="49" charset="0"/>
              </a:rPr>
              <a:t>&gt;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p>
          <a:p>
            <a:r>
              <a:rPr lang="en-US" dirty="0" err="1" smtClean="0">
                <a:effectLst>
                  <a:outerShdw blurRad="76200" dist="25400" dir="2700000" algn="tl" rotWithShape="0">
                    <a:prstClr val="black"/>
                  </a:outerShdw>
                </a:effectLst>
                <a:latin typeface="Consolas" pitchFamily="49" charset="0"/>
              </a:rPr>
              <a:t>RayTracingRenderer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PixelCenterSampler</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DirectIlluminationIntegrator</a:t>
            </a:r>
            <a:r>
              <a:rPr lang="en-US" dirty="0" smtClean="0">
                <a:effectLst>
                  <a:outerShdw blurRad="76200" dist="25400" dir="2700000" algn="tl" rotWithShape="0">
                    <a:prstClr val="black"/>
                  </a:outerShdw>
                </a:effectLst>
                <a:latin typeface="Consolas" pitchFamily="49" charset="0"/>
              </a:rPr>
              <a:t>&gt; renderer;</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builder.build</a:t>
            </a:r>
            <a:r>
              <a:rPr lang="en-US" dirty="0" smtClean="0">
                <a:effectLst>
                  <a:outerShdw blurRad="76200" dist="25400" dir="2700000" algn="tl" rotWithShape="0">
                    <a:prstClr val="black"/>
                  </a:outerShdw>
                </a:effectLst>
                <a:latin typeface="Consolas" pitchFamily="49" charset="0"/>
              </a:rPr>
              <a:t>(tree, </a:t>
            </a:r>
            <a:r>
              <a:rPr lang="en-US" dirty="0" err="1" smtClean="0">
                <a:effectLst>
                  <a:outerShdw blurRad="76200" dist="25400" dir="2700000" algn="tl" rotWithShape="0">
                    <a:prstClr val="black"/>
                  </a:outerShdw>
                </a:effectLst>
                <a:latin typeface="Consolas" pitchFamily="49" charset="0"/>
              </a:rPr>
              <a:t>scene.prim.begin</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scene.prim.end</a:t>
            </a:r>
            <a:r>
              <a:rPr lang="en-US" dirty="0" smtClean="0">
                <a:effectLst>
                  <a:outerShdw blurRad="76200" dist="25400" dir="2700000" algn="tl" rotWithShape="0">
                    <a:prstClr val="black"/>
                  </a:outerShdw>
                </a:effectLst>
                <a:latin typeface="Consolas" pitchFamily="49" charset="0"/>
              </a:rPr>
              <a:t>());</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renderer.render</a:t>
            </a:r>
            <a:r>
              <a:rPr lang="en-US" dirty="0" smtClean="0">
                <a:effectLst>
                  <a:outerShdw blurRad="76200" dist="25400" dir="2700000" algn="tl" rotWithShape="0">
                    <a:prstClr val="black"/>
                  </a:outerShdw>
                </a:effectLst>
                <a:latin typeface="Consolas" pitchFamily="49" charset="0"/>
              </a:rPr>
              <a:t>&lt;64&gt;(scene, camera,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fb.getClipRegion</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tree,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endParaRPr lang="bg-BG" dirty="0" smtClean="0">
              <a:effectLst>
                <a:outerShdw blurRad="76200" dist="25400" dir="2700000" algn="tl" rotWithShape="0">
                  <a:prstClr val="black"/>
                </a:outerShdw>
              </a:effectLst>
              <a:latin typeface="Consolas" pitchFamily="49"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4" name="Text Placeholder 3"/>
          <p:cNvSpPr>
            <a:spLocks noGrp="1"/>
          </p:cNvSpPr>
          <p:nvPr>
            <p:ph type="body" sz="quarter" idx="10"/>
          </p:nvPr>
        </p:nvSpPr>
        <p:spPr/>
        <p:txBody>
          <a:bodyPr/>
          <a:lstStyle/>
          <a:p>
            <a:r>
              <a:rPr lang="en-US" dirty="0" smtClean="0"/>
              <a:t>Example Application</a:t>
            </a:r>
            <a:endParaRPr lang="bg-BG" dirty="0"/>
          </a:p>
        </p:txBody>
      </p:sp>
      <p:sp>
        <p:nvSpPr>
          <p:cNvPr id="5" name="TextBox 4"/>
          <p:cNvSpPr txBox="1"/>
          <p:nvPr/>
        </p:nvSpPr>
        <p:spPr>
          <a:xfrm>
            <a:off x="723873" y="2071678"/>
            <a:ext cx="7600977" cy="4086248"/>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8" name="Rectangle 7"/>
          <p:cNvSpPr/>
          <p:nvPr/>
        </p:nvSpPr>
        <p:spPr>
          <a:xfrm>
            <a:off x="723600" y="3490215"/>
            <a:ext cx="7599600" cy="577664"/>
          </a:xfrm>
          <a:prstGeom prst="rect">
            <a:avLst/>
          </a:prstGeom>
          <a:solidFill>
            <a:srgbClr val="8A8A8A"/>
          </a:solidFill>
          <a:ln w="19050">
            <a:solidFill>
              <a:schemeClr val="tx1"/>
            </a:solidFill>
          </a:ln>
          <a:effectLst>
            <a:outerShdw blurRad="50800" dir="2700000" algn="tl" rotWithShape="0">
              <a:schemeClr val="tx1">
                <a:alpha val="40000"/>
              </a:schemeClr>
            </a:outerShdw>
          </a:effectLst>
          <a:scene3d>
            <a:camera prst="orthographicFront"/>
            <a:lightRig rig="harsh"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extBox 6"/>
          <p:cNvSpPr txBox="1"/>
          <p:nvPr/>
        </p:nvSpPr>
        <p:spPr>
          <a:xfrm>
            <a:off x="723600" y="2073600"/>
            <a:ext cx="7600977" cy="4086248"/>
          </a:xfrm>
          <a:prstGeom prst="rect">
            <a:avLst/>
          </a:prstGeom>
          <a:noFill/>
          <a:ln w="12700">
            <a:noFill/>
          </a:ln>
        </p:spPr>
        <p:txBody>
          <a:bodyPr wrap="square" rtlCol="0">
            <a:noAutofit/>
          </a:bodyPr>
          <a:lstStyle/>
          <a:p>
            <a:r>
              <a:rPr lang="en-US" dirty="0" err="1" smtClean="0">
                <a:effectLst>
                  <a:outerShdw blurRad="76200" dist="25400" dir="2700000" algn="tl" rotWithShape="0">
                    <a:prstClr val="black"/>
                  </a:outerShdw>
                </a:effectLst>
                <a:latin typeface="Consolas" pitchFamily="49" charset="0"/>
              </a:rPr>
              <a:t>PinholeCamera</a:t>
            </a:r>
            <a:r>
              <a:rPr lang="en-US" dirty="0" smtClean="0">
                <a:effectLst>
                  <a:outerShdw blurRad="76200" dist="25400" dir="2700000" algn="tl" rotWithShape="0">
                    <a:prstClr val="black"/>
                  </a:outerShdw>
                </a:effectLst>
                <a:latin typeface="Consolas" pitchFamily="49" charset="0"/>
              </a:rPr>
              <a:t> camera;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OpenGLFrameBuffer</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BasicScene</a:t>
            </a:r>
            <a:r>
              <a:rPr lang="en-US" dirty="0" smtClean="0">
                <a:effectLst>
                  <a:outerShdw blurRad="76200" dist="25400" dir="2700000" algn="tl" rotWithShape="0">
                    <a:prstClr val="black"/>
                  </a:outerShdw>
                </a:effectLst>
                <a:latin typeface="Consolas" pitchFamily="49" charset="0"/>
              </a:rPr>
              <a:t>&lt;Triangle&gt; scene;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p>
          <a:p>
            <a:r>
              <a:rPr lang="en-US" dirty="0" smtClean="0">
                <a:effectLst>
                  <a:outerShdw blurRad="76200" dist="25400" dir="2700000" algn="tl" rotWithShape="0">
                    <a:prstClr val="black"/>
                  </a:outerShdw>
                </a:effectLst>
                <a:latin typeface="Consolas" pitchFamily="49" charset="0"/>
              </a:rPr>
              <a:t>BVH&lt;Triangle&gt;        tree;</a:t>
            </a:r>
          </a:p>
          <a:p>
            <a:r>
              <a:rPr lang="en-US" dirty="0" err="1" smtClean="0">
                <a:effectLst>
                  <a:outerShdw blurRad="76200" dist="25400" dir="2700000" algn="tl" rotWithShape="0">
                    <a:prstClr val="black"/>
                  </a:outerShdw>
                </a:effectLst>
                <a:latin typeface="Consolas" pitchFamily="49" charset="0"/>
              </a:rPr>
              <a:t>BVHBuilder</a:t>
            </a:r>
            <a:r>
              <a:rPr lang="en-US" dirty="0" smtClean="0">
                <a:effectLst>
                  <a:outerShdw blurRad="76200" dist="25400" dir="2700000" algn="tl" rotWithShape="0">
                    <a:prstClr val="black"/>
                  </a:outerShdw>
                </a:effectLst>
                <a:latin typeface="Consolas" pitchFamily="49" charset="0"/>
              </a:rPr>
              <a:t>           builder;</a:t>
            </a:r>
          </a:p>
          <a:p>
            <a:r>
              <a:rPr lang="en-US" dirty="0" err="1" smtClean="0">
                <a:effectLst>
                  <a:outerShdw blurRad="76200" dist="25400" dir="2700000" algn="tl" rotWithShape="0">
                    <a:prstClr val="black"/>
                  </a:outerShdw>
                </a:effectLst>
                <a:latin typeface="Consolas" pitchFamily="49" charset="0"/>
              </a:rPr>
              <a:t>BVHIntersector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PlueckerTriangleIntersector</a:t>
            </a:r>
            <a:r>
              <a:rPr lang="en-US" dirty="0" smtClean="0">
                <a:effectLst>
                  <a:outerShdw blurRad="76200" dist="25400" dir="2700000" algn="tl" rotWithShape="0">
                    <a:prstClr val="black"/>
                  </a:outerShdw>
                </a:effectLst>
                <a:latin typeface="Consolas" pitchFamily="49" charset="0"/>
              </a:rPr>
              <a:t>&gt;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p>
          <a:p>
            <a:r>
              <a:rPr lang="en-US" dirty="0" err="1" smtClean="0">
                <a:effectLst>
                  <a:outerShdw blurRad="76200" dist="25400" dir="2700000" algn="tl" rotWithShape="0">
                    <a:prstClr val="black"/>
                  </a:outerShdw>
                </a:effectLst>
                <a:latin typeface="Consolas" pitchFamily="49" charset="0"/>
              </a:rPr>
              <a:t>RayTracingRenderer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PixelCenterSampler</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DirectIlluminationIntegrator</a:t>
            </a:r>
            <a:r>
              <a:rPr lang="en-US" dirty="0" smtClean="0">
                <a:effectLst>
                  <a:outerShdw blurRad="76200" dist="25400" dir="2700000" algn="tl" rotWithShape="0">
                    <a:prstClr val="black"/>
                  </a:outerShdw>
                </a:effectLst>
                <a:latin typeface="Consolas" pitchFamily="49" charset="0"/>
              </a:rPr>
              <a:t>&gt; renderer;</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builder.build</a:t>
            </a:r>
            <a:r>
              <a:rPr lang="en-US" dirty="0" smtClean="0">
                <a:effectLst>
                  <a:outerShdw blurRad="76200" dist="25400" dir="2700000" algn="tl" rotWithShape="0">
                    <a:prstClr val="black"/>
                  </a:outerShdw>
                </a:effectLst>
                <a:latin typeface="Consolas" pitchFamily="49" charset="0"/>
              </a:rPr>
              <a:t>(tree, </a:t>
            </a:r>
            <a:r>
              <a:rPr lang="en-US" dirty="0" err="1" smtClean="0">
                <a:effectLst>
                  <a:outerShdw blurRad="76200" dist="25400" dir="2700000" algn="tl" rotWithShape="0">
                    <a:prstClr val="black"/>
                  </a:outerShdw>
                </a:effectLst>
                <a:latin typeface="Consolas" pitchFamily="49" charset="0"/>
              </a:rPr>
              <a:t>scene.prim.begin</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scene.prim.end</a:t>
            </a:r>
            <a:r>
              <a:rPr lang="en-US" dirty="0" smtClean="0">
                <a:effectLst>
                  <a:outerShdw blurRad="76200" dist="25400" dir="2700000" algn="tl" rotWithShape="0">
                    <a:prstClr val="black"/>
                  </a:outerShdw>
                </a:effectLst>
                <a:latin typeface="Consolas" pitchFamily="49" charset="0"/>
              </a:rPr>
              <a:t>());</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renderer.render</a:t>
            </a:r>
            <a:r>
              <a:rPr lang="en-US" dirty="0" smtClean="0">
                <a:effectLst>
                  <a:outerShdw blurRad="76200" dist="25400" dir="2700000" algn="tl" rotWithShape="0">
                    <a:prstClr val="black"/>
                  </a:outerShdw>
                </a:effectLst>
                <a:latin typeface="Consolas" pitchFamily="49" charset="0"/>
              </a:rPr>
              <a:t>&lt;64&gt;(scene, camera,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fb.getClipRegion</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tree,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endParaRPr lang="bg-BG" dirty="0" smtClean="0">
              <a:effectLst>
                <a:outerShdw blurRad="76200" dist="25400" dir="2700000" algn="tl" rotWithShape="0">
                  <a:prstClr val="black"/>
                </a:outerShdw>
              </a:effectLst>
              <a:latin typeface="Consolas"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4" name="Text Placeholder 3"/>
          <p:cNvSpPr>
            <a:spLocks noGrp="1"/>
          </p:cNvSpPr>
          <p:nvPr>
            <p:ph type="body" sz="quarter" idx="10"/>
          </p:nvPr>
        </p:nvSpPr>
        <p:spPr/>
        <p:txBody>
          <a:bodyPr/>
          <a:lstStyle/>
          <a:p>
            <a:r>
              <a:rPr lang="en-US" dirty="0" smtClean="0"/>
              <a:t>Example Application</a:t>
            </a:r>
            <a:endParaRPr lang="bg-BG" dirty="0"/>
          </a:p>
        </p:txBody>
      </p:sp>
      <p:sp>
        <p:nvSpPr>
          <p:cNvPr id="5" name="TextBox 4"/>
          <p:cNvSpPr txBox="1"/>
          <p:nvPr/>
        </p:nvSpPr>
        <p:spPr>
          <a:xfrm>
            <a:off x="723873" y="2071678"/>
            <a:ext cx="7600977" cy="4086248"/>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8" name="Rectangle 7"/>
          <p:cNvSpPr/>
          <p:nvPr/>
        </p:nvSpPr>
        <p:spPr>
          <a:xfrm>
            <a:off x="723600" y="4057393"/>
            <a:ext cx="7599600" cy="577664"/>
          </a:xfrm>
          <a:prstGeom prst="rect">
            <a:avLst/>
          </a:prstGeom>
          <a:solidFill>
            <a:srgbClr val="8A8A8A"/>
          </a:solidFill>
          <a:ln w="19050">
            <a:solidFill>
              <a:schemeClr val="tx1"/>
            </a:solidFill>
          </a:ln>
          <a:effectLst>
            <a:outerShdw blurRad="50800" dir="2700000" algn="tl" rotWithShape="0">
              <a:schemeClr val="tx1">
                <a:alpha val="40000"/>
              </a:schemeClr>
            </a:outerShdw>
          </a:effectLst>
          <a:scene3d>
            <a:camera prst="orthographicFront"/>
            <a:lightRig rig="harsh"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extBox 6"/>
          <p:cNvSpPr txBox="1"/>
          <p:nvPr/>
        </p:nvSpPr>
        <p:spPr>
          <a:xfrm>
            <a:off x="723600" y="2073600"/>
            <a:ext cx="7600977" cy="4086248"/>
          </a:xfrm>
          <a:prstGeom prst="rect">
            <a:avLst/>
          </a:prstGeom>
          <a:noFill/>
          <a:ln w="12700">
            <a:noFill/>
          </a:ln>
        </p:spPr>
        <p:txBody>
          <a:bodyPr wrap="square" rtlCol="0">
            <a:noAutofit/>
          </a:bodyPr>
          <a:lstStyle/>
          <a:p>
            <a:r>
              <a:rPr lang="en-US" dirty="0" err="1" smtClean="0">
                <a:effectLst>
                  <a:outerShdw blurRad="76200" dist="25400" dir="2700000" algn="tl" rotWithShape="0">
                    <a:prstClr val="black"/>
                  </a:outerShdw>
                </a:effectLst>
                <a:latin typeface="Consolas" pitchFamily="49" charset="0"/>
              </a:rPr>
              <a:t>PinholeCamera</a:t>
            </a:r>
            <a:r>
              <a:rPr lang="en-US" dirty="0" smtClean="0">
                <a:effectLst>
                  <a:outerShdw blurRad="76200" dist="25400" dir="2700000" algn="tl" rotWithShape="0">
                    <a:prstClr val="black"/>
                  </a:outerShdw>
                </a:effectLst>
                <a:latin typeface="Consolas" pitchFamily="49" charset="0"/>
              </a:rPr>
              <a:t> camera;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OpenGLFrameBuffer</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BasicScene</a:t>
            </a:r>
            <a:r>
              <a:rPr lang="en-US" dirty="0" smtClean="0">
                <a:effectLst>
                  <a:outerShdw blurRad="76200" dist="25400" dir="2700000" algn="tl" rotWithShape="0">
                    <a:prstClr val="black"/>
                  </a:outerShdw>
                </a:effectLst>
                <a:latin typeface="Consolas" pitchFamily="49" charset="0"/>
              </a:rPr>
              <a:t>&lt;Triangle&gt; scene;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p>
          <a:p>
            <a:r>
              <a:rPr lang="en-US" dirty="0" smtClean="0">
                <a:effectLst>
                  <a:outerShdw blurRad="76200" dist="25400" dir="2700000" algn="tl" rotWithShape="0">
                    <a:prstClr val="black"/>
                  </a:outerShdw>
                </a:effectLst>
                <a:latin typeface="Consolas" pitchFamily="49" charset="0"/>
              </a:rPr>
              <a:t>BVH&lt;Triangle&gt;        tree;</a:t>
            </a:r>
          </a:p>
          <a:p>
            <a:r>
              <a:rPr lang="en-US" dirty="0" err="1" smtClean="0">
                <a:effectLst>
                  <a:outerShdw blurRad="76200" dist="25400" dir="2700000" algn="tl" rotWithShape="0">
                    <a:prstClr val="black"/>
                  </a:outerShdw>
                </a:effectLst>
                <a:latin typeface="Consolas" pitchFamily="49" charset="0"/>
              </a:rPr>
              <a:t>BVHBuilder</a:t>
            </a:r>
            <a:r>
              <a:rPr lang="en-US" dirty="0" smtClean="0">
                <a:effectLst>
                  <a:outerShdw blurRad="76200" dist="25400" dir="2700000" algn="tl" rotWithShape="0">
                    <a:prstClr val="black"/>
                  </a:outerShdw>
                </a:effectLst>
                <a:latin typeface="Consolas" pitchFamily="49" charset="0"/>
              </a:rPr>
              <a:t>           builder;</a:t>
            </a:r>
          </a:p>
          <a:p>
            <a:r>
              <a:rPr lang="en-US" dirty="0" err="1" smtClean="0">
                <a:effectLst>
                  <a:outerShdw blurRad="76200" dist="25400" dir="2700000" algn="tl" rotWithShape="0">
                    <a:prstClr val="black"/>
                  </a:outerShdw>
                </a:effectLst>
                <a:latin typeface="Consolas" pitchFamily="49" charset="0"/>
              </a:rPr>
              <a:t>BVHIntersector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PlueckerTriangleIntersector</a:t>
            </a:r>
            <a:r>
              <a:rPr lang="en-US" dirty="0" smtClean="0">
                <a:effectLst>
                  <a:outerShdw blurRad="76200" dist="25400" dir="2700000" algn="tl" rotWithShape="0">
                    <a:prstClr val="black"/>
                  </a:outerShdw>
                </a:effectLst>
                <a:latin typeface="Consolas" pitchFamily="49" charset="0"/>
              </a:rPr>
              <a:t>&gt;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p>
          <a:p>
            <a:r>
              <a:rPr lang="en-US" dirty="0" err="1" smtClean="0">
                <a:effectLst>
                  <a:outerShdw blurRad="76200" dist="25400" dir="2700000" algn="tl" rotWithShape="0">
                    <a:prstClr val="black"/>
                  </a:outerShdw>
                </a:effectLst>
                <a:latin typeface="Consolas" pitchFamily="49" charset="0"/>
              </a:rPr>
              <a:t>RayTracingRenderer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PixelCenterSampler</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DirectIlluminationIntegrator</a:t>
            </a:r>
            <a:r>
              <a:rPr lang="en-US" dirty="0" smtClean="0">
                <a:effectLst>
                  <a:outerShdw blurRad="76200" dist="25400" dir="2700000" algn="tl" rotWithShape="0">
                    <a:prstClr val="black"/>
                  </a:outerShdw>
                </a:effectLst>
                <a:latin typeface="Consolas" pitchFamily="49" charset="0"/>
              </a:rPr>
              <a:t>&gt; renderer;</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builder.build</a:t>
            </a:r>
            <a:r>
              <a:rPr lang="en-US" dirty="0" smtClean="0">
                <a:effectLst>
                  <a:outerShdw blurRad="76200" dist="25400" dir="2700000" algn="tl" rotWithShape="0">
                    <a:prstClr val="black"/>
                  </a:outerShdw>
                </a:effectLst>
                <a:latin typeface="Consolas" pitchFamily="49" charset="0"/>
              </a:rPr>
              <a:t>(tree, </a:t>
            </a:r>
            <a:r>
              <a:rPr lang="en-US" dirty="0" err="1" smtClean="0">
                <a:effectLst>
                  <a:outerShdw blurRad="76200" dist="25400" dir="2700000" algn="tl" rotWithShape="0">
                    <a:prstClr val="black"/>
                  </a:outerShdw>
                </a:effectLst>
                <a:latin typeface="Consolas" pitchFamily="49" charset="0"/>
              </a:rPr>
              <a:t>scene.prim.begin</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scene.prim.end</a:t>
            </a:r>
            <a:r>
              <a:rPr lang="en-US" dirty="0" smtClean="0">
                <a:effectLst>
                  <a:outerShdw blurRad="76200" dist="25400" dir="2700000" algn="tl" rotWithShape="0">
                    <a:prstClr val="black"/>
                  </a:outerShdw>
                </a:effectLst>
                <a:latin typeface="Consolas" pitchFamily="49" charset="0"/>
              </a:rPr>
              <a:t>());</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renderer.render</a:t>
            </a:r>
            <a:r>
              <a:rPr lang="en-US" dirty="0" smtClean="0">
                <a:effectLst>
                  <a:outerShdw blurRad="76200" dist="25400" dir="2700000" algn="tl" rotWithShape="0">
                    <a:prstClr val="black"/>
                  </a:outerShdw>
                </a:effectLst>
                <a:latin typeface="Consolas" pitchFamily="49" charset="0"/>
              </a:rPr>
              <a:t>&lt;64&gt;(scene, camera,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fb.getClipRegion</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tree,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endParaRPr lang="bg-BG" dirty="0" smtClean="0">
              <a:effectLst>
                <a:outerShdw blurRad="76200" dist="25400" dir="2700000" algn="tl" rotWithShape="0">
                  <a:prstClr val="black"/>
                </a:outerShdw>
              </a:effectLst>
              <a:latin typeface="Consolas"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4" name="Text Placeholder 3"/>
          <p:cNvSpPr>
            <a:spLocks noGrp="1"/>
          </p:cNvSpPr>
          <p:nvPr>
            <p:ph type="body" sz="quarter" idx="10"/>
          </p:nvPr>
        </p:nvSpPr>
        <p:spPr/>
        <p:txBody>
          <a:bodyPr/>
          <a:lstStyle/>
          <a:p>
            <a:r>
              <a:rPr lang="en-US" dirty="0" smtClean="0"/>
              <a:t>Example Application</a:t>
            </a:r>
            <a:endParaRPr lang="bg-BG" dirty="0"/>
          </a:p>
        </p:txBody>
      </p:sp>
      <p:sp>
        <p:nvSpPr>
          <p:cNvPr id="5" name="TextBox 4"/>
          <p:cNvSpPr txBox="1"/>
          <p:nvPr/>
        </p:nvSpPr>
        <p:spPr>
          <a:xfrm>
            <a:off x="723873" y="2071678"/>
            <a:ext cx="7600977" cy="4086248"/>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8" name="Rectangle 7"/>
          <p:cNvSpPr/>
          <p:nvPr/>
        </p:nvSpPr>
        <p:spPr>
          <a:xfrm>
            <a:off x="723600" y="4849371"/>
            <a:ext cx="7599600" cy="326636"/>
          </a:xfrm>
          <a:prstGeom prst="rect">
            <a:avLst/>
          </a:prstGeom>
          <a:solidFill>
            <a:srgbClr val="8A8A8A"/>
          </a:solidFill>
          <a:ln w="19050">
            <a:solidFill>
              <a:schemeClr val="tx1"/>
            </a:solidFill>
          </a:ln>
          <a:effectLst>
            <a:outerShdw blurRad="50800" dir="2700000" algn="tl" rotWithShape="0">
              <a:schemeClr val="tx1">
                <a:alpha val="40000"/>
              </a:schemeClr>
            </a:outerShdw>
          </a:effectLst>
          <a:scene3d>
            <a:camera prst="orthographicFront"/>
            <a:lightRig rig="harsh"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extBox 6"/>
          <p:cNvSpPr txBox="1"/>
          <p:nvPr/>
        </p:nvSpPr>
        <p:spPr>
          <a:xfrm>
            <a:off x="723600" y="2073600"/>
            <a:ext cx="7600977" cy="4086248"/>
          </a:xfrm>
          <a:prstGeom prst="rect">
            <a:avLst/>
          </a:prstGeom>
          <a:noFill/>
          <a:ln w="12700">
            <a:noFill/>
          </a:ln>
        </p:spPr>
        <p:txBody>
          <a:bodyPr wrap="square" rtlCol="0">
            <a:noAutofit/>
          </a:bodyPr>
          <a:lstStyle/>
          <a:p>
            <a:r>
              <a:rPr lang="en-US" dirty="0" err="1" smtClean="0">
                <a:effectLst>
                  <a:outerShdw blurRad="76200" dist="25400" dir="2700000" algn="tl" rotWithShape="0">
                    <a:prstClr val="black"/>
                  </a:outerShdw>
                </a:effectLst>
                <a:latin typeface="Consolas" pitchFamily="49" charset="0"/>
              </a:rPr>
              <a:t>PinholeCamera</a:t>
            </a:r>
            <a:r>
              <a:rPr lang="en-US" dirty="0" smtClean="0">
                <a:effectLst>
                  <a:outerShdw blurRad="76200" dist="25400" dir="2700000" algn="tl" rotWithShape="0">
                    <a:prstClr val="black"/>
                  </a:outerShdw>
                </a:effectLst>
                <a:latin typeface="Consolas" pitchFamily="49" charset="0"/>
              </a:rPr>
              <a:t> camera;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OpenGLFrameBuffer</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BasicScene</a:t>
            </a:r>
            <a:r>
              <a:rPr lang="en-US" dirty="0" smtClean="0">
                <a:effectLst>
                  <a:outerShdw blurRad="76200" dist="25400" dir="2700000" algn="tl" rotWithShape="0">
                    <a:prstClr val="black"/>
                  </a:outerShdw>
                </a:effectLst>
                <a:latin typeface="Consolas" pitchFamily="49" charset="0"/>
              </a:rPr>
              <a:t>&lt;Triangle&gt; scene;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p>
          <a:p>
            <a:r>
              <a:rPr lang="en-US" dirty="0" smtClean="0">
                <a:effectLst>
                  <a:outerShdw blurRad="76200" dist="25400" dir="2700000" algn="tl" rotWithShape="0">
                    <a:prstClr val="black"/>
                  </a:outerShdw>
                </a:effectLst>
                <a:latin typeface="Consolas" pitchFamily="49" charset="0"/>
              </a:rPr>
              <a:t>BVH&lt;Triangle&gt;        tree;</a:t>
            </a:r>
          </a:p>
          <a:p>
            <a:r>
              <a:rPr lang="en-US" dirty="0" err="1" smtClean="0">
                <a:effectLst>
                  <a:outerShdw blurRad="76200" dist="25400" dir="2700000" algn="tl" rotWithShape="0">
                    <a:prstClr val="black"/>
                  </a:outerShdw>
                </a:effectLst>
                <a:latin typeface="Consolas" pitchFamily="49" charset="0"/>
              </a:rPr>
              <a:t>BVHBuilder</a:t>
            </a:r>
            <a:r>
              <a:rPr lang="en-US" dirty="0" smtClean="0">
                <a:effectLst>
                  <a:outerShdw blurRad="76200" dist="25400" dir="2700000" algn="tl" rotWithShape="0">
                    <a:prstClr val="black"/>
                  </a:outerShdw>
                </a:effectLst>
                <a:latin typeface="Consolas" pitchFamily="49" charset="0"/>
              </a:rPr>
              <a:t>           builder;</a:t>
            </a:r>
          </a:p>
          <a:p>
            <a:r>
              <a:rPr lang="en-US" dirty="0" err="1" smtClean="0">
                <a:effectLst>
                  <a:outerShdw blurRad="76200" dist="25400" dir="2700000" algn="tl" rotWithShape="0">
                    <a:prstClr val="black"/>
                  </a:outerShdw>
                </a:effectLst>
                <a:latin typeface="Consolas" pitchFamily="49" charset="0"/>
              </a:rPr>
              <a:t>BVHIntersector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PlueckerTriangleIntersector</a:t>
            </a:r>
            <a:r>
              <a:rPr lang="en-US" dirty="0" smtClean="0">
                <a:effectLst>
                  <a:outerShdw blurRad="76200" dist="25400" dir="2700000" algn="tl" rotWithShape="0">
                    <a:prstClr val="black"/>
                  </a:outerShdw>
                </a:effectLst>
                <a:latin typeface="Consolas" pitchFamily="49" charset="0"/>
              </a:rPr>
              <a:t>&gt;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p>
          <a:p>
            <a:r>
              <a:rPr lang="en-US" dirty="0" err="1" smtClean="0">
                <a:effectLst>
                  <a:outerShdw blurRad="76200" dist="25400" dir="2700000" algn="tl" rotWithShape="0">
                    <a:prstClr val="black"/>
                  </a:outerShdw>
                </a:effectLst>
                <a:latin typeface="Consolas" pitchFamily="49" charset="0"/>
              </a:rPr>
              <a:t>RayTracingRenderer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PixelCenterSampler</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DirectIlluminationIntegrator</a:t>
            </a:r>
            <a:r>
              <a:rPr lang="en-US" dirty="0" smtClean="0">
                <a:effectLst>
                  <a:outerShdw blurRad="76200" dist="25400" dir="2700000" algn="tl" rotWithShape="0">
                    <a:prstClr val="black"/>
                  </a:outerShdw>
                </a:effectLst>
                <a:latin typeface="Consolas" pitchFamily="49" charset="0"/>
              </a:rPr>
              <a:t>&gt; renderer;</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builder.build</a:t>
            </a:r>
            <a:r>
              <a:rPr lang="en-US" dirty="0" smtClean="0">
                <a:effectLst>
                  <a:outerShdw blurRad="76200" dist="25400" dir="2700000" algn="tl" rotWithShape="0">
                    <a:prstClr val="black"/>
                  </a:outerShdw>
                </a:effectLst>
                <a:latin typeface="Consolas" pitchFamily="49" charset="0"/>
              </a:rPr>
              <a:t>(tree, </a:t>
            </a:r>
            <a:r>
              <a:rPr lang="en-US" dirty="0" err="1" smtClean="0">
                <a:effectLst>
                  <a:outerShdw blurRad="76200" dist="25400" dir="2700000" algn="tl" rotWithShape="0">
                    <a:prstClr val="black"/>
                  </a:outerShdw>
                </a:effectLst>
                <a:latin typeface="Consolas" pitchFamily="49" charset="0"/>
              </a:rPr>
              <a:t>scene.prim.begin</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scene.prim.end</a:t>
            </a:r>
            <a:r>
              <a:rPr lang="en-US" dirty="0" smtClean="0">
                <a:effectLst>
                  <a:outerShdw blurRad="76200" dist="25400" dir="2700000" algn="tl" rotWithShape="0">
                    <a:prstClr val="black"/>
                  </a:outerShdw>
                </a:effectLst>
                <a:latin typeface="Consolas" pitchFamily="49" charset="0"/>
              </a:rPr>
              <a:t>());</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renderer.render</a:t>
            </a:r>
            <a:r>
              <a:rPr lang="en-US" dirty="0" smtClean="0">
                <a:effectLst>
                  <a:outerShdw blurRad="76200" dist="25400" dir="2700000" algn="tl" rotWithShape="0">
                    <a:prstClr val="black"/>
                  </a:outerShdw>
                </a:effectLst>
                <a:latin typeface="Consolas" pitchFamily="49" charset="0"/>
              </a:rPr>
              <a:t>&lt;64&gt;(scene, camera,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fb.getClipRegion</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tree,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endParaRPr lang="bg-BG" dirty="0" smtClean="0">
              <a:effectLst>
                <a:outerShdw blurRad="76200" dist="25400" dir="2700000" algn="tl" rotWithShape="0">
                  <a:prstClr val="black"/>
                </a:outerShdw>
              </a:effectLst>
              <a:latin typeface="Consolas" pitchFamily="49"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4" name="Text Placeholder 3"/>
          <p:cNvSpPr>
            <a:spLocks noGrp="1"/>
          </p:cNvSpPr>
          <p:nvPr>
            <p:ph type="body" sz="quarter" idx="10"/>
          </p:nvPr>
        </p:nvSpPr>
        <p:spPr/>
        <p:txBody>
          <a:bodyPr/>
          <a:lstStyle/>
          <a:p>
            <a:r>
              <a:rPr lang="en-US" dirty="0" smtClean="0"/>
              <a:t>Example Application</a:t>
            </a:r>
            <a:endParaRPr lang="bg-BG" dirty="0"/>
          </a:p>
        </p:txBody>
      </p:sp>
      <p:sp>
        <p:nvSpPr>
          <p:cNvPr id="5" name="TextBox 4"/>
          <p:cNvSpPr txBox="1"/>
          <p:nvPr/>
        </p:nvSpPr>
        <p:spPr>
          <a:xfrm>
            <a:off x="723873" y="2071678"/>
            <a:ext cx="7600977" cy="4086248"/>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8" name="Rectangle 7"/>
          <p:cNvSpPr/>
          <p:nvPr/>
        </p:nvSpPr>
        <p:spPr>
          <a:xfrm>
            <a:off x="723600" y="5412486"/>
            <a:ext cx="7599600" cy="577664"/>
          </a:xfrm>
          <a:prstGeom prst="rect">
            <a:avLst/>
          </a:prstGeom>
          <a:solidFill>
            <a:srgbClr val="8A8A8A"/>
          </a:solidFill>
          <a:ln w="19050">
            <a:solidFill>
              <a:schemeClr val="tx1"/>
            </a:solidFill>
          </a:ln>
          <a:effectLst>
            <a:outerShdw blurRad="50800" dir="2700000" algn="tl" rotWithShape="0">
              <a:schemeClr val="tx1">
                <a:alpha val="40000"/>
              </a:schemeClr>
            </a:outerShdw>
          </a:effectLst>
          <a:scene3d>
            <a:camera prst="orthographicFront"/>
            <a:lightRig rig="harsh"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extBox 6"/>
          <p:cNvSpPr txBox="1"/>
          <p:nvPr/>
        </p:nvSpPr>
        <p:spPr>
          <a:xfrm>
            <a:off x="723600" y="2073600"/>
            <a:ext cx="7600977" cy="4086248"/>
          </a:xfrm>
          <a:prstGeom prst="rect">
            <a:avLst/>
          </a:prstGeom>
          <a:noFill/>
          <a:ln w="12700">
            <a:noFill/>
          </a:ln>
        </p:spPr>
        <p:txBody>
          <a:bodyPr wrap="square" rtlCol="0">
            <a:noAutofit/>
          </a:bodyPr>
          <a:lstStyle/>
          <a:p>
            <a:r>
              <a:rPr lang="en-US" dirty="0" err="1" smtClean="0">
                <a:effectLst>
                  <a:outerShdw blurRad="76200" dist="25400" dir="2700000" algn="tl" rotWithShape="0">
                    <a:prstClr val="black"/>
                  </a:outerShdw>
                </a:effectLst>
                <a:latin typeface="Consolas" pitchFamily="49" charset="0"/>
              </a:rPr>
              <a:t>PinholeCamera</a:t>
            </a:r>
            <a:r>
              <a:rPr lang="en-US" dirty="0" smtClean="0">
                <a:effectLst>
                  <a:outerShdw blurRad="76200" dist="25400" dir="2700000" algn="tl" rotWithShape="0">
                    <a:prstClr val="black"/>
                  </a:outerShdw>
                </a:effectLst>
                <a:latin typeface="Consolas" pitchFamily="49" charset="0"/>
              </a:rPr>
              <a:t> camera;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OpenGLFrameBuffer</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endParaRPr lang="en-US" dirty="0" smtClean="0">
              <a:effectLst>
                <a:outerShdw blurRad="76200" dist="25400" dir="2700000" algn="tl" rotWithShape="0">
                  <a:prstClr val="black"/>
                </a:outerShdw>
              </a:effectLst>
              <a:latin typeface="Consolas" pitchFamily="49" charset="0"/>
            </a:endParaRP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BasicScene</a:t>
            </a:r>
            <a:r>
              <a:rPr lang="en-US" dirty="0" smtClean="0">
                <a:effectLst>
                  <a:outerShdw blurRad="76200" dist="25400" dir="2700000" algn="tl" rotWithShape="0">
                    <a:prstClr val="black"/>
                  </a:outerShdw>
                </a:effectLst>
                <a:latin typeface="Consolas" pitchFamily="49" charset="0"/>
              </a:rPr>
              <a:t>&lt;Triangle&gt; scene; </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initialization omitted</a:t>
            </a:r>
          </a:p>
          <a:p>
            <a:r>
              <a:rPr lang="en-US" dirty="0" smtClean="0">
                <a:effectLst>
                  <a:outerShdw blurRad="76200" dist="25400" dir="2700000" algn="tl" rotWithShape="0">
                    <a:prstClr val="black"/>
                  </a:outerShdw>
                </a:effectLst>
                <a:latin typeface="Consolas" pitchFamily="49" charset="0"/>
              </a:rPr>
              <a:t>BVH&lt;Triangle&gt;        tree;</a:t>
            </a:r>
          </a:p>
          <a:p>
            <a:r>
              <a:rPr lang="en-US" dirty="0" err="1" smtClean="0">
                <a:effectLst>
                  <a:outerShdw blurRad="76200" dist="25400" dir="2700000" algn="tl" rotWithShape="0">
                    <a:prstClr val="black"/>
                  </a:outerShdw>
                </a:effectLst>
                <a:latin typeface="Consolas" pitchFamily="49" charset="0"/>
              </a:rPr>
              <a:t>BVHBuilder</a:t>
            </a:r>
            <a:r>
              <a:rPr lang="en-US" dirty="0" smtClean="0">
                <a:effectLst>
                  <a:outerShdw blurRad="76200" dist="25400" dir="2700000" algn="tl" rotWithShape="0">
                    <a:prstClr val="black"/>
                  </a:outerShdw>
                </a:effectLst>
                <a:latin typeface="Consolas" pitchFamily="49" charset="0"/>
              </a:rPr>
              <a:t>           builder;</a:t>
            </a:r>
          </a:p>
          <a:p>
            <a:r>
              <a:rPr lang="en-US" dirty="0" err="1" smtClean="0">
                <a:effectLst>
                  <a:outerShdw blurRad="76200" dist="25400" dir="2700000" algn="tl" rotWithShape="0">
                    <a:prstClr val="black"/>
                  </a:outerShdw>
                </a:effectLst>
                <a:latin typeface="Consolas" pitchFamily="49" charset="0"/>
              </a:rPr>
              <a:t>BVHIntersector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PlueckerTriangleIntersector</a:t>
            </a:r>
            <a:r>
              <a:rPr lang="en-US" dirty="0" smtClean="0">
                <a:effectLst>
                  <a:outerShdw blurRad="76200" dist="25400" dir="2700000" algn="tl" rotWithShape="0">
                    <a:prstClr val="black"/>
                  </a:outerShdw>
                </a:effectLst>
                <a:latin typeface="Consolas" pitchFamily="49" charset="0"/>
              </a:rPr>
              <a:t>&gt;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p>
          <a:p>
            <a:r>
              <a:rPr lang="en-US" dirty="0" err="1" smtClean="0">
                <a:effectLst>
                  <a:outerShdw blurRad="76200" dist="25400" dir="2700000" algn="tl" rotWithShape="0">
                    <a:prstClr val="black"/>
                  </a:outerShdw>
                </a:effectLst>
                <a:latin typeface="Consolas" pitchFamily="49" charset="0"/>
              </a:rPr>
              <a:t>RayTracingRenderer</a:t>
            </a:r>
            <a:r>
              <a:rPr lang="en-US" dirty="0" smtClean="0">
                <a:effectLst>
                  <a:outerShdw blurRad="76200" dist="25400" dir="2700000" algn="tl" rotWithShape="0">
                    <a:prstClr val="black"/>
                  </a:outerShdw>
                </a:effectLst>
                <a:latin typeface="Consolas" pitchFamily="49" charset="0"/>
              </a:rPr>
              <a:t>&lt;</a:t>
            </a:r>
            <a:r>
              <a:rPr lang="en-US" dirty="0" err="1" smtClean="0">
                <a:effectLst>
                  <a:outerShdw blurRad="76200" dist="25400" dir="2700000" algn="tl" rotWithShape="0">
                    <a:prstClr val="black"/>
                  </a:outerShdw>
                </a:effectLst>
                <a:latin typeface="Consolas" pitchFamily="49" charset="0"/>
              </a:rPr>
              <a:t>PixelCenterSampler</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DirectIlluminationIntegrator</a:t>
            </a:r>
            <a:r>
              <a:rPr lang="en-US" dirty="0" smtClean="0">
                <a:effectLst>
                  <a:outerShdw blurRad="76200" dist="25400" dir="2700000" algn="tl" rotWithShape="0">
                    <a:prstClr val="black"/>
                  </a:outerShdw>
                </a:effectLst>
                <a:latin typeface="Consolas" pitchFamily="49" charset="0"/>
              </a:rPr>
              <a:t>&gt; renderer;</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builder.build</a:t>
            </a:r>
            <a:r>
              <a:rPr lang="en-US" dirty="0" smtClean="0">
                <a:effectLst>
                  <a:outerShdw blurRad="76200" dist="25400" dir="2700000" algn="tl" rotWithShape="0">
                    <a:prstClr val="black"/>
                  </a:outerShdw>
                </a:effectLst>
                <a:latin typeface="Consolas" pitchFamily="49" charset="0"/>
              </a:rPr>
              <a:t>(tree, </a:t>
            </a:r>
            <a:r>
              <a:rPr lang="en-US" dirty="0" err="1" smtClean="0">
                <a:effectLst>
                  <a:outerShdw blurRad="76200" dist="25400" dir="2700000" algn="tl" rotWithShape="0">
                    <a:prstClr val="black"/>
                  </a:outerShdw>
                </a:effectLst>
                <a:latin typeface="Consolas" pitchFamily="49" charset="0"/>
              </a:rPr>
              <a:t>scene.prim.begin</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scene.prim.end</a:t>
            </a:r>
            <a:r>
              <a:rPr lang="en-US" dirty="0" smtClean="0">
                <a:effectLst>
                  <a:outerShdw blurRad="76200" dist="25400" dir="2700000" algn="tl" rotWithShape="0">
                    <a:prstClr val="black"/>
                  </a:outerShdw>
                </a:effectLst>
                <a:latin typeface="Consolas" pitchFamily="49" charset="0"/>
              </a:rPr>
              <a:t>());</a:t>
            </a:r>
          </a:p>
          <a:p>
            <a:endParaRPr lang="en-US" dirty="0" smtClean="0">
              <a:effectLst>
                <a:outerShdw blurRad="76200" dist="25400" dir="2700000" algn="tl" rotWithShape="0">
                  <a:prstClr val="black"/>
                </a:outerShdw>
              </a:effectLst>
              <a:latin typeface="Consolas" pitchFamily="49" charset="0"/>
            </a:endParaRPr>
          </a:p>
          <a:p>
            <a:r>
              <a:rPr lang="en-US" dirty="0" err="1" smtClean="0">
                <a:effectLst>
                  <a:outerShdw blurRad="76200" dist="25400" dir="2700000" algn="tl" rotWithShape="0">
                    <a:prstClr val="black"/>
                  </a:outerShdw>
                </a:effectLst>
                <a:latin typeface="Consolas" pitchFamily="49" charset="0"/>
              </a:rPr>
              <a:t>renderer.render</a:t>
            </a:r>
            <a:r>
              <a:rPr lang="en-US" dirty="0" smtClean="0">
                <a:effectLst>
                  <a:outerShdw blurRad="76200" dist="25400" dir="2700000" algn="tl" rotWithShape="0">
                    <a:prstClr val="black"/>
                  </a:outerShdw>
                </a:effectLst>
                <a:latin typeface="Consolas" pitchFamily="49" charset="0"/>
              </a:rPr>
              <a:t>&lt;64&gt;(scene, camera, </a:t>
            </a:r>
            <a:r>
              <a:rPr lang="en-US" dirty="0" err="1" smtClean="0">
                <a:effectLst>
                  <a:outerShdw blurRad="76200" dist="25400" dir="2700000" algn="tl" rotWithShape="0">
                    <a:prstClr val="black"/>
                  </a:outerShdw>
                </a:effectLst>
                <a:latin typeface="Consolas" pitchFamily="49" charset="0"/>
              </a:rPr>
              <a:t>fb</a:t>
            </a:r>
            <a:r>
              <a:rPr lang="en-US" dirty="0" smtClean="0">
                <a:effectLst>
                  <a:outerShdw blurRad="76200" dist="25400" dir="2700000" algn="tl" rotWithShape="0">
                    <a:prstClr val="black"/>
                  </a:outerShdw>
                </a:effectLst>
                <a:latin typeface="Consolas" pitchFamily="49" charset="0"/>
              </a:rPr>
              <a:t>, </a:t>
            </a:r>
            <a:r>
              <a:rPr lang="en-US" dirty="0" err="1" smtClean="0">
                <a:effectLst>
                  <a:outerShdw blurRad="76200" dist="25400" dir="2700000" algn="tl" rotWithShape="0">
                    <a:prstClr val="black"/>
                  </a:outerShdw>
                </a:effectLst>
                <a:latin typeface="Consolas" pitchFamily="49" charset="0"/>
              </a:rPr>
              <a:t>fb.getClipRegion</a:t>
            </a:r>
            <a:r>
              <a:rPr lang="en-US" dirty="0" smtClean="0">
                <a:effectLst>
                  <a:outerShdw blurRad="76200" dist="25400" dir="2700000" algn="tl" rotWithShape="0">
                    <a:prstClr val="black"/>
                  </a:outerShdw>
                </a:effectLst>
                <a:latin typeface="Consolas" pitchFamily="49" charset="0"/>
              </a:rPr>
              <a:t>(),</a:t>
            </a:r>
          </a:p>
          <a:p>
            <a:r>
              <a:rPr lang="en-US" dirty="0" smtClean="0">
                <a:effectLst>
                  <a:outerShdw blurRad="76200" dist="25400" dir="2700000" algn="tl" rotWithShape="0">
                    <a:prstClr val="black"/>
                  </a:outerShdw>
                </a:effectLst>
                <a:latin typeface="Consolas" pitchFamily="49" charset="0"/>
              </a:rPr>
              <a:t>                     tree, </a:t>
            </a:r>
            <a:r>
              <a:rPr lang="en-US" dirty="0" err="1" smtClean="0">
                <a:effectLst>
                  <a:outerShdw blurRad="76200" dist="25400" dir="2700000" algn="tl" rotWithShape="0">
                    <a:prstClr val="black"/>
                  </a:outerShdw>
                </a:effectLst>
                <a:latin typeface="Consolas" pitchFamily="49" charset="0"/>
              </a:rPr>
              <a:t>intersector</a:t>
            </a:r>
            <a:r>
              <a:rPr lang="en-US" dirty="0" smtClean="0">
                <a:effectLst>
                  <a:outerShdw blurRad="76200" dist="25400" dir="2700000" algn="tl" rotWithShape="0">
                    <a:prstClr val="black"/>
                  </a:outerShdw>
                </a:effectLst>
                <a:latin typeface="Consolas" pitchFamily="49" charset="0"/>
              </a:rPr>
              <a:t>);</a:t>
            </a:r>
            <a:endParaRPr lang="bg-BG" dirty="0" smtClean="0">
              <a:effectLst>
                <a:outerShdw blurRad="76200" dist="25400" dir="2700000" algn="tl" rotWithShape="0">
                  <a:prstClr val="black"/>
                </a:outerShdw>
              </a:effectLst>
              <a:latin typeface="Consolas" pitchFamily="49"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4" name="Text Placeholder 3"/>
          <p:cNvSpPr>
            <a:spLocks noGrp="1"/>
          </p:cNvSpPr>
          <p:nvPr>
            <p:ph type="body" sz="quarter" idx="10"/>
          </p:nvPr>
        </p:nvSpPr>
        <p:spPr/>
        <p:txBody>
          <a:bodyPr/>
          <a:lstStyle/>
          <a:p>
            <a:r>
              <a:rPr lang="en-US" dirty="0" smtClean="0"/>
              <a:t>Example Application</a:t>
            </a:r>
            <a:endParaRPr lang="bg-BG" dirty="0"/>
          </a:p>
        </p:txBody>
      </p:sp>
      <p:sp>
        <p:nvSpPr>
          <p:cNvPr id="5" name="TextBox 4"/>
          <p:cNvSpPr txBox="1"/>
          <p:nvPr/>
        </p:nvSpPr>
        <p:spPr>
          <a:xfrm>
            <a:off x="723873" y="2071678"/>
            <a:ext cx="7600977" cy="4086248"/>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7" name="TextBox 6"/>
          <p:cNvSpPr txBox="1"/>
          <p:nvPr/>
        </p:nvSpPr>
        <p:spPr>
          <a:xfrm>
            <a:off x="723600" y="2073600"/>
            <a:ext cx="7600977" cy="4086248"/>
          </a:xfrm>
          <a:prstGeom prst="rect">
            <a:avLst/>
          </a:prstGeom>
          <a:noFill/>
          <a:ln w="12700">
            <a:noFill/>
          </a:ln>
        </p:spPr>
        <p:txBody>
          <a:bodyPr wrap="square" rtlCol="0">
            <a:noAutofit/>
          </a:bodyPr>
          <a:lstStyle/>
          <a:p>
            <a:r>
              <a:rPr lang="en-US" dirty="0" err="1" smtClean="0">
                <a:latin typeface="Consolas" pitchFamily="49" charset="0"/>
              </a:rPr>
              <a:t>PinholeCamera</a:t>
            </a:r>
            <a:r>
              <a:rPr lang="en-US" dirty="0" smtClean="0">
                <a:latin typeface="Consolas" pitchFamily="49" charset="0"/>
              </a:rPr>
              <a:t> camera;</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 initialization omitted</a:t>
            </a:r>
            <a:endParaRPr lang="en-US" dirty="0" smtClean="0">
              <a:latin typeface="Consolas" pitchFamily="49" charset="0"/>
            </a:endParaRPr>
          </a:p>
          <a:p>
            <a:r>
              <a:rPr lang="en-US" dirty="0" err="1" smtClean="0">
                <a:latin typeface="Consolas" pitchFamily="49" charset="0"/>
              </a:rPr>
              <a:t>OpenGLFrameBuffer</a:t>
            </a:r>
            <a:r>
              <a:rPr lang="en-US" dirty="0" smtClean="0">
                <a:latin typeface="Consolas" pitchFamily="49" charset="0"/>
              </a:rPr>
              <a:t> </a:t>
            </a:r>
            <a:r>
              <a:rPr lang="en-US" dirty="0" err="1" smtClean="0">
                <a:latin typeface="Consolas" pitchFamily="49" charset="0"/>
              </a:rPr>
              <a:t>fb</a:t>
            </a:r>
            <a:r>
              <a:rPr lang="en-US" dirty="0" smtClean="0">
                <a:latin typeface="Consolas" pitchFamily="49" charset="0"/>
              </a:rPr>
              <a:t>;</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 initialization omitted</a:t>
            </a:r>
            <a:endParaRPr lang="en-US" dirty="0" smtClean="0">
              <a:latin typeface="Consolas" pitchFamily="49" charset="0"/>
            </a:endParaRPr>
          </a:p>
          <a:p>
            <a:endParaRPr lang="en-US" dirty="0" smtClean="0">
              <a:latin typeface="Consolas" pitchFamily="49" charset="0"/>
            </a:endParaRPr>
          </a:p>
          <a:p>
            <a:r>
              <a:rPr lang="en-US" dirty="0" err="1" smtClean="0">
                <a:latin typeface="Consolas" pitchFamily="49" charset="0"/>
              </a:rPr>
              <a:t>BasicScene</a:t>
            </a:r>
            <a:r>
              <a:rPr lang="en-US" dirty="0" smtClean="0">
                <a:latin typeface="Consolas" pitchFamily="49" charset="0"/>
              </a:rPr>
              <a:t>&lt;</a:t>
            </a:r>
            <a:r>
              <a:rPr lang="en-US" dirty="0" smtClean="0">
                <a:solidFill>
                  <a:srgbClr val="FFC000"/>
                </a:solidFill>
                <a:latin typeface="Consolas" pitchFamily="49" charset="0"/>
              </a:rPr>
              <a:t>Triangle</a:t>
            </a:r>
            <a:r>
              <a:rPr lang="en-US" dirty="0" smtClean="0">
                <a:latin typeface="Consolas" pitchFamily="49" charset="0"/>
              </a:rPr>
              <a:t>&gt; scene; </a:t>
            </a:r>
            <a:r>
              <a:rPr lang="en-US" dirty="0" smtClean="0">
                <a:solidFill>
                  <a:schemeClr val="tx1">
                    <a:lumMod val="65000"/>
                  </a:schemeClr>
                </a:solidFill>
                <a:latin typeface="Consolas" pitchFamily="49" charset="0"/>
              </a:rPr>
              <a:t>// initialization omitted</a:t>
            </a:r>
          </a:p>
          <a:p>
            <a:r>
              <a:rPr lang="en-US" dirty="0" smtClean="0">
                <a:solidFill>
                  <a:srgbClr val="FFC000"/>
                </a:solidFill>
                <a:latin typeface="Consolas" pitchFamily="49" charset="0"/>
              </a:rPr>
              <a:t>BVH</a:t>
            </a:r>
            <a:r>
              <a:rPr lang="en-US" dirty="0" smtClean="0">
                <a:latin typeface="Consolas" pitchFamily="49" charset="0"/>
              </a:rPr>
              <a:t>&lt;</a:t>
            </a:r>
            <a:r>
              <a:rPr lang="en-US" dirty="0" smtClean="0">
                <a:solidFill>
                  <a:srgbClr val="FFC000"/>
                </a:solidFill>
                <a:latin typeface="Consolas" pitchFamily="49" charset="0"/>
              </a:rPr>
              <a:t>Triangle</a:t>
            </a:r>
            <a:r>
              <a:rPr lang="en-US" dirty="0" smtClean="0">
                <a:latin typeface="Consolas" pitchFamily="49" charset="0"/>
              </a:rPr>
              <a:t>&gt;</a:t>
            </a:r>
            <a:r>
              <a:rPr lang="en-US" dirty="0" smtClean="0">
                <a:solidFill>
                  <a:srgbClr val="FFC000"/>
                </a:solidFill>
                <a:latin typeface="Consolas" pitchFamily="49" charset="0"/>
              </a:rPr>
              <a:t>        </a:t>
            </a:r>
            <a:r>
              <a:rPr lang="en-US" dirty="0" smtClean="0">
                <a:latin typeface="Consolas" pitchFamily="49" charset="0"/>
              </a:rPr>
              <a:t>tree;</a:t>
            </a:r>
          </a:p>
          <a:p>
            <a:r>
              <a:rPr lang="en-US" dirty="0" err="1" smtClean="0">
                <a:solidFill>
                  <a:srgbClr val="FFC000"/>
                </a:solidFill>
                <a:latin typeface="Consolas" pitchFamily="49" charset="0"/>
              </a:rPr>
              <a:t>BVHBuilder</a:t>
            </a:r>
            <a:r>
              <a:rPr lang="en-US" dirty="0" smtClean="0">
                <a:solidFill>
                  <a:srgbClr val="FFC000"/>
                </a:solidFill>
                <a:latin typeface="Consolas" pitchFamily="49" charset="0"/>
              </a:rPr>
              <a:t>           </a:t>
            </a:r>
            <a:r>
              <a:rPr lang="en-US" dirty="0" smtClean="0">
                <a:latin typeface="Consolas" pitchFamily="49" charset="0"/>
              </a:rPr>
              <a:t>builder;</a:t>
            </a:r>
          </a:p>
          <a:p>
            <a:r>
              <a:rPr lang="en-US" dirty="0" err="1" smtClean="0">
                <a:solidFill>
                  <a:srgbClr val="FFC000"/>
                </a:solidFill>
                <a:latin typeface="Consolas" pitchFamily="49" charset="0"/>
              </a:rPr>
              <a:t>BVHIntersector</a:t>
            </a:r>
            <a:r>
              <a:rPr lang="en-US" dirty="0" smtClean="0">
                <a:latin typeface="Consolas" pitchFamily="49" charset="0"/>
              </a:rPr>
              <a:t>&lt;</a:t>
            </a:r>
            <a:r>
              <a:rPr lang="en-US" dirty="0" err="1" smtClean="0">
                <a:solidFill>
                  <a:srgbClr val="FFC000"/>
                </a:solidFill>
                <a:latin typeface="Consolas" pitchFamily="49" charset="0"/>
              </a:rPr>
              <a:t>PlueckerTriangleIntersector</a:t>
            </a:r>
            <a:r>
              <a:rPr lang="en-US" dirty="0" smtClean="0">
                <a:latin typeface="Consolas" pitchFamily="49" charset="0"/>
              </a:rPr>
              <a:t>&gt;</a:t>
            </a:r>
            <a:r>
              <a:rPr lang="en-US" dirty="0" smtClean="0">
                <a:solidFill>
                  <a:srgbClr val="FFC000"/>
                </a:solidFill>
                <a:latin typeface="Consolas" pitchFamily="49" charset="0"/>
              </a:rPr>
              <a:t> </a:t>
            </a:r>
            <a:r>
              <a:rPr lang="en-US" dirty="0" err="1" smtClean="0">
                <a:latin typeface="Consolas" pitchFamily="49" charset="0"/>
              </a:rPr>
              <a:t>intersector</a:t>
            </a:r>
            <a:r>
              <a:rPr lang="en-US" dirty="0" smtClean="0">
                <a:latin typeface="Consolas" pitchFamily="49" charset="0"/>
              </a:rPr>
              <a:t>;</a:t>
            </a:r>
          </a:p>
          <a:p>
            <a:r>
              <a:rPr lang="en-US" dirty="0" err="1" smtClean="0">
                <a:latin typeface="Consolas" pitchFamily="49" charset="0"/>
              </a:rPr>
              <a:t>RayTracingRenderer</a:t>
            </a:r>
            <a:r>
              <a:rPr lang="en-US" dirty="0" smtClean="0">
                <a:latin typeface="Consolas" pitchFamily="49" charset="0"/>
              </a:rPr>
              <a:t>&lt;</a:t>
            </a:r>
            <a:r>
              <a:rPr lang="en-US" dirty="0" err="1" smtClean="0">
                <a:latin typeface="Consolas" pitchFamily="49" charset="0"/>
              </a:rPr>
              <a:t>PixelCenterSampler</a:t>
            </a:r>
            <a:r>
              <a:rPr lang="en-US" dirty="0" smtClean="0">
                <a:latin typeface="Consolas" pitchFamily="49" charset="0"/>
              </a:rPr>
              <a:t>,</a:t>
            </a:r>
          </a:p>
          <a:p>
            <a:r>
              <a:rPr lang="en-US" dirty="0" smtClean="0">
                <a:latin typeface="Consolas" pitchFamily="49" charset="0"/>
              </a:rPr>
              <a:t>                   </a:t>
            </a:r>
            <a:r>
              <a:rPr lang="en-US" dirty="0" err="1" smtClean="0">
                <a:solidFill>
                  <a:srgbClr val="FFC000"/>
                </a:solidFill>
                <a:latin typeface="Consolas" pitchFamily="49" charset="0"/>
              </a:rPr>
              <a:t>DirectIlluminationIntegrator</a:t>
            </a:r>
            <a:r>
              <a:rPr lang="en-US" dirty="0" smtClean="0">
                <a:latin typeface="Consolas" pitchFamily="49" charset="0"/>
              </a:rPr>
              <a:t>&gt; renderer;</a:t>
            </a:r>
          </a:p>
          <a:p>
            <a:endParaRPr lang="en-US" dirty="0" smtClean="0">
              <a:latin typeface="Consolas" pitchFamily="49" charset="0"/>
            </a:endParaRPr>
          </a:p>
          <a:p>
            <a:r>
              <a:rPr lang="en-US" dirty="0" err="1" smtClean="0">
                <a:latin typeface="Consolas" pitchFamily="49" charset="0"/>
              </a:rPr>
              <a:t>builder.build</a:t>
            </a:r>
            <a:r>
              <a:rPr lang="en-US" dirty="0" smtClean="0">
                <a:latin typeface="Consolas" pitchFamily="49" charset="0"/>
              </a:rPr>
              <a:t>(tree, </a:t>
            </a:r>
            <a:r>
              <a:rPr lang="en-US" dirty="0" err="1" smtClean="0">
                <a:latin typeface="Consolas" pitchFamily="49" charset="0"/>
              </a:rPr>
              <a:t>scene.prim.begin</a:t>
            </a:r>
            <a:r>
              <a:rPr lang="en-US" dirty="0" smtClean="0">
                <a:latin typeface="Consolas" pitchFamily="49" charset="0"/>
              </a:rPr>
              <a:t>(), </a:t>
            </a:r>
            <a:r>
              <a:rPr lang="en-US" dirty="0" err="1" smtClean="0">
                <a:latin typeface="Consolas" pitchFamily="49" charset="0"/>
              </a:rPr>
              <a:t>scene.prim.end</a:t>
            </a:r>
            <a:r>
              <a:rPr lang="en-US" dirty="0" smtClean="0">
                <a:latin typeface="Consolas" pitchFamily="49" charset="0"/>
              </a:rPr>
              <a:t>());</a:t>
            </a:r>
          </a:p>
          <a:p>
            <a:endParaRPr lang="en-US" dirty="0" smtClean="0">
              <a:latin typeface="Consolas" pitchFamily="49" charset="0"/>
            </a:endParaRPr>
          </a:p>
          <a:p>
            <a:r>
              <a:rPr lang="en-US" dirty="0" err="1" smtClean="0">
                <a:latin typeface="Consolas" pitchFamily="49" charset="0"/>
              </a:rPr>
              <a:t>renderer.render</a:t>
            </a:r>
            <a:r>
              <a:rPr lang="en-US" dirty="0" smtClean="0">
                <a:latin typeface="Consolas" pitchFamily="49" charset="0"/>
              </a:rPr>
              <a:t>&lt;</a:t>
            </a:r>
            <a:r>
              <a:rPr lang="en-US" dirty="0" smtClean="0">
                <a:solidFill>
                  <a:srgbClr val="FFC000"/>
                </a:solidFill>
                <a:latin typeface="Consolas" pitchFamily="49" charset="0"/>
              </a:rPr>
              <a:t>64</a:t>
            </a:r>
            <a:r>
              <a:rPr lang="en-US" dirty="0" smtClean="0">
                <a:latin typeface="Consolas" pitchFamily="49" charset="0"/>
              </a:rPr>
              <a:t>&gt;(scene, camera, </a:t>
            </a:r>
            <a:r>
              <a:rPr lang="en-US" dirty="0" err="1" smtClean="0">
                <a:latin typeface="Consolas" pitchFamily="49" charset="0"/>
              </a:rPr>
              <a:t>fb</a:t>
            </a:r>
            <a:r>
              <a:rPr lang="en-US" dirty="0" smtClean="0">
                <a:latin typeface="Consolas" pitchFamily="49" charset="0"/>
              </a:rPr>
              <a:t>, </a:t>
            </a:r>
            <a:r>
              <a:rPr lang="en-US" dirty="0" err="1" smtClean="0">
                <a:latin typeface="Consolas" pitchFamily="49" charset="0"/>
              </a:rPr>
              <a:t>fb.getClipRegion</a:t>
            </a:r>
            <a:r>
              <a:rPr lang="en-US" dirty="0" smtClean="0">
                <a:latin typeface="Consolas" pitchFamily="49" charset="0"/>
              </a:rPr>
              <a:t>(),</a:t>
            </a:r>
          </a:p>
          <a:p>
            <a:r>
              <a:rPr lang="en-US" dirty="0" smtClean="0">
                <a:latin typeface="Consolas" pitchFamily="49" charset="0"/>
              </a:rPr>
              <a:t>                     tree, </a:t>
            </a:r>
            <a:r>
              <a:rPr lang="en-US" dirty="0" err="1" smtClean="0">
                <a:latin typeface="Consolas" pitchFamily="49" charset="0"/>
              </a:rPr>
              <a:t>intersector</a:t>
            </a:r>
            <a:r>
              <a:rPr lang="en-US" dirty="0" smtClean="0">
                <a:latin typeface="Consolas" pitchFamily="49" charset="0"/>
              </a:rPr>
              <a:t>);</a:t>
            </a:r>
            <a:endParaRPr lang="bg-BG" dirty="0" smtClean="0">
              <a:latin typeface="Consolas" pitchFamily="49"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4" name="Text Placeholder 3"/>
          <p:cNvSpPr>
            <a:spLocks noGrp="1"/>
          </p:cNvSpPr>
          <p:nvPr>
            <p:ph type="body" sz="quarter" idx="10"/>
          </p:nvPr>
        </p:nvSpPr>
        <p:spPr/>
        <p:txBody>
          <a:bodyPr/>
          <a:lstStyle/>
          <a:p>
            <a:r>
              <a:rPr lang="en-US" dirty="0" smtClean="0"/>
              <a:t>Example Application</a:t>
            </a:r>
            <a:endParaRPr lang="bg-BG" dirty="0"/>
          </a:p>
        </p:txBody>
      </p:sp>
      <p:sp>
        <p:nvSpPr>
          <p:cNvPr id="5" name="TextBox 4"/>
          <p:cNvSpPr txBox="1"/>
          <p:nvPr/>
        </p:nvSpPr>
        <p:spPr>
          <a:xfrm>
            <a:off x="723873" y="2071678"/>
            <a:ext cx="7600977" cy="4086248"/>
          </a:xfrm>
          <a:prstGeom prst="rect">
            <a:avLst/>
          </a:prstGeom>
          <a:solidFill>
            <a:schemeClr val="bg1">
              <a:lumMod val="85000"/>
              <a:lumOff val="15000"/>
            </a:schemeClr>
          </a:solidFill>
          <a:ln w="12700">
            <a:solidFill>
              <a:schemeClr val="tx1">
                <a:lumMod val="50000"/>
              </a:schemeClr>
            </a:solidFill>
          </a:ln>
        </p:spPr>
        <p:txBody>
          <a:bodyPr wrap="square" rtlCol="0">
            <a:noAutofit/>
          </a:bodyPr>
          <a:lstStyle/>
          <a:p>
            <a:endParaRPr lang="bg-BG" dirty="0" smtClean="0">
              <a:latin typeface="Consolas" pitchFamily="49" charset="0"/>
            </a:endParaRPr>
          </a:p>
        </p:txBody>
      </p:sp>
      <p:sp>
        <p:nvSpPr>
          <p:cNvPr id="7" name="TextBox 6"/>
          <p:cNvSpPr txBox="1"/>
          <p:nvPr/>
        </p:nvSpPr>
        <p:spPr>
          <a:xfrm>
            <a:off x="723600" y="2073600"/>
            <a:ext cx="7600977" cy="4086248"/>
          </a:xfrm>
          <a:prstGeom prst="rect">
            <a:avLst/>
          </a:prstGeom>
          <a:noFill/>
          <a:ln w="12700">
            <a:noFill/>
          </a:ln>
        </p:spPr>
        <p:txBody>
          <a:bodyPr wrap="square" rtlCol="0">
            <a:noAutofit/>
          </a:bodyPr>
          <a:lstStyle/>
          <a:p>
            <a:r>
              <a:rPr lang="en-US" dirty="0" err="1" smtClean="0">
                <a:latin typeface="Consolas" pitchFamily="49" charset="0"/>
              </a:rPr>
              <a:t>PinholeCamera</a:t>
            </a:r>
            <a:r>
              <a:rPr lang="en-US" dirty="0" smtClean="0">
                <a:latin typeface="Consolas" pitchFamily="49" charset="0"/>
              </a:rPr>
              <a:t> camera;</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 initialization omitted</a:t>
            </a:r>
            <a:endParaRPr lang="en-US" dirty="0" smtClean="0">
              <a:latin typeface="Consolas" pitchFamily="49" charset="0"/>
            </a:endParaRPr>
          </a:p>
          <a:p>
            <a:r>
              <a:rPr lang="en-US" dirty="0" err="1" smtClean="0">
                <a:latin typeface="Consolas" pitchFamily="49" charset="0"/>
              </a:rPr>
              <a:t>OpenGLFrameBuffer</a:t>
            </a:r>
            <a:r>
              <a:rPr lang="en-US" dirty="0" smtClean="0">
                <a:latin typeface="Consolas" pitchFamily="49" charset="0"/>
              </a:rPr>
              <a:t> </a:t>
            </a:r>
            <a:r>
              <a:rPr lang="en-US" dirty="0" err="1" smtClean="0">
                <a:latin typeface="Consolas" pitchFamily="49" charset="0"/>
              </a:rPr>
              <a:t>fb</a:t>
            </a:r>
            <a:r>
              <a:rPr lang="en-US" dirty="0" smtClean="0">
                <a:latin typeface="Consolas" pitchFamily="49" charset="0"/>
              </a:rPr>
              <a:t>;</a:t>
            </a:r>
            <a:r>
              <a:rPr lang="en-US" dirty="0" smtClean="0">
                <a:solidFill>
                  <a:schemeClr val="tx1">
                    <a:lumMod val="65000"/>
                  </a:schemeClr>
                </a:solidFill>
                <a:effectLst>
                  <a:outerShdw blurRad="76200" dist="25400" dir="2700000" algn="tl" rotWithShape="0">
                    <a:prstClr val="black"/>
                  </a:outerShdw>
                </a:effectLst>
                <a:latin typeface="Consolas" pitchFamily="49" charset="0"/>
              </a:rPr>
              <a:t>       // initialization omitted</a:t>
            </a:r>
            <a:endParaRPr lang="en-US" dirty="0" smtClean="0">
              <a:latin typeface="Consolas" pitchFamily="49" charset="0"/>
            </a:endParaRPr>
          </a:p>
          <a:p>
            <a:endParaRPr lang="en-US" dirty="0" smtClean="0">
              <a:latin typeface="Consolas" pitchFamily="49" charset="0"/>
            </a:endParaRPr>
          </a:p>
          <a:p>
            <a:r>
              <a:rPr lang="en-US" dirty="0" err="1" smtClean="0">
                <a:latin typeface="Consolas" pitchFamily="49" charset="0"/>
              </a:rPr>
              <a:t>BasicScene</a:t>
            </a:r>
            <a:r>
              <a:rPr lang="en-US" dirty="0" smtClean="0">
                <a:latin typeface="Consolas" pitchFamily="49" charset="0"/>
              </a:rPr>
              <a:t>&lt;</a:t>
            </a:r>
            <a:r>
              <a:rPr lang="en-US" dirty="0" smtClean="0">
                <a:solidFill>
                  <a:srgbClr val="FFC000"/>
                </a:solidFill>
                <a:latin typeface="Consolas" pitchFamily="49" charset="0"/>
              </a:rPr>
              <a:t>Point</a:t>
            </a:r>
            <a:r>
              <a:rPr lang="en-US" dirty="0" smtClean="0">
                <a:latin typeface="Consolas" pitchFamily="49" charset="0"/>
              </a:rPr>
              <a:t>&gt;    scene; </a:t>
            </a:r>
            <a:r>
              <a:rPr lang="en-US" dirty="0" smtClean="0">
                <a:solidFill>
                  <a:schemeClr val="tx1">
                    <a:lumMod val="65000"/>
                  </a:schemeClr>
                </a:solidFill>
                <a:latin typeface="Consolas" pitchFamily="49" charset="0"/>
              </a:rPr>
              <a:t>// initialization omitted</a:t>
            </a:r>
          </a:p>
          <a:p>
            <a:r>
              <a:rPr lang="en-US" dirty="0" err="1" smtClean="0">
                <a:solidFill>
                  <a:srgbClr val="FFC000"/>
                </a:solidFill>
                <a:latin typeface="Consolas" pitchFamily="49" charset="0"/>
              </a:rPr>
              <a:t>LoDKdTree</a:t>
            </a:r>
            <a:r>
              <a:rPr lang="en-US" dirty="0" smtClean="0">
                <a:latin typeface="Consolas" pitchFamily="49" charset="0"/>
              </a:rPr>
              <a:t>&lt;</a:t>
            </a:r>
            <a:r>
              <a:rPr lang="en-US" dirty="0" smtClean="0">
                <a:solidFill>
                  <a:srgbClr val="FFC000"/>
                </a:solidFill>
                <a:latin typeface="Consolas" pitchFamily="49" charset="0"/>
              </a:rPr>
              <a:t>Point</a:t>
            </a:r>
            <a:r>
              <a:rPr lang="en-US" dirty="0" smtClean="0">
                <a:latin typeface="Consolas" pitchFamily="49" charset="0"/>
              </a:rPr>
              <a:t>&gt;</a:t>
            </a:r>
            <a:r>
              <a:rPr lang="en-US" dirty="0" smtClean="0">
                <a:solidFill>
                  <a:srgbClr val="FFC000"/>
                </a:solidFill>
                <a:latin typeface="Consolas" pitchFamily="49" charset="0"/>
              </a:rPr>
              <a:t>     </a:t>
            </a:r>
            <a:r>
              <a:rPr lang="en-US" dirty="0" smtClean="0">
                <a:latin typeface="Consolas" pitchFamily="49" charset="0"/>
              </a:rPr>
              <a:t>tree;</a:t>
            </a:r>
          </a:p>
          <a:p>
            <a:r>
              <a:rPr lang="en-US" dirty="0" err="1" smtClean="0">
                <a:solidFill>
                  <a:srgbClr val="FFC000"/>
                </a:solidFill>
                <a:latin typeface="Consolas" pitchFamily="49" charset="0"/>
              </a:rPr>
              <a:t>LoDKdTreeBuilder</a:t>
            </a:r>
            <a:r>
              <a:rPr lang="en-US" dirty="0" smtClean="0">
                <a:solidFill>
                  <a:srgbClr val="FFC000"/>
                </a:solidFill>
                <a:latin typeface="Consolas" pitchFamily="49" charset="0"/>
              </a:rPr>
              <a:t>     </a:t>
            </a:r>
            <a:r>
              <a:rPr lang="en-US" dirty="0" smtClean="0">
                <a:latin typeface="Consolas" pitchFamily="49" charset="0"/>
              </a:rPr>
              <a:t>builder;</a:t>
            </a:r>
          </a:p>
          <a:p>
            <a:r>
              <a:rPr lang="en-US" dirty="0" err="1" smtClean="0">
                <a:solidFill>
                  <a:srgbClr val="FFC000"/>
                </a:solidFill>
                <a:latin typeface="Consolas" pitchFamily="49" charset="0"/>
              </a:rPr>
              <a:t>LoDKdTreeIntersector</a:t>
            </a:r>
            <a:r>
              <a:rPr lang="en-US" dirty="0" smtClean="0">
                <a:latin typeface="Consolas" pitchFamily="49" charset="0"/>
              </a:rPr>
              <a:t>&lt;</a:t>
            </a:r>
            <a:r>
              <a:rPr lang="en-US" dirty="0" err="1" smtClean="0">
                <a:solidFill>
                  <a:srgbClr val="FFC000"/>
                </a:solidFill>
                <a:latin typeface="Consolas" pitchFamily="49" charset="0"/>
              </a:rPr>
              <a:t>PointIntersector</a:t>
            </a:r>
            <a:r>
              <a:rPr lang="en-US" dirty="0" smtClean="0">
                <a:latin typeface="Consolas" pitchFamily="49" charset="0"/>
              </a:rPr>
              <a:t>&gt;</a:t>
            </a:r>
            <a:r>
              <a:rPr lang="en-US" dirty="0" smtClean="0">
                <a:solidFill>
                  <a:srgbClr val="FFC000"/>
                </a:solidFill>
                <a:latin typeface="Consolas" pitchFamily="49" charset="0"/>
              </a:rPr>
              <a:t>      </a:t>
            </a:r>
            <a:r>
              <a:rPr lang="en-US" dirty="0" err="1" smtClean="0">
                <a:latin typeface="Consolas" pitchFamily="49" charset="0"/>
              </a:rPr>
              <a:t>intersector</a:t>
            </a:r>
            <a:r>
              <a:rPr lang="en-US" dirty="0" smtClean="0">
                <a:latin typeface="Consolas" pitchFamily="49" charset="0"/>
              </a:rPr>
              <a:t>;</a:t>
            </a:r>
          </a:p>
          <a:p>
            <a:r>
              <a:rPr lang="en-US" dirty="0" err="1" smtClean="0">
                <a:latin typeface="Consolas" pitchFamily="49" charset="0"/>
              </a:rPr>
              <a:t>RayTracingRenderer</a:t>
            </a:r>
            <a:r>
              <a:rPr lang="en-US" dirty="0" smtClean="0">
                <a:latin typeface="Consolas" pitchFamily="49" charset="0"/>
              </a:rPr>
              <a:t>&lt;</a:t>
            </a:r>
            <a:r>
              <a:rPr lang="en-US" dirty="0" err="1" smtClean="0">
                <a:latin typeface="Consolas" pitchFamily="49" charset="0"/>
              </a:rPr>
              <a:t>PixelCenterSampler</a:t>
            </a:r>
            <a:r>
              <a:rPr lang="en-US" dirty="0" smtClean="0">
                <a:latin typeface="Consolas" pitchFamily="49" charset="0"/>
              </a:rPr>
              <a:t>,</a:t>
            </a:r>
          </a:p>
          <a:p>
            <a:r>
              <a:rPr lang="en-US" dirty="0" smtClean="0">
                <a:latin typeface="Consolas" pitchFamily="49" charset="0"/>
              </a:rPr>
              <a:t>                   </a:t>
            </a:r>
            <a:r>
              <a:rPr lang="en-US" dirty="0" err="1" smtClean="0">
                <a:solidFill>
                  <a:srgbClr val="FFC000"/>
                </a:solidFill>
                <a:latin typeface="Consolas" pitchFamily="49" charset="0"/>
              </a:rPr>
              <a:t>LoDIntegrator</a:t>
            </a:r>
            <a:r>
              <a:rPr lang="en-US" dirty="0" smtClean="0">
                <a:latin typeface="Consolas" pitchFamily="49" charset="0"/>
              </a:rPr>
              <a:t>&gt;                renderer;</a:t>
            </a:r>
          </a:p>
          <a:p>
            <a:endParaRPr lang="en-US" dirty="0" smtClean="0">
              <a:latin typeface="Consolas" pitchFamily="49" charset="0"/>
            </a:endParaRPr>
          </a:p>
          <a:p>
            <a:r>
              <a:rPr lang="en-US" dirty="0" err="1" smtClean="0">
                <a:latin typeface="Consolas" pitchFamily="49" charset="0"/>
              </a:rPr>
              <a:t>builder.build</a:t>
            </a:r>
            <a:r>
              <a:rPr lang="en-US" dirty="0" smtClean="0">
                <a:latin typeface="Consolas" pitchFamily="49" charset="0"/>
              </a:rPr>
              <a:t>(tree, </a:t>
            </a:r>
            <a:r>
              <a:rPr lang="en-US" dirty="0" err="1" smtClean="0">
                <a:latin typeface="Consolas" pitchFamily="49" charset="0"/>
              </a:rPr>
              <a:t>scene.prim.begin</a:t>
            </a:r>
            <a:r>
              <a:rPr lang="en-US" dirty="0" smtClean="0">
                <a:latin typeface="Consolas" pitchFamily="49" charset="0"/>
              </a:rPr>
              <a:t>(), </a:t>
            </a:r>
            <a:r>
              <a:rPr lang="en-US" dirty="0" err="1" smtClean="0">
                <a:latin typeface="Consolas" pitchFamily="49" charset="0"/>
              </a:rPr>
              <a:t>scene.prim.end</a:t>
            </a:r>
            <a:r>
              <a:rPr lang="en-US" dirty="0" smtClean="0">
                <a:latin typeface="Consolas" pitchFamily="49" charset="0"/>
              </a:rPr>
              <a:t>());</a:t>
            </a:r>
          </a:p>
          <a:p>
            <a:endParaRPr lang="en-US" dirty="0" smtClean="0">
              <a:latin typeface="Consolas" pitchFamily="49" charset="0"/>
            </a:endParaRPr>
          </a:p>
          <a:p>
            <a:r>
              <a:rPr lang="en-US" dirty="0" err="1" smtClean="0">
                <a:latin typeface="Consolas" pitchFamily="49" charset="0"/>
              </a:rPr>
              <a:t>renderer.render</a:t>
            </a:r>
            <a:r>
              <a:rPr lang="en-US" dirty="0" smtClean="0">
                <a:latin typeface="Consolas" pitchFamily="49" charset="0"/>
              </a:rPr>
              <a:t>&lt;</a:t>
            </a:r>
            <a:r>
              <a:rPr lang="en-US" dirty="0" smtClean="0">
                <a:solidFill>
                  <a:srgbClr val="FFC000"/>
                </a:solidFill>
                <a:latin typeface="Consolas" pitchFamily="49" charset="0"/>
              </a:rPr>
              <a:t>16</a:t>
            </a:r>
            <a:r>
              <a:rPr lang="en-US" dirty="0" smtClean="0">
                <a:latin typeface="Consolas" pitchFamily="49" charset="0"/>
              </a:rPr>
              <a:t>&gt;(scene, camera, </a:t>
            </a:r>
            <a:r>
              <a:rPr lang="en-US" dirty="0" err="1" smtClean="0">
                <a:latin typeface="Consolas" pitchFamily="49" charset="0"/>
              </a:rPr>
              <a:t>fb</a:t>
            </a:r>
            <a:r>
              <a:rPr lang="en-US" dirty="0" smtClean="0">
                <a:latin typeface="Consolas" pitchFamily="49" charset="0"/>
              </a:rPr>
              <a:t>, </a:t>
            </a:r>
            <a:r>
              <a:rPr lang="en-US" dirty="0" err="1" smtClean="0">
                <a:latin typeface="Consolas" pitchFamily="49" charset="0"/>
              </a:rPr>
              <a:t>fb.getClipRegion</a:t>
            </a:r>
            <a:r>
              <a:rPr lang="en-US" dirty="0" smtClean="0">
                <a:latin typeface="Consolas" pitchFamily="49" charset="0"/>
              </a:rPr>
              <a:t>(),</a:t>
            </a:r>
          </a:p>
          <a:p>
            <a:r>
              <a:rPr lang="en-US" dirty="0" smtClean="0">
                <a:latin typeface="Consolas" pitchFamily="49" charset="0"/>
              </a:rPr>
              <a:t>                     tree, </a:t>
            </a:r>
            <a:r>
              <a:rPr lang="en-US" dirty="0" err="1" smtClean="0">
                <a:latin typeface="Consolas" pitchFamily="49" charset="0"/>
              </a:rPr>
              <a:t>intersector</a:t>
            </a:r>
            <a:r>
              <a:rPr lang="en-US" dirty="0" smtClean="0">
                <a:latin typeface="Consolas" pitchFamily="49" charset="0"/>
              </a:rPr>
              <a:t>);</a:t>
            </a:r>
            <a:endParaRPr lang="bg-BG" dirty="0" smtClean="0">
              <a:latin typeface="Consolas"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RTfact</a:t>
            </a:r>
            <a:endParaRPr lang="bg-BG" dirty="0"/>
          </a:p>
        </p:txBody>
      </p:sp>
      <p:sp>
        <p:nvSpPr>
          <p:cNvPr id="6" name="Text Placeholder 5"/>
          <p:cNvSpPr>
            <a:spLocks noGrp="1"/>
          </p:cNvSpPr>
          <p:nvPr>
            <p:ph type="body" sz="quarter" idx="10"/>
          </p:nvPr>
        </p:nvSpPr>
        <p:spPr/>
        <p:txBody>
          <a:bodyPr/>
          <a:lstStyle/>
          <a:p>
            <a:r>
              <a:rPr lang="en-US" dirty="0" smtClean="0"/>
              <a:t>Results</a:t>
            </a:r>
            <a:endParaRPr lang="bg-BG" dirty="0"/>
          </a:p>
        </p:txBody>
      </p:sp>
      <p:graphicFrame>
        <p:nvGraphicFramePr>
          <p:cNvPr id="18" name="Content Placeholder 7"/>
          <p:cNvGraphicFramePr>
            <a:graphicFrameLocks noGrp="1"/>
          </p:cNvGraphicFramePr>
          <p:nvPr>
            <p:ph idx="1"/>
          </p:nvPr>
        </p:nvGraphicFramePr>
        <p:xfrm>
          <a:off x="385732" y="4160530"/>
          <a:ext cx="5138736" cy="2468880"/>
        </p:xfrm>
        <a:graphic>
          <a:graphicData uri="http://schemas.openxmlformats.org/drawingml/2006/table">
            <a:tbl>
              <a:tblPr firstRow="1" bandRow="1">
                <a:effectLst>
                  <a:outerShdw blurRad="114300" dir="2700000" algn="tl" rotWithShape="0">
                    <a:schemeClr val="tx1">
                      <a:alpha val="50000"/>
                    </a:schemeClr>
                  </a:outerShdw>
                </a:effectLst>
                <a:tableStyleId>{D7AC3CCA-C797-4891-BE02-D94E43425B78}</a:tableStyleId>
              </a:tblPr>
              <a:tblGrid>
                <a:gridCol w="1547812"/>
                <a:gridCol w="1021556"/>
                <a:gridCol w="1284684"/>
                <a:gridCol w="1284684"/>
              </a:tblGrid>
              <a:tr h="245824">
                <a:tc>
                  <a:txBody>
                    <a:bodyPr/>
                    <a:lstStyle/>
                    <a:p>
                      <a:r>
                        <a:rPr lang="en-US" sz="1800" dirty="0" smtClean="0">
                          <a:ln>
                            <a:noFill/>
                          </a:ln>
                          <a:effectLst>
                            <a:outerShdw blurRad="38100" dist="12700" dir="2700000" algn="tl" rotWithShape="0">
                              <a:schemeClr val="tx1"/>
                            </a:outerShdw>
                          </a:effectLst>
                          <a:latin typeface="Calibri" pitchFamily="34" charset="0"/>
                        </a:rPr>
                        <a:t>Packet </a:t>
                      </a:r>
                      <a:r>
                        <a:rPr lang="en-US" sz="1800" dirty="0" err="1" smtClean="0">
                          <a:ln>
                            <a:noFill/>
                          </a:ln>
                          <a:effectLst>
                            <a:outerShdw blurRad="38100" dist="12700" dir="2700000" algn="tl" rotWithShape="0">
                              <a:schemeClr val="tx1"/>
                            </a:outerShdw>
                          </a:effectLst>
                          <a:latin typeface="Calibri" pitchFamily="34" charset="0"/>
                        </a:rPr>
                        <a:t>kd</a:t>
                      </a:r>
                      <a:r>
                        <a:rPr lang="en-US" sz="1800" dirty="0" smtClean="0">
                          <a:ln>
                            <a:noFill/>
                          </a:ln>
                          <a:effectLst>
                            <a:outerShdw blurRad="38100" dist="12700" dir="2700000" algn="tl" rotWithShape="0">
                              <a:schemeClr val="tx1"/>
                            </a:outerShdw>
                          </a:effectLst>
                          <a:latin typeface="Calibri" pitchFamily="34" charset="0"/>
                        </a:rPr>
                        <a:t>-tree</a:t>
                      </a:r>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dirty="0" smtClean="0">
                          <a:ln>
                            <a:noFill/>
                          </a:ln>
                          <a:effectLst>
                            <a:outerShdw blurRad="38100" dist="12700" dir="2700000" algn="tl" rotWithShape="0">
                              <a:schemeClr val="tx1"/>
                            </a:outerShdw>
                          </a:effectLst>
                          <a:latin typeface="Calibri" pitchFamily="34" charset="0"/>
                        </a:rPr>
                        <a:t>Sponza</a:t>
                      </a:r>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dirty="0" smtClean="0">
                          <a:ln>
                            <a:noFill/>
                          </a:ln>
                          <a:effectLst>
                            <a:outerShdw blurRad="38100" dist="12700" dir="2700000" algn="tl" rotWithShape="0">
                              <a:schemeClr val="tx1"/>
                            </a:outerShdw>
                          </a:effectLst>
                          <a:latin typeface="Calibri" pitchFamily="34" charset="0"/>
                        </a:rPr>
                        <a:t>Conference</a:t>
                      </a:r>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dirty="0" smtClean="0">
                          <a:ln>
                            <a:noFill/>
                          </a:ln>
                          <a:effectLst>
                            <a:outerShdw blurRad="38100" dist="12700" dir="2700000" algn="tl" rotWithShape="0">
                              <a:schemeClr val="tx1"/>
                            </a:outerShdw>
                          </a:effectLst>
                          <a:latin typeface="Calibri" pitchFamily="34" charset="0"/>
                        </a:rPr>
                        <a:t>Soda Hall</a:t>
                      </a:r>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r>
              <a:tr h="245824">
                <a:tc>
                  <a:txBody>
                    <a:bodyPr/>
                    <a:lstStyle/>
                    <a:p>
                      <a:r>
                        <a:rPr lang="en-US" sz="1800" dirty="0" smtClean="0">
                          <a:ln>
                            <a:noFill/>
                          </a:ln>
                          <a:effectLst>
                            <a:outerShdw blurRad="63500" dir="2700000" algn="tl" rotWithShape="0">
                              <a:prstClr val="black">
                                <a:alpha val="40000"/>
                              </a:prstClr>
                            </a:outerShdw>
                          </a:effectLst>
                          <a:latin typeface="Calibri" pitchFamily="34" charset="0"/>
                        </a:rPr>
                        <a:t>OpenRT</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4.5</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4.2</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5.1</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ln>
                            <a:noFill/>
                          </a:ln>
                          <a:effectLst>
                            <a:outerShdw blurRad="63500" dir="2700000" algn="tl" rotWithShape="0">
                              <a:prstClr val="black">
                                <a:alpha val="40000"/>
                              </a:prstClr>
                            </a:outerShdw>
                          </a:effectLst>
                          <a:latin typeface="Calibri" pitchFamily="34" charset="0"/>
                        </a:rPr>
                        <a:t>Manta</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4.7</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4.2</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5.4</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ln>
                            <a:noFill/>
                          </a:ln>
                          <a:effectLst>
                            <a:outerShdw blurRad="63500" dir="2700000" algn="tl" rotWithShape="0">
                              <a:prstClr val="black">
                                <a:alpha val="40000"/>
                              </a:prstClr>
                            </a:outerShdw>
                          </a:effectLst>
                          <a:latin typeface="Calibri" pitchFamily="34" charset="0"/>
                        </a:rPr>
                        <a:t>RTfact</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rgbClr val="FFE269"/>
                        </a:gs>
                        <a:gs pos="75000">
                          <a:srgbClr val="FFC000"/>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6.8</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rgbClr val="FFE269"/>
                        </a:gs>
                        <a:gs pos="75000">
                          <a:srgbClr val="FFC000"/>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6.4</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rgbClr val="FFE269"/>
                        </a:gs>
                        <a:gs pos="75000">
                          <a:srgbClr val="FFC000"/>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6.5</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rgbClr val="FFE269"/>
                        </a:gs>
                        <a:gs pos="75000">
                          <a:srgbClr val="FFC000"/>
                        </a:gs>
                      </a:gsLst>
                      <a:lin ang="5400000" scaled="0"/>
                    </a:gradFill>
                  </a:tcPr>
                </a:tc>
              </a:tr>
              <a:tr h="245824">
                <a:tc>
                  <a:txBody>
                    <a:bodyPr/>
                    <a:lstStyle/>
                    <a:p>
                      <a:r>
                        <a:rPr lang="en-US" sz="1800" b="1" dirty="0" smtClean="0">
                          <a:ln w="6350">
                            <a:noFill/>
                          </a:ln>
                          <a:effectLst>
                            <a:outerShdw blurRad="38100" dist="12700" dir="2700000" algn="tl" rotWithShape="0">
                              <a:schemeClr val="tx1"/>
                            </a:outerShdw>
                          </a:effectLst>
                          <a:latin typeface="Calibri" pitchFamily="34" charset="0"/>
                        </a:rPr>
                        <a:t>Frustum</a:t>
                      </a:r>
                      <a:r>
                        <a:rPr lang="en-US" sz="1800" b="1" baseline="0" dirty="0" smtClean="0">
                          <a:ln w="6350">
                            <a:noFill/>
                          </a:ln>
                          <a:effectLst>
                            <a:outerShdw blurRad="38100" dist="12700" dir="2700000" algn="tl" rotWithShape="0">
                              <a:schemeClr val="tx1"/>
                            </a:outerShdw>
                          </a:effectLst>
                          <a:latin typeface="Calibri" pitchFamily="34" charset="0"/>
                        </a:rPr>
                        <a:t> BVH</a:t>
                      </a:r>
                      <a:endParaRPr lang="bg-BG" sz="1800" b="1" dirty="0">
                        <a:ln w="6350">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b="1" dirty="0" smtClean="0">
                          <a:ln w="6350">
                            <a:noFill/>
                          </a:ln>
                          <a:effectLst>
                            <a:outerShdw blurRad="38100" dist="12700" dir="2700000" algn="tl" rotWithShape="0">
                              <a:schemeClr val="tx1"/>
                            </a:outerShdw>
                          </a:effectLst>
                          <a:latin typeface="Calibri" pitchFamily="34" charset="0"/>
                        </a:rPr>
                        <a:t>Sponza</a:t>
                      </a:r>
                      <a:endParaRPr lang="bg-BG" sz="1800" b="1" dirty="0">
                        <a:ln w="6350">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b="1" dirty="0" smtClean="0">
                          <a:ln w="6350">
                            <a:noFill/>
                          </a:ln>
                          <a:effectLst>
                            <a:outerShdw blurRad="38100" dist="12700" dir="2700000" algn="tl" rotWithShape="0">
                              <a:schemeClr val="tx1"/>
                            </a:outerShdw>
                          </a:effectLst>
                          <a:latin typeface="Calibri" pitchFamily="34" charset="0"/>
                        </a:rPr>
                        <a:t>Conference</a:t>
                      </a:r>
                      <a:endParaRPr lang="bg-BG" sz="1800" b="1" dirty="0">
                        <a:ln w="6350">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b="1" dirty="0" smtClean="0">
                          <a:ln w="6350">
                            <a:noFill/>
                          </a:ln>
                          <a:effectLst>
                            <a:outerShdw blurRad="38100" dist="12700" dir="2700000" algn="tl" rotWithShape="0">
                              <a:schemeClr val="tx1"/>
                            </a:outerShdw>
                          </a:effectLst>
                          <a:latin typeface="Calibri" pitchFamily="34" charset="0"/>
                        </a:rPr>
                        <a:t>Soda</a:t>
                      </a:r>
                      <a:r>
                        <a:rPr lang="en-US" sz="1800" b="1" baseline="0" dirty="0" smtClean="0">
                          <a:ln w="6350">
                            <a:noFill/>
                          </a:ln>
                          <a:effectLst>
                            <a:outerShdw blurRad="38100" dist="12700" dir="2700000" algn="tl" rotWithShape="0">
                              <a:schemeClr val="tx1"/>
                            </a:outerShdw>
                          </a:effectLst>
                          <a:latin typeface="Calibri" pitchFamily="34" charset="0"/>
                        </a:rPr>
                        <a:t> Hall</a:t>
                      </a:r>
                      <a:endParaRPr lang="bg-BG" sz="1800" b="1" dirty="0">
                        <a:ln w="6350">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r>
              <a:tr h="245824">
                <a:tc>
                  <a:txBody>
                    <a:bodyPr/>
                    <a:lstStyle/>
                    <a:p>
                      <a:r>
                        <a:rPr lang="en-US" sz="1800" dirty="0" err="1" smtClean="0">
                          <a:effectLst>
                            <a:outerShdw blurRad="63500" dir="2700000" algn="tl" rotWithShape="0">
                              <a:prstClr val="black">
                                <a:alpha val="40000"/>
                              </a:prstClr>
                            </a:outerShdw>
                          </a:effectLst>
                          <a:latin typeface="Calibri" pitchFamily="34" charset="0"/>
                        </a:rPr>
                        <a:t>DynBVH</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N/A</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9.3</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11.1</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effectLst>
                            <a:outerShdw blurRad="63500" dir="2700000" algn="tl" rotWithShape="0">
                              <a:prstClr val="black">
                                <a:alpha val="40000"/>
                              </a:prstClr>
                            </a:outerShdw>
                          </a:effectLst>
                          <a:latin typeface="Calibri" pitchFamily="34" charset="0"/>
                        </a:rPr>
                        <a:t>Manta</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4.5</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4.8</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5.6</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err="1" smtClean="0">
                          <a:effectLst>
                            <a:outerShdw blurRad="63500" dir="2700000" algn="tl" rotWithShape="0">
                              <a:prstClr val="black">
                                <a:alpha val="40000"/>
                              </a:prstClr>
                            </a:outerShdw>
                          </a:effectLst>
                          <a:latin typeface="Calibri" pitchFamily="34" charset="0"/>
                        </a:rPr>
                        <a:t>Arauna</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13.2</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11.3</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N/A</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effectLst>
                            <a:outerShdw blurRad="63500" dir="2700000" algn="tl" rotWithShape="0">
                              <a:prstClr val="black">
                                <a:alpha val="40000"/>
                              </a:prstClr>
                            </a:outerShdw>
                          </a:effectLst>
                          <a:latin typeface="Calibri" pitchFamily="34" charset="0"/>
                        </a:rPr>
                        <a:t>RTfact</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13.1</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11.6</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11.4</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r>
            </a:tbl>
          </a:graphicData>
        </a:graphic>
      </p:graphicFrame>
      <p:pic>
        <p:nvPicPr>
          <p:cNvPr id="21" name="Picture 2"/>
          <p:cNvPicPr>
            <a:picLocks noChangeAspect="1" noChangeArrowheads="1"/>
          </p:cNvPicPr>
          <p:nvPr/>
        </p:nvPicPr>
        <p:blipFill>
          <a:blip r:embed="rId2" cstate="print"/>
          <a:srcRect/>
          <a:stretch>
            <a:fillRect/>
          </a:stretch>
        </p:blipFill>
        <p:spPr bwMode="auto">
          <a:xfrm>
            <a:off x="385732" y="1295375"/>
            <a:ext cx="2676554" cy="2676554"/>
          </a:xfrm>
          <a:prstGeom prst="round2DiagRect">
            <a:avLst>
              <a:gd name="adj1" fmla="val 10261"/>
              <a:gd name="adj2" fmla="val 0"/>
            </a:avLst>
          </a:prstGeom>
          <a:ln w="88900" cap="sq">
            <a:noFill/>
            <a:miter lim="800000"/>
          </a:ln>
          <a:effectLst>
            <a:outerShdw blurRad="254000" algn="tl" rotWithShape="0">
              <a:srgbClr val="000000">
                <a:alpha val="43000"/>
              </a:srgbClr>
            </a:outerShdw>
          </a:effectLst>
          <a:scene3d>
            <a:camera prst="orthographicFront"/>
            <a:lightRig rig="glow" dir="t">
              <a:rot lat="0" lon="0" rev="4800000"/>
            </a:lightRig>
          </a:scene3d>
          <a:sp3d prstMaterial="matte">
            <a:bevelT w="127000" h="63500"/>
          </a:sp3d>
        </p:spPr>
      </p:pic>
      <p:pic>
        <p:nvPicPr>
          <p:cNvPr id="22" name="Picture 3"/>
          <p:cNvPicPr>
            <a:picLocks noChangeAspect="1" noChangeArrowheads="1"/>
          </p:cNvPicPr>
          <p:nvPr/>
        </p:nvPicPr>
        <p:blipFill>
          <a:blip r:embed="rId3" cstate="print"/>
          <a:srcRect/>
          <a:stretch>
            <a:fillRect/>
          </a:stretch>
        </p:blipFill>
        <p:spPr bwMode="auto">
          <a:xfrm>
            <a:off x="3252777" y="1307625"/>
            <a:ext cx="2664304" cy="2664304"/>
          </a:xfrm>
          <a:prstGeom prst="round2DiagRect">
            <a:avLst>
              <a:gd name="adj1" fmla="val 8087"/>
              <a:gd name="adj2" fmla="val 0"/>
            </a:avLst>
          </a:prstGeom>
          <a:ln w="88900" cap="sq">
            <a:noFill/>
            <a:miter lim="800000"/>
          </a:ln>
          <a:effectLst>
            <a:outerShdw blurRad="254000" algn="tl" rotWithShape="0">
              <a:srgbClr val="000000">
                <a:alpha val="43000"/>
              </a:srgbClr>
            </a:outerShdw>
          </a:effectLst>
          <a:scene3d>
            <a:camera prst="orthographicFront"/>
            <a:lightRig rig="glow" dir="t">
              <a:rot lat="0" lon="0" rev="4800000"/>
            </a:lightRig>
          </a:scene3d>
          <a:sp3d prstMaterial="matte">
            <a:bevelT w="127000" h="63500"/>
          </a:sp3d>
        </p:spPr>
      </p:pic>
      <p:pic>
        <p:nvPicPr>
          <p:cNvPr id="24" name="Picture 4"/>
          <p:cNvPicPr>
            <a:picLocks noChangeAspect="1" noChangeArrowheads="1"/>
          </p:cNvPicPr>
          <p:nvPr/>
        </p:nvPicPr>
        <p:blipFill>
          <a:blip r:embed="rId4" cstate="print"/>
          <a:srcRect/>
          <a:stretch>
            <a:fillRect/>
          </a:stretch>
        </p:blipFill>
        <p:spPr bwMode="auto">
          <a:xfrm>
            <a:off x="6110297" y="1307625"/>
            <a:ext cx="2664304" cy="2664304"/>
          </a:xfrm>
          <a:prstGeom prst="round2DiagRect">
            <a:avLst>
              <a:gd name="adj1" fmla="val 9159"/>
              <a:gd name="adj2" fmla="val 0"/>
            </a:avLst>
          </a:prstGeom>
          <a:ln w="88900" cap="sq">
            <a:noFill/>
            <a:miter lim="800000"/>
          </a:ln>
          <a:effectLst>
            <a:outerShdw blurRad="254000" algn="tl" rotWithShape="0">
              <a:srgbClr val="000000">
                <a:alpha val="43000"/>
              </a:srgbClr>
            </a:outerShdw>
          </a:effectLst>
          <a:scene3d>
            <a:camera prst="orthographicFront"/>
            <a:lightRig rig="glow" dir="t">
              <a:rot lat="0" lon="0" rev="4800000"/>
            </a:lightRig>
          </a:scene3d>
          <a:sp3d prstMaterial="matte">
            <a:bevelT w="127000" h="63500"/>
          </a:sp3d>
        </p:spPr>
      </p:pic>
      <p:pic>
        <p:nvPicPr>
          <p:cNvPr id="1026" name="Picture 2" descr="D:\Presentations\Conferences\INTUITION 2008\images\David.png"/>
          <p:cNvPicPr>
            <a:picLocks noChangeAspect="1" noChangeArrowheads="1"/>
          </p:cNvPicPr>
          <p:nvPr/>
        </p:nvPicPr>
        <p:blipFill>
          <a:blip r:embed="rId5"/>
          <a:srcRect/>
          <a:stretch>
            <a:fillRect/>
          </a:stretch>
        </p:blipFill>
        <p:spPr bwMode="auto">
          <a:xfrm>
            <a:off x="5595936" y="4152285"/>
            <a:ext cx="1538594" cy="2520000"/>
          </a:xfrm>
          <a:prstGeom prst="round2DiagRect">
            <a:avLst>
              <a:gd name="adj1" fmla="val 11095"/>
              <a:gd name="adj2" fmla="val 0"/>
            </a:avLst>
          </a:prstGeom>
          <a:ln w="88900" cap="sq">
            <a:noFill/>
            <a:miter lim="800000"/>
          </a:ln>
          <a:effectLst>
            <a:outerShdw blurRad="254000" algn="tl" rotWithShape="0">
              <a:srgbClr val="000000">
                <a:alpha val="43000"/>
              </a:srgbClr>
            </a:outerShdw>
          </a:effectLst>
        </p:spPr>
      </p:pic>
      <p:pic>
        <p:nvPicPr>
          <p:cNvPr id="1027" name="Picture 3" descr="D:\Presentations\Conferences\INTUITION 2008\images\Engine.png"/>
          <p:cNvPicPr>
            <a:picLocks noChangeAspect="1" noChangeArrowheads="1"/>
          </p:cNvPicPr>
          <p:nvPr/>
        </p:nvPicPr>
        <p:blipFill>
          <a:blip r:embed="rId6"/>
          <a:srcRect/>
          <a:stretch>
            <a:fillRect/>
          </a:stretch>
        </p:blipFill>
        <p:spPr bwMode="auto">
          <a:xfrm>
            <a:off x="6968172" y="4152285"/>
            <a:ext cx="1806429" cy="2520000"/>
          </a:xfrm>
          <a:prstGeom prst="round2DiagRect">
            <a:avLst>
              <a:gd name="adj1" fmla="val 10340"/>
              <a:gd name="adj2" fmla="val 0"/>
            </a:avLst>
          </a:prstGeom>
          <a:ln w="88900" cap="sq">
            <a:noFill/>
            <a:miter lim="800000"/>
          </a:ln>
          <a:effectLst>
            <a:outerShdw blurRad="254000" algn="tl" rotWithShape="0">
              <a:srgbClr val="000000">
                <a:alpha val="43000"/>
              </a:srgbClr>
            </a:outerShdw>
          </a:effectLst>
        </p:spPr>
      </p:pic>
      <p:sp>
        <p:nvSpPr>
          <p:cNvPr id="30" name="Text Placeholder 5"/>
          <p:cNvSpPr txBox="1">
            <a:spLocks/>
          </p:cNvSpPr>
          <p:nvPr/>
        </p:nvSpPr>
        <p:spPr>
          <a:xfrm>
            <a:off x="252382" y="3562351"/>
            <a:ext cx="2295554"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Sponza (76k 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
        <p:nvSpPr>
          <p:cNvPr id="32" name="Text Placeholder 5"/>
          <p:cNvSpPr txBox="1">
            <a:spLocks/>
          </p:cNvSpPr>
          <p:nvPr/>
        </p:nvSpPr>
        <p:spPr>
          <a:xfrm>
            <a:off x="3143242" y="3562351"/>
            <a:ext cx="2947994"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Conference (280k 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
        <p:nvSpPr>
          <p:cNvPr id="33" name="Text Placeholder 5"/>
          <p:cNvSpPr txBox="1">
            <a:spLocks/>
          </p:cNvSpPr>
          <p:nvPr/>
        </p:nvSpPr>
        <p:spPr>
          <a:xfrm>
            <a:off x="5995995" y="3562351"/>
            <a:ext cx="2819391"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Soda Hall (2.5M 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
        <p:nvSpPr>
          <p:cNvPr id="35" name="Text Placeholder 5"/>
          <p:cNvSpPr txBox="1">
            <a:spLocks/>
          </p:cNvSpPr>
          <p:nvPr/>
        </p:nvSpPr>
        <p:spPr>
          <a:xfrm>
            <a:off x="6348407" y="4033837"/>
            <a:ext cx="1066792"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David</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
        <p:nvSpPr>
          <p:cNvPr id="36" name="Text Placeholder 5"/>
          <p:cNvSpPr txBox="1">
            <a:spLocks/>
          </p:cNvSpPr>
          <p:nvPr/>
        </p:nvSpPr>
        <p:spPr>
          <a:xfrm>
            <a:off x="7734336" y="4033837"/>
            <a:ext cx="1066792"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Engine</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Management</a:t>
            </a:r>
            <a:endParaRPr lang="bg-BG" dirty="0"/>
          </a:p>
        </p:txBody>
      </p:sp>
      <p:sp>
        <p:nvSpPr>
          <p:cNvPr id="6" name="Text Placeholder 5"/>
          <p:cNvSpPr>
            <a:spLocks noGrp="1"/>
          </p:cNvSpPr>
          <p:nvPr>
            <p:ph type="body" sz="quarter" idx="10"/>
          </p:nvPr>
        </p:nvSpPr>
        <p:spPr/>
        <p:txBody>
          <a:bodyPr/>
          <a:lstStyle/>
          <a:p>
            <a:r>
              <a:rPr lang="en-US" dirty="0" smtClean="0"/>
              <a:t>Existing Libraries</a:t>
            </a:r>
            <a:endParaRPr lang="bg-BG" dirty="0"/>
          </a:p>
        </p:txBody>
      </p:sp>
      <p:sp>
        <p:nvSpPr>
          <p:cNvPr id="5" name="Content Placeholder 4"/>
          <p:cNvSpPr>
            <a:spLocks noGrp="1"/>
          </p:cNvSpPr>
          <p:nvPr>
            <p:ph idx="1"/>
          </p:nvPr>
        </p:nvSpPr>
        <p:spPr/>
        <p:txBody>
          <a:bodyPr/>
          <a:lstStyle/>
          <a:p>
            <a:r>
              <a:rPr lang="en-US" dirty="0" smtClean="0"/>
              <a:t>E.g. OpenInventor</a:t>
            </a:r>
          </a:p>
          <a:p>
            <a:pPr lvl="1"/>
            <a:r>
              <a:rPr lang="en-US" dirty="0" smtClean="0"/>
              <a:t>Deeply integrated with rasterization APIs</a:t>
            </a:r>
          </a:p>
          <a:p>
            <a:pPr lvl="1"/>
            <a:r>
              <a:rPr lang="en-US" dirty="0" smtClean="0"/>
              <a:t>Complete graph traversal each frame</a:t>
            </a:r>
          </a:p>
          <a:p>
            <a:r>
              <a:rPr lang="en-US" dirty="0" smtClean="0"/>
              <a:t>Not efficient for ray tracing</a:t>
            </a:r>
          </a:p>
          <a:p>
            <a:pPr lvl="1"/>
            <a:r>
              <a:rPr lang="en-US" dirty="0" smtClean="0"/>
              <a:t>Optimized for rasterization-based rendering</a:t>
            </a:r>
          </a:p>
          <a:p>
            <a:pPr lvl="1"/>
            <a:r>
              <a:rPr lang="en-US" dirty="0" smtClean="0"/>
              <a:t>Need incremental scene updates</a:t>
            </a:r>
            <a:endParaRPr lang="bg-B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RTSG</a:t>
            </a:r>
            <a:endParaRPr lang="bg-BG" dirty="0"/>
          </a:p>
        </p:txBody>
      </p:sp>
      <p:sp>
        <p:nvSpPr>
          <p:cNvPr id="6" name="Text Placeholder 5"/>
          <p:cNvSpPr>
            <a:spLocks noGrp="1"/>
          </p:cNvSpPr>
          <p:nvPr>
            <p:ph type="body" sz="quarter" idx="10"/>
          </p:nvPr>
        </p:nvSpPr>
        <p:spPr/>
        <p:txBody>
          <a:bodyPr/>
          <a:lstStyle/>
          <a:p>
            <a:r>
              <a:rPr lang="en-US" smtClean="0"/>
              <a:t>Overview</a:t>
            </a:r>
            <a:endParaRPr lang="bg-BG" dirty="0"/>
          </a:p>
        </p:txBody>
      </p:sp>
      <p:sp>
        <p:nvSpPr>
          <p:cNvPr id="21" name="Content Placeholder 20"/>
          <p:cNvSpPr>
            <a:spLocks noGrp="1"/>
          </p:cNvSpPr>
          <p:nvPr>
            <p:ph idx="1"/>
          </p:nvPr>
        </p:nvSpPr>
        <p:spPr/>
        <p:txBody>
          <a:bodyPr/>
          <a:lstStyle/>
          <a:p>
            <a:r>
              <a:rPr lang="en-US" dirty="0" smtClean="0"/>
              <a:t>VRML 2.0 compliant</a:t>
            </a:r>
          </a:p>
          <a:p>
            <a:pPr lvl="1"/>
            <a:r>
              <a:rPr lang="en-US" dirty="0" smtClean="0"/>
              <a:t>Full X3D support in progress</a:t>
            </a:r>
          </a:p>
          <a:p>
            <a:pPr lvl="2"/>
            <a:r>
              <a:rPr lang="en-US" dirty="0" smtClean="0"/>
              <a:t>CAD, animations, arbitrary shading, etc.</a:t>
            </a:r>
          </a:p>
          <a:p>
            <a:r>
              <a:rPr lang="en-US" dirty="0" smtClean="0"/>
              <a:t>Extensible</a:t>
            </a:r>
          </a:p>
          <a:p>
            <a:r>
              <a:rPr lang="en-US" dirty="0" smtClean="0"/>
              <a:t>Renderer independent</a:t>
            </a:r>
          </a:p>
          <a:p>
            <a:pPr lvl="1"/>
            <a:r>
              <a:rPr lang="en-US" dirty="0" smtClean="0"/>
              <a:t>Ray tracing</a:t>
            </a:r>
          </a:p>
          <a:p>
            <a:pPr lvl="2"/>
            <a:r>
              <a:rPr lang="en-US" dirty="0" smtClean="0"/>
              <a:t>RTfact, OpenRT</a:t>
            </a:r>
          </a:p>
          <a:p>
            <a:pPr lvl="1"/>
            <a:r>
              <a:rPr lang="en-US" dirty="0" smtClean="0"/>
              <a:t>Rasterization</a:t>
            </a:r>
          </a:p>
          <a:p>
            <a:pPr lvl="2"/>
            <a:r>
              <a:rPr lang="en-US" dirty="0" smtClean="0"/>
              <a:t>OGRE (OpenGL, DirectX)</a:t>
            </a:r>
          </a:p>
          <a:p>
            <a:pPr lvl="1"/>
            <a:r>
              <a:rPr lang="en-US" dirty="0" smtClean="0"/>
              <a:t>Incremental updates</a:t>
            </a:r>
          </a:p>
          <a:p>
            <a:endParaRPr lang="bg-B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2008 Exhibition</a:t>
            </a:r>
            <a:endParaRPr lang="bg-BG" dirty="0"/>
          </a:p>
        </p:txBody>
      </p:sp>
      <p:pic>
        <p:nvPicPr>
          <p:cNvPr id="2050" name="Picture 2" descr="C:\Users\Iliyan\Documents\Bluetooth\IMG_1874.jpg"/>
          <p:cNvPicPr>
            <a:picLocks noChangeAspect="1" noChangeArrowheads="1"/>
          </p:cNvPicPr>
          <p:nvPr/>
        </p:nvPicPr>
        <p:blipFill>
          <a:blip r:embed="rId3" cstate="print"/>
          <a:srcRect/>
          <a:stretch>
            <a:fillRect/>
          </a:stretch>
        </p:blipFill>
        <p:spPr bwMode="auto">
          <a:xfrm>
            <a:off x="1428728" y="1143008"/>
            <a:ext cx="7429945" cy="5572140"/>
          </a:xfrm>
          <a:prstGeom prst="rect">
            <a:avLst/>
          </a:prstGeom>
          <a:noFill/>
        </p:spPr>
      </p:pic>
      <p:pic>
        <p:nvPicPr>
          <p:cNvPr id="4" name="logo_title" descr="C:\Program Files\Barco CI system\BPPT\Images\logo.wmf"/>
          <p:cNvPicPr>
            <a:picLocks noChangeArrowheads="1"/>
          </p:cNvPicPr>
          <p:nvPr/>
        </p:nvPicPr>
        <p:blipFill>
          <a:blip r:embed="rId4" r:link="rId5"/>
          <a:srcRect/>
          <a:stretch>
            <a:fillRect/>
          </a:stretch>
        </p:blipFill>
        <p:spPr bwMode="auto">
          <a:xfrm>
            <a:off x="357158" y="5143512"/>
            <a:ext cx="1319192" cy="13191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04968" y="5808893"/>
            <a:ext cx="2500330" cy="620503"/>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8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OpenGL</a:t>
            </a:r>
            <a:endParaRPr lang="bg-BG" sz="28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8" name="Rectangle 7"/>
          <p:cNvSpPr/>
          <p:nvPr/>
        </p:nvSpPr>
        <p:spPr>
          <a:xfrm>
            <a:off x="4805364" y="5808893"/>
            <a:ext cx="2500330" cy="620503"/>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8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DirectX</a:t>
            </a:r>
            <a:endParaRPr lang="bg-BG" sz="28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cxnSp>
        <p:nvCxnSpPr>
          <p:cNvPr id="31" name="Straight Arrow Connector 30"/>
          <p:cNvCxnSpPr>
            <a:stCxn id="10" idx="2"/>
            <a:endCxn id="7" idx="0"/>
          </p:cNvCxnSpPr>
          <p:nvPr/>
        </p:nvCxnSpPr>
        <p:spPr>
          <a:xfrm rot="5400000">
            <a:off x="3427130" y="4644973"/>
            <a:ext cx="791924" cy="1535917"/>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2"/>
            <a:endCxn id="8" idx="0"/>
          </p:cNvCxnSpPr>
          <p:nvPr/>
        </p:nvCxnSpPr>
        <p:spPr>
          <a:xfrm rot="16200000" flipH="1">
            <a:off x="4927327" y="4680691"/>
            <a:ext cx="791924" cy="1464479"/>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770" y="4396466"/>
            <a:ext cx="2500330" cy="620503"/>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8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RTfact</a:t>
            </a:r>
            <a:endParaRPr lang="bg-BG" sz="28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11" name="Rectangle 10"/>
          <p:cNvSpPr/>
          <p:nvPr/>
        </p:nvSpPr>
        <p:spPr>
          <a:xfrm>
            <a:off x="6305562" y="4396466"/>
            <a:ext cx="2500330" cy="620503"/>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8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OpenRT</a:t>
            </a:r>
            <a:endParaRPr lang="bg-BG" sz="28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10" name="Rectangle 9"/>
          <p:cNvSpPr/>
          <p:nvPr/>
        </p:nvSpPr>
        <p:spPr>
          <a:xfrm>
            <a:off x="3340885" y="4396466"/>
            <a:ext cx="2500330" cy="620503"/>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8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OGRE</a:t>
            </a:r>
            <a:endParaRPr lang="bg-BG" sz="28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
        <p:nvSpPr>
          <p:cNvPr id="2" name="Title 1"/>
          <p:cNvSpPr>
            <a:spLocks noGrp="1"/>
          </p:cNvSpPr>
          <p:nvPr>
            <p:ph type="title"/>
          </p:nvPr>
        </p:nvSpPr>
        <p:spPr/>
        <p:txBody>
          <a:bodyPr/>
          <a:lstStyle/>
          <a:p>
            <a:r>
              <a:rPr lang="en-US" dirty="0" smtClean="0"/>
              <a:t>RTSG</a:t>
            </a:r>
            <a:endParaRPr lang="bg-BG" dirty="0"/>
          </a:p>
        </p:txBody>
      </p:sp>
      <p:sp>
        <p:nvSpPr>
          <p:cNvPr id="6" name="Text Placeholder 5"/>
          <p:cNvSpPr>
            <a:spLocks noGrp="1"/>
          </p:cNvSpPr>
          <p:nvPr>
            <p:ph type="body" sz="quarter" idx="10"/>
          </p:nvPr>
        </p:nvSpPr>
        <p:spPr/>
        <p:txBody>
          <a:bodyPr/>
          <a:lstStyle/>
          <a:p>
            <a:r>
              <a:rPr lang="en-US" dirty="0" smtClean="0"/>
              <a:t>Usage</a:t>
            </a:r>
            <a:endParaRPr lang="bg-BG" dirty="0"/>
          </a:p>
        </p:txBody>
      </p:sp>
      <p:cxnSp>
        <p:nvCxnSpPr>
          <p:cNvPr id="20" name="Straight Arrow Connector 19"/>
          <p:cNvCxnSpPr>
            <a:stCxn id="12" idx="2"/>
            <a:endCxn id="10" idx="0"/>
          </p:cNvCxnSpPr>
          <p:nvPr/>
        </p:nvCxnSpPr>
        <p:spPr>
          <a:xfrm rot="5400000">
            <a:off x="4195088" y="4000504"/>
            <a:ext cx="791924"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9" idx="0"/>
          </p:cNvCxnSpPr>
          <p:nvPr/>
        </p:nvCxnSpPr>
        <p:spPr>
          <a:xfrm rot="5400000">
            <a:off x="2677031" y="2482447"/>
            <a:ext cx="791924" cy="3036115"/>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2"/>
            <a:endCxn id="11" idx="0"/>
          </p:cNvCxnSpPr>
          <p:nvPr/>
        </p:nvCxnSpPr>
        <p:spPr>
          <a:xfrm rot="16200000" flipH="1">
            <a:off x="5677426" y="2518165"/>
            <a:ext cx="791924" cy="2964677"/>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40885" y="2984039"/>
            <a:ext cx="2500330" cy="620503"/>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8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RTSG</a:t>
            </a:r>
            <a:endParaRPr lang="bg-BG" sz="28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cxnSp>
        <p:nvCxnSpPr>
          <p:cNvPr id="17" name="Straight Arrow Connector 16"/>
          <p:cNvCxnSpPr>
            <a:stCxn id="13" idx="2"/>
          </p:cNvCxnSpPr>
          <p:nvPr/>
        </p:nvCxnSpPr>
        <p:spPr>
          <a:xfrm rot="5400000">
            <a:off x="4195088" y="2588077"/>
            <a:ext cx="791924" cy="1588"/>
          </a:xfrm>
          <a:prstGeom prst="straightConnector1">
            <a:avLst/>
          </a:prstGeom>
          <a:ln w="38100" cap="rnd" cmpd="sng">
            <a:gradFill>
              <a:gsLst>
                <a:gs pos="0">
                  <a:schemeClr val="tx1"/>
                </a:gs>
                <a:gs pos="100000">
                  <a:srgbClr val="FFEEA7"/>
                </a:gs>
              </a:gsLst>
              <a:lin ang="5400000" scaled="0"/>
            </a:gradFill>
            <a:prstDash val="solid"/>
            <a:bevel/>
            <a:tailEnd type="triangle" w="lg" len="med"/>
          </a:ln>
          <a:effectLst>
            <a:outerShdw blurRad="50800" dist="38100" dir="2700000" algn="tl" rotWithShape="0">
              <a:prstClr val="black">
                <a:alpha val="40000"/>
              </a:prstClr>
            </a:outerShdw>
          </a:effectLst>
          <a:scene3d>
            <a:camera prst="orthographicFront"/>
            <a:lightRig rig="threePt" dir="t"/>
          </a:scene3d>
          <a:sp3d>
            <a:contourClr>
              <a:srgbClr val="FFC000"/>
            </a:contourClr>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40885" y="1571612"/>
            <a:ext cx="2500330" cy="620503"/>
          </a:xfrm>
          <a:prstGeom prst="rect">
            <a:avLst/>
          </a:prstGeom>
          <a:solidFill>
            <a:srgbClr val="D6A300"/>
          </a:solidFill>
          <a:ln w="34925">
            <a:noFill/>
          </a:ln>
          <a:effectLst>
            <a:outerShdw blurRad="50800" dist="38100" dir="2700000" algn="tl" rotWithShape="0">
              <a:prstClr val="black">
                <a:alpha val="70000"/>
              </a:prstClr>
            </a:outerShdw>
          </a:effectLst>
          <a:scene3d>
            <a:camera prst="orthographicFront"/>
            <a:lightRig rig="threePt" dir="t"/>
          </a:scene3d>
          <a:sp3d>
            <a:bevelT h="4445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contourW="12700">
              <a:bevelT w="19050" h="19050"/>
              <a:contourClr>
                <a:srgbClr val="FFEEA7"/>
              </a:contourClr>
            </a:sp3d>
          </a:bodyPr>
          <a:lstStyle/>
          <a:p>
            <a:pPr algn="ctr"/>
            <a:r>
              <a:rPr lang="en-US" sz="2800" b="1" dirty="0" smtClean="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rPr>
              <a:t>Application</a:t>
            </a:r>
            <a:endParaRPr lang="bg-BG" sz="2800" b="1" dirty="0">
              <a:ln w="12700">
                <a:noFill/>
              </a:ln>
              <a:solidFill>
                <a:schemeClr val="bg1">
                  <a:lumMod val="85000"/>
                  <a:lumOff val="15000"/>
                </a:schemeClr>
              </a:solidFill>
              <a:effectLst>
                <a:outerShdw blurRad="50800" dist="38100" dir="2700000" algn="tl" rotWithShape="0">
                  <a:prstClr val="black">
                    <a:alpha val="50000"/>
                  </a:prstClr>
                </a:outerShdw>
              </a:effectLst>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RTSG</a:t>
            </a:r>
            <a:endParaRPr lang="bg-BG" dirty="0"/>
          </a:p>
        </p:txBody>
      </p:sp>
      <p:sp>
        <p:nvSpPr>
          <p:cNvPr id="6" name="Text Placeholder 5"/>
          <p:cNvSpPr>
            <a:spLocks noGrp="1"/>
          </p:cNvSpPr>
          <p:nvPr>
            <p:ph type="body" sz="quarter" idx="10"/>
          </p:nvPr>
        </p:nvSpPr>
        <p:spPr/>
        <p:txBody>
          <a:bodyPr/>
          <a:lstStyle/>
          <a:p>
            <a:r>
              <a:rPr lang="en-US" dirty="0" smtClean="0"/>
              <a:t>Results</a:t>
            </a:r>
            <a:endParaRPr lang="bg-BG" dirty="0"/>
          </a:p>
        </p:txBody>
      </p:sp>
      <p:pic>
        <p:nvPicPr>
          <p:cNvPr id="2050" name="Picture 2" descr="D:\Presentations\Conferences\INTUITION 2008\images\RTSG Venice.png"/>
          <p:cNvPicPr>
            <a:picLocks noChangeAspect="1" noChangeArrowheads="1"/>
          </p:cNvPicPr>
          <p:nvPr/>
        </p:nvPicPr>
        <p:blipFill>
          <a:blip r:embed="rId3" cstate="print"/>
          <a:srcRect r="6633"/>
          <a:stretch>
            <a:fillRect/>
          </a:stretch>
        </p:blipFill>
        <p:spPr bwMode="auto">
          <a:xfrm>
            <a:off x="385732" y="1409687"/>
            <a:ext cx="2894821" cy="2200257"/>
          </a:xfrm>
          <a:prstGeom prst="round2DiagRect">
            <a:avLst>
              <a:gd name="adj1" fmla="val 9700"/>
              <a:gd name="adj2" fmla="val 0"/>
            </a:avLst>
          </a:prstGeom>
          <a:ln w="88900" cap="sq">
            <a:noFill/>
            <a:miter lim="800000"/>
          </a:ln>
          <a:effectLst/>
          <a:scene3d>
            <a:camera prst="orthographicFront"/>
            <a:lightRig rig="glow" dir="t">
              <a:rot lat="0" lon="0" rev="4800000"/>
            </a:lightRig>
          </a:scene3d>
          <a:sp3d prstMaterial="matte">
            <a:bevelT w="127000" h="63500"/>
          </a:sp3d>
        </p:spPr>
      </p:pic>
      <p:graphicFrame>
        <p:nvGraphicFramePr>
          <p:cNvPr id="25" name="Content Placeholder 7"/>
          <p:cNvGraphicFramePr>
            <a:graphicFrameLocks noGrp="1"/>
          </p:cNvGraphicFramePr>
          <p:nvPr>
            <p:ph idx="1"/>
          </p:nvPr>
        </p:nvGraphicFramePr>
        <p:xfrm>
          <a:off x="385734" y="4618694"/>
          <a:ext cx="4595842" cy="1920240"/>
        </p:xfrm>
        <a:graphic>
          <a:graphicData uri="http://schemas.openxmlformats.org/drawingml/2006/table">
            <a:tbl>
              <a:tblPr firstRow="1" bandRow="1">
                <a:effectLst>
                  <a:outerShdw blurRad="114300" dir="2700000" algn="tl" rotWithShape="0">
                    <a:schemeClr val="tx1">
                      <a:alpha val="50000"/>
                    </a:schemeClr>
                  </a:outerShdw>
                </a:effectLst>
                <a:tableStyleId>{D7AC3CCA-C797-4891-BE02-D94E43425B78}</a:tableStyleId>
              </a:tblPr>
              <a:tblGrid>
                <a:gridCol w="1563691"/>
                <a:gridCol w="1060475"/>
                <a:gridCol w="904875"/>
                <a:gridCol w="1066801"/>
              </a:tblGrid>
              <a:tr h="245824">
                <a:tc>
                  <a:txBody>
                    <a:bodyPr/>
                    <a:lstStyle/>
                    <a:p>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dirty="0" smtClean="0">
                          <a:ln>
                            <a:noFill/>
                          </a:ln>
                          <a:effectLst>
                            <a:outerShdw blurRad="38100" dist="12700" dir="2700000" algn="tl" rotWithShape="0">
                              <a:schemeClr val="tx1"/>
                            </a:outerShdw>
                          </a:effectLst>
                          <a:latin typeface="Calibri" pitchFamily="34" charset="0"/>
                        </a:rPr>
                        <a:t>Venice</a:t>
                      </a:r>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dirty="0" smtClean="0">
                          <a:ln>
                            <a:noFill/>
                          </a:ln>
                          <a:effectLst>
                            <a:outerShdw blurRad="38100" dist="12700" dir="2700000" algn="tl" rotWithShape="0">
                              <a:schemeClr val="tx1"/>
                            </a:outerShdw>
                          </a:effectLst>
                          <a:latin typeface="Calibri" pitchFamily="34" charset="0"/>
                        </a:rPr>
                        <a:t>Beetles</a:t>
                      </a:r>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c>
                  <a:txBody>
                    <a:bodyPr/>
                    <a:lstStyle/>
                    <a:p>
                      <a:pPr algn="ctr"/>
                      <a:r>
                        <a:rPr lang="en-US" sz="1800" dirty="0" smtClean="0">
                          <a:ln>
                            <a:noFill/>
                          </a:ln>
                          <a:effectLst>
                            <a:outerShdw blurRad="38100" dist="12700" dir="2700000" algn="tl" rotWithShape="0">
                              <a:schemeClr val="tx1"/>
                            </a:outerShdw>
                          </a:effectLst>
                          <a:latin typeface="Calibri" pitchFamily="34" charset="0"/>
                        </a:rPr>
                        <a:t>Troopers</a:t>
                      </a:r>
                      <a:endParaRPr lang="bg-BG" sz="1800" dirty="0">
                        <a:ln>
                          <a:noFill/>
                        </a:ln>
                        <a:effectLst>
                          <a:outerShdw blurRad="38100" dist="12700" dir="2700000" algn="tl" rotWithShape="0">
                            <a:schemeClr val="tx1"/>
                          </a:outerShdw>
                        </a:effectLst>
                        <a:latin typeface="Calibri" pitchFamily="34" charset="0"/>
                      </a:endParaRPr>
                    </a:p>
                  </a:txBody>
                  <a:tcPr marT="0" marB="0">
                    <a:gradFill>
                      <a:gsLst>
                        <a:gs pos="0">
                          <a:schemeClr val="tx1">
                            <a:lumMod val="85000"/>
                          </a:schemeClr>
                        </a:gs>
                        <a:gs pos="75000">
                          <a:schemeClr val="bg2">
                            <a:lumMod val="60000"/>
                            <a:lumOff val="40000"/>
                          </a:schemeClr>
                        </a:gs>
                      </a:gsLst>
                      <a:lin ang="5400000" scaled="0"/>
                    </a:gradFill>
                  </a:tcPr>
                </a:tc>
              </a:tr>
              <a:tr h="245824">
                <a:tc>
                  <a:txBody>
                    <a:bodyPr/>
                    <a:lstStyle/>
                    <a:p>
                      <a:r>
                        <a:rPr lang="en-US" sz="1800" dirty="0" smtClean="0">
                          <a:ln>
                            <a:noFill/>
                          </a:ln>
                          <a:effectLst>
                            <a:outerShdw blurRad="63500" dir="2700000" algn="tl" rotWithShape="0">
                              <a:prstClr val="black">
                                <a:alpha val="40000"/>
                              </a:prstClr>
                            </a:outerShdw>
                          </a:effectLst>
                          <a:latin typeface="Calibri" pitchFamily="34" charset="0"/>
                        </a:rPr>
                        <a:t>BS Contact</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151.6</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14.8</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11.6</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ln>
                            <a:noFill/>
                          </a:ln>
                          <a:effectLst>
                            <a:outerShdw blurRad="63500" dir="2700000" algn="tl" rotWithShape="0">
                              <a:prstClr val="black">
                                <a:alpha val="40000"/>
                              </a:prstClr>
                            </a:outerShdw>
                          </a:effectLst>
                          <a:latin typeface="Calibri" pitchFamily="34" charset="0"/>
                        </a:rPr>
                        <a:t>Flux Player</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24.7</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30.4</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9.2</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ln>
                            <a:noFill/>
                          </a:ln>
                          <a:effectLst>
                            <a:outerShdw blurRad="63500" dir="2700000" algn="tl" rotWithShape="0">
                              <a:prstClr val="black">
                                <a:alpha val="40000"/>
                              </a:prstClr>
                            </a:outerShdw>
                          </a:effectLst>
                          <a:latin typeface="Calibri" pitchFamily="34" charset="0"/>
                        </a:rPr>
                        <a:t>InstantReality</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(crashes)</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64.2</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ln>
                            <a:noFill/>
                          </a:ln>
                          <a:effectLst>
                            <a:outerShdw blurRad="63500" dir="2700000" algn="tl" rotWithShape="0">
                              <a:prstClr val="black">
                                <a:alpha val="40000"/>
                              </a:prstClr>
                            </a:outerShdw>
                          </a:effectLst>
                          <a:latin typeface="Calibri" pitchFamily="34" charset="0"/>
                        </a:rPr>
                        <a:t>24.7</a:t>
                      </a:r>
                      <a:endParaRPr lang="bg-BG" sz="1800" dirty="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n>
                            <a:noFill/>
                          </a:ln>
                          <a:effectLst>
                            <a:outerShdw blurRad="63500" dir="2700000" algn="tl" rotWithShape="0">
                              <a:prstClr val="black">
                                <a:alpha val="40000"/>
                              </a:prstClr>
                            </a:outerShdw>
                          </a:effectLst>
                          <a:latin typeface="Calibri" pitchFamily="34" charset="0"/>
                        </a:rPr>
                        <a:t>Octaga</a:t>
                      </a:r>
                      <a:r>
                        <a:rPr lang="en-US" sz="1800" baseline="0" dirty="0" smtClean="0">
                          <a:ln>
                            <a:noFill/>
                          </a:ln>
                          <a:effectLst>
                            <a:outerShdw blurRad="63500" dir="2700000" algn="tl" rotWithShape="0">
                              <a:prstClr val="black">
                                <a:alpha val="40000"/>
                              </a:prstClr>
                            </a:outerShdw>
                          </a:effectLst>
                          <a:latin typeface="Calibri" pitchFamily="34" charset="0"/>
                        </a:rPr>
                        <a:t> Player</a:t>
                      </a:r>
                      <a:endParaRPr lang="bg-BG" sz="1800" dirty="0" smtClean="0">
                        <a:ln>
                          <a:noFill/>
                        </a:ln>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64.2</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38.2</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14.0</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effectLst>
                            <a:outerShdw blurRad="63500" dir="2700000" algn="tl" rotWithShape="0">
                              <a:prstClr val="black">
                                <a:alpha val="40000"/>
                              </a:prstClr>
                            </a:outerShdw>
                          </a:effectLst>
                          <a:latin typeface="Calibri" pitchFamily="34" charset="0"/>
                        </a:rPr>
                        <a:t>Xj3D</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123.4</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26.8</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27.2</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chemeClr val="tx1">
                            <a:lumMod val="85000"/>
                          </a:schemeClr>
                        </a:gs>
                      </a:gsLst>
                      <a:lin ang="5400000" scaled="0"/>
                    </a:gradFill>
                  </a:tcPr>
                </a:tc>
              </a:tr>
              <a:tr h="245824">
                <a:tc>
                  <a:txBody>
                    <a:bodyPr/>
                    <a:lstStyle/>
                    <a:p>
                      <a:r>
                        <a:rPr lang="en-US" sz="1800" dirty="0" smtClean="0">
                          <a:effectLst>
                            <a:outerShdw blurRad="63500" dir="2700000" algn="tl" rotWithShape="0">
                              <a:prstClr val="black">
                                <a:alpha val="40000"/>
                              </a:prstClr>
                            </a:outerShdw>
                          </a:effectLst>
                          <a:latin typeface="Calibri" pitchFamily="34" charset="0"/>
                        </a:rPr>
                        <a:t>RTSG-OGRE</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631.2</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113.7</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c>
                  <a:txBody>
                    <a:bodyPr/>
                    <a:lstStyle/>
                    <a:p>
                      <a:pPr algn="ctr"/>
                      <a:r>
                        <a:rPr lang="en-US" sz="1800" dirty="0" smtClean="0">
                          <a:effectLst>
                            <a:outerShdw blurRad="63500" dir="2700000" algn="tl" rotWithShape="0">
                              <a:prstClr val="black">
                                <a:alpha val="40000"/>
                              </a:prstClr>
                            </a:outerShdw>
                          </a:effectLst>
                          <a:latin typeface="Calibri" pitchFamily="34" charset="0"/>
                        </a:rPr>
                        <a:t>51.6</a:t>
                      </a:r>
                      <a:endParaRPr lang="bg-BG" sz="1800" dirty="0">
                        <a:effectLst>
                          <a:outerShdw blurRad="63500" dir="2700000" algn="tl" rotWithShape="0">
                            <a:prstClr val="black">
                              <a:alpha val="40000"/>
                            </a:prstClr>
                          </a:outerShdw>
                        </a:effectLst>
                        <a:latin typeface="Calibri" pitchFamily="34" charset="0"/>
                      </a:endParaRPr>
                    </a:p>
                  </a:txBody>
                  <a:tcPr marT="0" marB="0">
                    <a:gradFill>
                      <a:gsLst>
                        <a:gs pos="0">
                          <a:schemeClr val="tx1"/>
                        </a:gs>
                        <a:gs pos="75000">
                          <a:srgbClr val="FFC000"/>
                        </a:gs>
                      </a:gsLst>
                      <a:lin ang="5400000" scaled="0"/>
                    </a:gradFill>
                  </a:tcPr>
                </a:tc>
              </a:tr>
            </a:tbl>
          </a:graphicData>
        </a:graphic>
      </p:graphicFrame>
      <p:pic>
        <p:nvPicPr>
          <p:cNvPr id="2054" name="Picture 6" descr="D:\Presentations\Conferences\INTUITION 2008\images\RTSG OGRE Beetle.png"/>
          <p:cNvPicPr>
            <a:picLocks noChangeAspect="1" noChangeArrowheads="1"/>
          </p:cNvPicPr>
          <p:nvPr/>
        </p:nvPicPr>
        <p:blipFill>
          <a:blip r:embed="rId4" cstate="print"/>
          <a:srcRect/>
          <a:stretch>
            <a:fillRect/>
          </a:stretch>
        </p:blipFill>
        <p:spPr bwMode="auto">
          <a:xfrm>
            <a:off x="3374217" y="1411201"/>
            <a:ext cx="2848214" cy="219877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glow" dir="t">
              <a:rot lat="0" lon="0" rev="4800000"/>
            </a:lightRig>
          </a:scene3d>
          <a:sp3d prstMaterial="matte">
            <a:bevelT w="127000" h="63500"/>
          </a:sp3d>
        </p:spPr>
      </p:pic>
      <p:pic>
        <p:nvPicPr>
          <p:cNvPr id="2051" name="Picture 3" descr="D:\Presentations\Conferences\INTUITION 2008\images\RTSG OpenRT Boeing.jpg"/>
          <p:cNvPicPr>
            <a:picLocks noChangeAspect="1" noChangeArrowheads="1"/>
          </p:cNvPicPr>
          <p:nvPr/>
        </p:nvPicPr>
        <p:blipFill>
          <a:blip r:embed="rId5" cstate="print"/>
          <a:srcRect r="11266"/>
          <a:stretch>
            <a:fillRect/>
          </a:stretch>
        </p:blipFill>
        <p:spPr bwMode="auto">
          <a:xfrm>
            <a:off x="5143504" y="4824422"/>
            <a:ext cx="1904112" cy="1714512"/>
          </a:xfrm>
          <a:prstGeom prst="round2DiagRect">
            <a:avLst>
              <a:gd name="adj1" fmla="val 9754"/>
              <a:gd name="adj2" fmla="val 0"/>
            </a:avLst>
          </a:prstGeom>
          <a:ln w="88900" cap="sq">
            <a:noFill/>
            <a:miter lim="800000"/>
          </a:ln>
          <a:effectLst>
            <a:outerShdw blurRad="254000" algn="tl" rotWithShape="0">
              <a:srgbClr val="000000">
                <a:alpha val="43000"/>
              </a:srgbClr>
            </a:outerShdw>
          </a:effectLst>
          <a:scene3d>
            <a:camera prst="orthographicFront"/>
            <a:lightRig rig="glow" dir="t">
              <a:rot lat="0" lon="0" rev="4800000"/>
            </a:lightRig>
          </a:scene3d>
          <a:sp3d prstMaterial="matte">
            <a:bevelT w="127000" h="63500"/>
          </a:sp3d>
        </p:spPr>
      </p:pic>
      <p:pic>
        <p:nvPicPr>
          <p:cNvPr id="2052" name="Picture 4" descr="D:\Presentations\Conferences\INTUITION 2008\images\RTSG OpenRT BMW.jpg"/>
          <p:cNvPicPr>
            <a:picLocks noChangeAspect="1" noChangeArrowheads="1"/>
          </p:cNvPicPr>
          <p:nvPr/>
        </p:nvPicPr>
        <p:blipFill>
          <a:blip r:embed="rId6"/>
          <a:srcRect/>
          <a:stretch>
            <a:fillRect/>
          </a:stretch>
        </p:blipFill>
        <p:spPr bwMode="auto">
          <a:xfrm>
            <a:off x="6315087" y="3214685"/>
            <a:ext cx="2480400" cy="2015982"/>
          </a:xfrm>
          <a:prstGeom prst="round2DiagRect">
            <a:avLst>
              <a:gd name="adj1" fmla="val 8890"/>
              <a:gd name="adj2" fmla="val 8758"/>
            </a:avLst>
          </a:prstGeom>
          <a:ln w="88900" cap="sq">
            <a:noFill/>
            <a:miter lim="800000"/>
          </a:ln>
          <a:effectLst>
            <a:outerShdw blurRad="127000" dist="63500" dir="2700000" algn="tl" rotWithShape="0">
              <a:srgbClr val="000000">
                <a:alpha val="39000"/>
              </a:srgbClr>
            </a:outerShdw>
          </a:effectLst>
          <a:scene3d>
            <a:camera prst="orthographicFront"/>
            <a:lightRig rig="glow" dir="t">
              <a:rot lat="0" lon="0" rev="4800000"/>
            </a:lightRig>
          </a:scene3d>
          <a:sp3d prstMaterial="matte">
            <a:bevelT w="127000" h="63500"/>
          </a:sp3d>
        </p:spPr>
      </p:pic>
      <p:pic>
        <p:nvPicPr>
          <p:cNvPr id="2053" name="Picture 5" descr="D:\Presentations\Conferences\INTUITION 2008\images\RTSG OGRE Troops.jpg"/>
          <p:cNvPicPr>
            <a:picLocks noChangeAspect="1" noChangeArrowheads="1"/>
          </p:cNvPicPr>
          <p:nvPr/>
        </p:nvPicPr>
        <p:blipFill>
          <a:blip r:embed="rId7" cstate="print"/>
          <a:srcRect r="6904"/>
          <a:stretch>
            <a:fillRect/>
          </a:stretch>
        </p:blipFill>
        <p:spPr bwMode="auto">
          <a:xfrm>
            <a:off x="6315087" y="1411201"/>
            <a:ext cx="2479902" cy="219877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26" name="Text Placeholder 5"/>
          <p:cNvSpPr txBox="1">
            <a:spLocks/>
          </p:cNvSpPr>
          <p:nvPr/>
        </p:nvSpPr>
        <p:spPr>
          <a:xfrm>
            <a:off x="228569" y="3214685"/>
            <a:ext cx="2152681"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Venice (1M 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
        <p:nvSpPr>
          <p:cNvPr id="27" name="Text Placeholder 5"/>
          <p:cNvSpPr txBox="1">
            <a:spLocks/>
          </p:cNvSpPr>
          <p:nvPr/>
        </p:nvSpPr>
        <p:spPr>
          <a:xfrm>
            <a:off x="3357554" y="3214685"/>
            <a:ext cx="2566996"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Beetles (2.7M</a:t>
            </a:r>
            <a:r>
              <a:rPr kumimoji="0" lang="en-US" sz="2200" b="1" i="0" u="none" strike="noStrike" kern="1200" cap="none" spc="0" normalizeH="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 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
        <p:nvSpPr>
          <p:cNvPr id="28" name="Text Placeholder 5"/>
          <p:cNvSpPr txBox="1">
            <a:spLocks/>
          </p:cNvSpPr>
          <p:nvPr/>
        </p:nvSpPr>
        <p:spPr>
          <a:xfrm>
            <a:off x="6215074" y="3214685"/>
            <a:ext cx="2328851"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lang="en-US" sz="2200" b="1" dirty="0" smtClean="0">
                <a:solidFill>
                  <a:schemeClr val="tx1">
                    <a:alpha val="46000"/>
                  </a:schemeClr>
                </a:solidFill>
                <a:effectLst>
                  <a:outerShdw blurRad="50800" dist="38100" dir="2700000" algn="tl" rotWithShape="0">
                    <a:prstClr val="black">
                      <a:alpha val="67000"/>
                    </a:prstClr>
                  </a:outerShdw>
                </a:effectLst>
                <a:latin typeface="Calibri" pitchFamily="34" charset="0"/>
                <a:cs typeface="+mn-cs"/>
              </a:rPr>
              <a:t>Troopers (1M 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
        <p:nvSpPr>
          <p:cNvPr id="29" name="Text Placeholder 5"/>
          <p:cNvSpPr txBox="1">
            <a:spLocks/>
          </p:cNvSpPr>
          <p:nvPr/>
        </p:nvSpPr>
        <p:spPr>
          <a:xfrm>
            <a:off x="6948504" y="5753115"/>
            <a:ext cx="1738299" cy="761983"/>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ctr"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Boeing 777</a:t>
            </a:r>
          </a:p>
          <a:p>
            <a:pPr marL="448056" marR="0" lvl="0" indent="-384048" algn="ctr"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(350M tri)</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
        <p:nvSpPr>
          <p:cNvPr id="14" name="Text Placeholder 5"/>
          <p:cNvSpPr txBox="1">
            <a:spLocks/>
          </p:cNvSpPr>
          <p:nvPr/>
        </p:nvSpPr>
        <p:spPr>
          <a:xfrm>
            <a:off x="197504" y="4116798"/>
            <a:ext cx="2786082" cy="467662"/>
          </a:xfrm>
          <a:prstGeom prst="rect">
            <a:avLst/>
          </a:prstGeom>
        </p:spPr>
        <p:txBody>
          <a:bodyPr lIns="118800" tIns="0" bIns="0" anchor="ctr" anchorCtr="0">
            <a:noAutofit/>
            <a:scene3d>
              <a:camera prst="orthographicFront"/>
              <a:lightRig rig="threePt" dir="t"/>
            </a:scene3d>
            <a:sp3d extrusionH="57150" contourW="12700" prstMaterial="translucentPowder">
              <a:bevelT w="12700" h="12700"/>
              <a:contourClr>
                <a:srgbClr val="434343"/>
              </a:contourClr>
            </a:sp3d>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Tx/>
              <a:buNone/>
              <a:tabLst/>
              <a:defRPr/>
            </a:pPr>
            <a:r>
              <a:rPr kumimoji="0" lang="en-US" sz="2200" b="1" i="0" u="none" strike="noStrike" kern="1200" cap="none" spc="0" normalizeH="0" baseline="0" noProof="0" dirty="0" smtClean="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rPr>
              <a:t>Performance (FPS)</a:t>
            </a:r>
            <a:endParaRPr kumimoji="0" lang="bg-BG" sz="2200" b="1" i="0" u="none" strike="noStrike" kern="1200" cap="none" spc="0" normalizeH="0" baseline="0" noProof="0" dirty="0">
              <a:ln>
                <a:noFill/>
              </a:ln>
              <a:solidFill>
                <a:schemeClr val="tx1">
                  <a:alpha val="46000"/>
                </a:schemeClr>
              </a:solidFill>
              <a:effectLst>
                <a:outerShdw blurRad="50800" dist="38100" dir="2700000" algn="tl" rotWithShape="0">
                  <a:prstClr val="black">
                    <a:alpha val="67000"/>
                  </a:prstClr>
                </a:outerShdw>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bg-BG" dirty="0"/>
          </a:p>
        </p:txBody>
      </p:sp>
      <p:sp>
        <p:nvSpPr>
          <p:cNvPr id="5" name="Content Placeholder 4"/>
          <p:cNvSpPr>
            <a:spLocks noGrp="1"/>
          </p:cNvSpPr>
          <p:nvPr>
            <p:ph idx="1"/>
          </p:nvPr>
        </p:nvSpPr>
        <p:spPr/>
        <p:txBody>
          <a:bodyPr>
            <a:normAutofit/>
          </a:bodyPr>
          <a:lstStyle/>
          <a:p>
            <a:r>
              <a:rPr lang="en-US" dirty="0" smtClean="0"/>
              <a:t>Ray tracing will “always” be relevant</a:t>
            </a:r>
          </a:p>
          <a:p>
            <a:r>
              <a:rPr lang="en-US" dirty="0" smtClean="0"/>
              <a:t>Hardware gets massively parallel and programmable</a:t>
            </a:r>
          </a:p>
          <a:p>
            <a:pPr lvl="1"/>
            <a:r>
              <a:rPr lang="en-US" dirty="0" smtClean="0"/>
              <a:t>Need flexible and fast software architectures</a:t>
            </a:r>
          </a:p>
          <a:p>
            <a:r>
              <a:rPr lang="en-US" dirty="0" smtClean="0"/>
              <a:t>RTfact</a:t>
            </a:r>
          </a:p>
          <a:p>
            <a:pPr lvl="1"/>
            <a:r>
              <a:rPr lang="en-US" dirty="0" smtClean="0"/>
              <a:t>Generic and highly flexible</a:t>
            </a:r>
          </a:p>
          <a:p>
            <a:pPr lvl="1"/>
            <a:r>
              <a:rPr lang="en-US" dirty="0" smtClean="0"/>
              <a:t>Fast</a:t>
            </a:r>
          </a:p>
          <a:p>
            <a:r>
              <a:rPr lang="en-US" dirty="0" smtClean="0"/>
              <a:t>RTSG</a:t>
            </a:r>
          </a:p>
          <a:p>
            <a:pPr lvl="1"/>
            <a:r>
              <a:rPr lang="en-US" dirty="0" smtClean="0"/>
              <a:t>VRML2.0 and X3D compliant</a:t>
            </a:r>
          </a:p>
          <a:p>
            <a:pPr lvl="1"/>
            <a:r>
              <a:rPr lang="en-US" dirty="0" smtClean="0"/>
              <a:t>Robust</a:t>
            </a:r>
          </a:p>
          <a:p>
            <a:r>
              <a:rPr lang="en-US" dirty="0" smtClean="0"/>
              <a:t>Ray tracing based VR system in progress</a:t>
            </a:r>
          </a:p>
          <a:p>
            <a:pPr lvl="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2008 Exhibition</a:t>
            </a:r>
            <a:endParaRPr lang="bg-BG" dirty="0"/>
          </a:p>
        </p:txBody>
      </p:sp>
      <p:pic>
        <p:nvPicPr>
          <p:cNvPr id="1028" name="Picture 4" descr="C:\Users\Iliyan\Documents\Bluetooth\IMG_1872.jpg"/>
          <p:cNvPicPr>
            <a:picLocks noChangeAspect="1" noChangeArrowheads="1"/>
          </p:cNvPicPr>
          <p:nvPr/>
        </p:nvPicPr>
        <p:blipFill>
          <a:blip r:embed="rId3" cstate="print"/>
          <a:srcRect/>
          <a:stretch>
            <a:fillRect/>
          </a:stretch>
        </p:blipFill>
        <p:spPr bwMode="auto">
          <a:xfrm>
            <a:off x="0" y="1071546"/>
            <a:ext cx="8286776" cy="6214728"/>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142844" y="5357826"/>
            <a:ext cx="1263922" cy="133504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Why Ray Tracing?</a:t>
            </a:r>
            <a:endParaRPr lang="bg-BG" dirty="0"/>
          </a:p>
        </p:txBody>
      </p:sp>
      <p:sp>
        <p:nvSpPr>
          <p:cNvPr id="9" name="Content Placeholder 8"/>
          <p:cNvSpPr>
            <a:spLocks noGrp="1"/>
          </p:cNvSpPr>
          <p:nvPr>
            <p:ph idx="1"/>
          </p:nvPr>
        </p:nvSpPr>
        <p:spPr>
          <a:xfrm>
            <a:off x="0" y="1050925"/>
            <a:ext cx="9136063" cy="5807075"/>
          </a:xfrm>
        </p:spPr>
        <p:txBody>
          <a:bodyPr>
            <a:normAutofit fontScale="92500" lnSpcReduction="20000"/>
          </a:bodyPr>
          <a:lstStyle/>
          <a:p>
            <a:r>
              <a:rPr lang="en-US" dirty="0" smtClean="0"/>
              <a:t>Rasterization becomes…</a:t>
            </a:r>
          </a:p>
          <a:p>
            <a:pPr lvl="1"/>
            <a:r>
              <a:rPr lang="en-US" dirty="0" smtClean="0"/>
              <a:t>Too complicated</a:t>
            </a:r>
          </a:p>
          <a:p>
            <a:pPr lvl="1"/>
            <a:r>
              <a:rPr lang="en-US" dirty="0" smtClean="0"/>
              <a:t>Inefficient</a:t>
            </a:r>
          </a:p>
          <a:p>
            <a:r>
              <a:rPr lang="en-US" dirty="0" smtClean="0"/>
              <a:t>Ray tracing delivers…</a:t>
            </a:r>
          </a:p>
          <a:p>
            <a:pPr lvl="1"/>
            <a:r>
              <a:rPr lang="en-US" dirty="0" smtClean="0"/>
              <a:t>Accurate visual simulation</a:t>
            </a:r>
          </a:p>
          <a:p>
            <a:pPr lvl="1"/>
            <a:r>
              <a:rPr lang="en-US" dirty="0" smtClean="0"/>
              <a:t>Physically correct results</a:t>
            </a:r>
          </a:p>
          <a:p>
            <a:r>
              <a:rPr lang="en-US" dirty="0" smtClean="0"/>
              <a:t>Ray tracing just works</a:t>
            </a:r>
          </a:p>
          <a:p>
            <a:pPr lvl="1"/>
            <a:r>
              <a:rPr lang="en-US" dirty="0" smtClean="0"/>
              <a:t>Simple, well understood algorithm</a:t>
            </a:r>
          </a:p>
          <a:p>
            <a:pPr lvl="1"/>
            <a:r>
              <a:rPr lang="en-US" dirty="0" smtClean="0"/>
              <a:t>No input data tweaking</a:t>
            </a:r>
          </a:p>
          <a:p>
            <a:r>
              <a:rPr lang="en-US" dirty="0" smtClean="0"/>
              <a:t>Ray tracing is useful not only for rendering…</a:t>
            </a:r>
          </a:p>
          <a:p>
            <a:pPr lvl="1"/>
            <a:r>
              <a:rPr lang="en-US" dirty="0" smtClean="0"/>
              <a:t>Collision detection, object picking, etc.</a:t>
            </a:r>
          </a:p>
          <a:p>
            <a:r>
              <a:rPr lang="en-US" i="1" dirty="0" smtClean="0"/>
              <a:t>Ray tracing is becoming faster</a:t>
            </a:r>
          </a:p>
          <a:p>
            <a:r>
              <a:rPr lang="en-US" dirty="0" smtClean="0"/>
              <a:t>Ray tracing is becoming mainstream</a:t>
            </a:r>
          </a:p>
          <a:p>
            <a:pPr lvl="1"/>
            <a:r>
              <a:rPr lang="en-US" dirty="0" smtClean="0"/>
              <a:t>Support by hardware manufacturers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RTRT Achievements</a:t>
            </a:r>
            <a:endParaRPr lang="bg-BG" dirty="0"/>
          </a:p>
        </p:txBody>
      </p:sp>
      <p:pic>
        <p:nvPicPr>
          <p:cNvPr id="4" name="Content Placeholder 3" descr="BMW Steering Wheel.jpg"/>
          <p:cNvPicPr>
            <a:picLocks noGrp="1" noChangeAspect="1"/>
          </p:cNvPicPr>
          <p:nvPr>
            <p:ph idx="1"/>
          </p:nvPr>
        </p:nvPicPr>
        <p:blipFill>
          <a:blip r:embed="rId3" cstate="print"/>
          <a:stretch>
            <a:fillRect/>
          </a:stretch>
        </p:blipFill>
        <p:spPr>
          <a:xfrm>
            <a:off x="7341585" y="3286174"/>
            <a:ext cx="1629295" cy="138406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5" name="Picture 4" descr="Boeing 777.jpg"/>
          <p:cNvPicPr>
            <a:picLocks noChangeAspect="1"/>
          </p:cNvPicPr>
          <p:nvPr/>
        </p:nvPicPr>
        <p:blipFill>
          <a:blip r:embed="rId4" cstate="print"/>
          <a:stretch>
            <a:fillRect/>
          </a:stretch>
        </p:blipFill>
        <p:spPr>
          <a:xfrm>
            <a:off x="3506708" y="3286124"/>
            <a:ext cx="3690983" cy="1384119"/>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Picture 10" descr="Glass Caustics.jpg"/>
          <p:cNvPicPr>
            <a:picLocks noChangeAspect="1"/>
          </p:cNvPicPr>
          <p:nvPr/>
        </p:nvPicPr>
        <p:blipFill>
          <a:blip r:embed="rId5" cstate="print"/>
          <a:stretch>
            <a:fillRect/>
          </a:stretch>
        </p:blipFill>
        <p:spPr>
          <a:xfrm>
            <a:off x="180022" y="3286124"/>
            <a:ext cx="1177312" cy="1384119"/>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descr="Oasen.jpg"/>
          <p:cNvPicPr>
            <a:picLocks noChangeAspect="1"/>
          </p:cNvPicPr>
          <p:nvPr/>
        </p:nvPicPr>
        <p:blipFill>
          <a:blip r:embed="rId6"/>
          <a:stretch>
            <a:fillRect/>
          </a:stretch>
        </p:blipFill>
        <p:spPr>
          <a:xfrm>
            <a:off x="4810586" y="4783464"/>
            <a:ext cx="1707076"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descr="VW Golf.jpg"/>
          <p:cNvPicPr>
            <a:picLocks noChangeAspect="1"/>
          </p:cNvPicPr>
          <p:nvPr/>
        </p:nvPicPr>
        <p:blipFill>
          <a:blip r:embed="rId7" cstate="print"/>
          <a:stretch>
            <a:fillRect/>
          </a:stretch>
        </p:blipFill>
        <p:spPr>
          <a:xfrm>
            <a:off x="5895062" y="1428736"/>
            <a:ext cx="3075818" cy="1730149"/>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13" descr="VW Vis Center 1.jpg"/>
          <p:cNvPicPr>
            <a:picLocks noChangeAspect="1"/>
          </p:cNvPicPr>
          <p:nvPr/>
        </p:nvPicPr>
        <p:blipFill>
          <a:blip r:embed="rId8" cstate="print"/>
          <a:stretch>
            <a:fillRect/>
          </a:stretch>
        </p:blipFill>
        <p:spPr>
          <a:xfrm>
            <a:off x="180022" y="1428736"/>
            <a:ext cx="2763451" cy="1730149"/>
          </a:xfrm>
          <a:prstGeom prst="round2DiagRect">
            <a:avLst>
              <a:gd name="adj1" fmla="val 16667"/>
              <a:gd name="adj2" fmla="val 0"/>
            </a:avLst>
          </a:prstGeom>
          <a:ln w="34925" cap="sq">
            <a:noFill/>
            <a:miter lim="800000"/>
          </a:ln>
          <a:effectLst/>
          <a:scene3d>
            <a:camera prst="orthographicFront">
              <a:rot lat="0" lon="0" rev="0"/>
            </a:camera>
            <a:lightRig rig="glow" dir="t">
              <a:rot lat="0" lon="0" rev="4800000"/>
            </a:lightRig>
          </a:scene3d>
          <a:sp3d prstMaterial="matte">
            <a:bevelT w="127000" h="63500"/>
            <a:extrusionClr>
              <a:schemeClr val="bg1"/>
            </a:extrusionClr>
            <a:contourClr>
              <a:schemeClr val="bg1">
                <a:lumMod val="85000"/>
                <a:lumOff val="15000"/>
              </a:schemeClr>
            </a:contourClr>
          </a:sp3d>
        </p:spPr>
      </p:pic>
      <p:pic>
        <p:nvPicPr>
          <p:cNvPr id="15" name="Picture 14" descr="VW Vis Center 2.jpg"/>
          <p:cNvPicPr>
            <a:picLocks noChangeAspect="1"/>
          </p:cNvPicPr>
          <p:nvPr/>
        </p:nvPicPr>
        <p:blipFill>
          <a:blip r:embed="rId9" cstate="print"/>
          <a:stretch>
            <a:fillRect/>
          </a:stretch>
        </p:blipFill>
        <p:spPr>
          <a:xfrm>
            <a:off x="3108980" y="1428736"/>
            <a:ext cx="2599285" cy="1730149"/>
          </a:xfrm>
          <a:prstGeom prst="round2DiagRect">
            <a:avLst>
              <a:gd name="adj1" fmla="val 16667"/>
              <a:gd name="adj2" fmla="val 0"/>
            </a:avLst>
          </a:prstGeom>
          <a:ln w="34925" cap="sq">
            <a:noFill/>
            <a:miter lim="800000"/>
          </a:ln>
          <a:effectLst/>
          <a:scene3d>
            <a:camera prst="orthographicFront">
              <a:rot lat="0" lon="0" rev="0"/>
            </a:camera>
            <a:lightRig rig="glow" dir="t">
              <a:rot lat="0" lon="0" rev="4800000"/>
            </a:lightRig>
          </a:scene3d>
          <a:sp3d prstMaterial="matte">
            <a:bevelT w="127000" h="63500"/>
            <a:contourClr>
              <a:schemeClr val="bg1">
                <a:lumMod val="85000"/>
                <a:lumOff val="15000"/>
              </a:schemeClr>
            </a:contourClr>
          </a:sp3d>
        </p:spPr>
      </p:pic>
      <p:pic>
        <p:nvPicPr>
          <p:cNvPr id="16" name="Picture 15" descr="Conference Global Illumination.jpg"/>
          <p:cNvPicPr>
            <a:picLocks noChangeAspect="1"/>
          </p:cNvPicPr>
          <p:nvPr/>
        </p:nvPicPr>
        <p:blipFill>
          <a:blip r:embed="rId10" cstate="print"/>
          <a:stretch>
            <a:fillRect/>
          </a:stretch>
        </p:blipFill>
        <p:spPr>
          <a:xfrm>
            <a:off x="1506444" y="3286124"/>
            <a:ext cx="1845493" cy="1384119"/>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6" name="Picture 2" descr="D:\Presentations\Conferences\INTUITION 2008\images\DRPU (inverse).png"/>
          <p:cNvPicPr>
            <a:picLocks noChangeAspect="1" noChangeArrowheads="1"/>
          </p:cNvPicPr>
          <p:nvPr/>
        </p:nvPicPr>
        <p:blipFill>
          <a:blip r:embed="rId11" cstate="print"/>
          <a:srcRect/>
          <a:stretch>
            <a:fillRect/>
          </a:stretch>
        </p:blipFill>
        <p:spPr bwMode="auto">
          <a:xfrm>
            <a:off x="6675250" y="4783464"/>
            <a:ext cx="2325906"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7" name="Picture 3" descr="D:\Presentations\Conferences\INTUITION 2008\images\Doom 4.jpg"/>
          <p:cNvPicPr>
            <a:picLocks noChangeAspect="1" noChangeArrowheads="1"/>
          </p:cNvPicPr>
          <p:nvPr/>
        </p:nvPicPr>
        <p:blipFill>
          <a:blip r:embed="rId12"/>
          <a:srcRect/>
          <a:stretch>
            <a:fillRect/>
          </a:stretch>
        </p:blipFill>
        <p:spPr bwMode="auto">
          <a:xfrm>
            <a:off x="2649644" y="4783464"/>
            <a:ext cx="1988779"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8" name="Picture 4" descr="D:\Presentations\Conferences\INTUITION 2008\images\Doom 3.jpg"/>
          <p:cNvPicPr>
            <a:picLocks noChangeAspect="1" noChangeArrowheads="1"/>
          </p:cNvPicPr>
          <p:nvPr/>
        </p:nvPicPr>
        <p:blipFill>
          <a:blip r:embed="rId13" cstate="print"/>
          <a:srcRect/>
          <a:stretch>
            <a:fillRect/>
          </a:stretch>
        </p:blipFill>
        <p:spPr bwMode="auto">
          <a:xfrm>
            <a:off x="180022" y="4783464"/>
            <a:ext cx="2287041"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RTRT Achievements</a:t>
            </a:r>
            <a:endParaRPr lang="bg-BG" dirty="0"/>
          </a:p>
        </p:txBody>
      </p:sp>
      <p:sp>
        <p:nvSpPr>
          <p:cNvPr id="18" name="Text Placeholder 17"/>
          <p:cNvSpPr>
            <a:spLocks noGrp="1"/>
          </p:cNvSpPr>
          <p:nvPr>
            <p:ph type="body" sz="quarter" idx="10"/>
          </p:nvPr>
        </p:nvSpPr>
        <p:spPr/>
        <p:txBody>
          <a:bodyPr/>
          <a:lstStyle/>
          <a:p>
            <a:r>
              <a:rPr lang="en-US" dirty="0" smtClean="0"/>
              <a:t>OpenRT in Industry</a:t>
            </a:r>
            <a:endParaRPr lang="bg-BG" dirty="0"/>
          </a:p>
        </p:txBody>
      </p:sp>
      <p:pic>
        <p:nvPicPr>
          <p:cNvPr id="4" name="Content Placeholder 3" descr="BMW Steering Wheel.jpg"/>
          <p:cNvPicPr>
            <a:picLocks noGrp="1" noChangeAspect="1"/>
          </p:cNvPicPr>
          <p:nvPr>
            <p:ph idx="1"/>
          </p:nvPr>
        </p:nvPicPr>
        <p:blipFill>
          <a:blip r:embed="rId3" cstate="print"/>
          <a:stretch>
            <a:fillRect/>
          </a:stretch>
        </p:blipFill>
        <p:spPr>
          <a:xfrm>
            <a:off x="7341585" y="3286174"/>
            <a:ext cx="1629295" cy="138406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5" name="Picture 4" descr="Boeing 777.jpg"/>
          <p:cNvPicPr>
            <a:picLocks noChangeAspect="1"/>
          </p:cNvPicPr>
          <p:nvPr/>
        </p:nvPicPr>
        <p:blipFill>
          <a:blip r:embed="rId4" cstate="print"/>
          <a:stretch>
            <a:fillRect/>
          </a:stretch>
        </p:blipFill>
        <p:spPr>
          <a:xfrm>
            <a:off x="3506708" y="3286124"/>
            <a:ext cx="3690983" cy="1384119"/>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Picture 10" descr="Glass Caustics.jpg"/>
          <p:cNvPicPr>
            <a:picLocks noChangeAspect="1"/>
          </p:cNvPicPr>
          <p:nvPr/>
        </p:nvPicPr>
        <p:blipFill>
          <a:blip r:embed="rId5" cstate="print"/>
          <a:stretch>
            <a:fillRect/>
          </a:stretch>
        </p:blipFill>
        <p:spPr>
          <a:xfrm>
            <a:off x="180022" y="3286124"/>
            <a:ext cx="1177312" cy="1384119"/>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descr="Oasen.jpg"/>
          <p:cNvPicPr>
            <a:picLocks noChangeAspect="1"/>
          </p:cNvPicPr>
          <p:nvPr/>
        </p:nvPicPr>
        <p:blipFill>
          <a:blip r:embed="rId6"/>
          <a:stretch>
            <a:fillRect/>
          </a:stretch>
        </p:blipFill>
        <p:spPr>
          <a:xfrm>
            <a:off x="4810586" y="4783464"/>
            <a:ext cx="1707076"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13" descr="VW Vis Center 1.jpg"/>
          <p:cNvPicPr>
            <a:picLocks noChangeAspect="1"/>
          </p:cNvPicPr>
          <p:nvPr/>
        </p:nvPicPr>
        <p:blipFill>
          <a:blip r:embed="rId7" cstate="print"/>
          <a:stretch>
            <a:fillRect/>
          </a:stretch>
        </p:blipFill>
        <p:spPr>
          <a:xfrm>
            <a:off x="180022" y="1428736"/>
            <a:ext cx="2763451" cy="1730149"/>
          </a:xfrm>
          <a:prstGeom prst="round2DiagRect">
            <a:avLst>
              <a:gd name="adj1" fmla="val 16667"/>
              <a:gd name="adj2" fmla="val 0"/>
            </a:avLst>
          </a:prstGeom>
          <a:ln w="34925" cap="sq">
            <a:solidFill>
              <a:schemeClr val="tx1"/>
            </a:solidFill>
            <a:miter lim="800000"/>
          </a:ln>
          <a:effectLst>
            <a:outerShdw blurRad="139700" dir="2700000" algn="tl" rotWithShape="0">
              <a:schemeClr val="tx1"/>
            </a:outerShdw>
          </a:effectLst>
          <a:scene3d>
            <a:camera prst="orthographicFront">
              <a:rot lat="0" lon="0" rev="0"/>
            </a:camera>
            <a:lightRig rig="glow" dir="t">
              <a:rot lat="0" lon="0" rev="4800000"/>
            </a:lightRig>
          </a:scene3d>
          <a:sp3d prstMaterial="matte">
            <a:bevelT w="127000" h="63500"/>
            <a:extrusionClr>
              <a:schemeClr val="bg1"/>
            </a:extrusionClr>
            <a:contourClr>
              <a:schemeClr val="bg1">
                <a:lumMod val="85000"/>
                <a:lumOff val="15000"/>
              </a:schemeClr>
            </a:contourClr>
          </a:sp3d>
        </p:spPr>
      </p:pic>
      <p:pic>
        <p:nvPicPr>
          <p:cNvPr id="15" name="Picture 14" descr="VW Vis Center 2.jpg"/>
          <p:cNvPicPr>
            <a:picLocks noChangeAspect="1"/>
          </p:cNvPicPr>
          <p:nvPr/>
        </p:nvPicPr>
        <p:blipFill>
          <a:blip r:embed="rId8" cstate="print"/>
          <a:stretch>
            <a:fillRect/>
          </a:stretch>
        </p:blipFill>
        <p:spPr>
          <a:xfrm>
            <a:off x="3108980" y="1428736"/>
            <a:ext cx="2599285" cy="1730149"/>
          </a:xfrm>
          <a:prstGeom prst="round2DiagRect">
            <a:avLst>
              <a:gd name="adj1" fmla="val 16667"/>
              <a:gd name="adj2" fmla="val 0"/>
            </a:avLst>
          </a:prstGeom>
          <a:ln w="34925" cap="sq">
            <a:solidFill>
              <a:schemeClr val="tx1"/>
            </a:solidFill>
            <a:miter lim="800000"/>
          </a:ln>
          <a:effectLst>
            <a:outerShdw blurRad="139700" dir="2700000" algn="tl" rotWithShape="0">
              <a:schemeClr val="tx1"/>
            </a:outerShdw>
          </a:effectLst>
          <a:scene3d>
            <a:camera prst="orthographicFront">
              <a:rot lat="0" lon="0" rev="0"/>
            </a:camera>
            <a:lightRig rig="glow" dir="t">
              <a:rot lat="0" lon="0" rev="4800000"/>
            </a:lightRig>
          </a:scene3d>
          <a:sp3d prstMaterial="matte">
            <a:bevelT w="127000" h="63500"/>
            <a:contourClr>
              <a:schemeClr val="bg1">
                <a:lumMod val="85000"/>
                <a:lumOff val="15000"/>
              </a:schemeClr>
            </a:contourClr>
          </a:sp3d>
        </p:spPr>
      </p:pic>
      <p:pic>
        <p:nvPicPr>
          <p:cNvPr id="16" name="Picture 15" descr="Conference Global Illumination.jpg"/>
          <p:cNvPicPr>
            <a:picLocks noChangeAspect="1"/>
          </p:cNvPicPr>
          <p:nvPr/>
        </p:nvPicPr>
        <p:blipFill>
          <a:blip r:embed="rId9" cstate="print"/>
          <a:stretch>
            <a:fillRect/>
          </a:stretch>
        </p:blipFill>
        <p:spPr>
          <a:xfrm>
            <a:off x="1506444" y="3286124"/>
            <a:ext cx="1845493" cy="1384119"/>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6" name="Picture 2" descr="D:\Presentations\Conferences\INTUITION 2008\images\DRPU (inverse).png"/>
          <p:cNvPicPr>
            <a:picLocks noChangeAspect="1" noChangeArrowheads="1"/>
          </p:cNvPicPr>
          <p:nvPr/>
        </p:nvPicPr>
        <p:blipFill>
          <a:blip r:embed="rId10" cstate="print"/>
          <a:srcRect/>
          <a:stretch>
            <a:fillRect/>
          </a:stretch>
        </p:blipFill>
        <p:spPr bwMode="auto">
          <a:xfrm>
            <a:off x="6675250" y="4783464"/>
            <a:ext cx="2325906"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7" name="Picture 3" descr="D:\Presentations\Conferences\INTUITION 2008\images\Doom 4.jpg"/>
          <p:cNvPicPr>
            <a:picLocks noChangeAspect="1" noChangeArrowheads="1"/>
          </p:cNvPicPr>
          <p:nvPr/>
        </p:nvPicPr>
        <p:blipFill>
          <a:blip r:embed="rId11"/>
          <a:srcRect/>
          <a:stretch>
            <a:fillRect/>
          </a:stretch>
        </p:blipFill>
        <p:spPr bwMode="auto">
          <a:xfrm>
            <a:off x="2649644" y="4783464"/>
            <a:ext cx="1988779"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8" name="Picture 4" descr="D:\Presentations\Conferences\INTUITION 2008\images\Doom 3.jpg"/>
          <p:cNvPicPr>
            <a:picLocks noChangeAspect="1" noChangeArrowheads="1"/>
          </p:cNvPicPr>
          <p:nvPr/>
        </p:nvPicPr>
        <p:blipFill>
          <a:blip r:embed="rId12" cstate="print"/>
          <a:srcRect/>
          <a:stretch>
            <a:fillRect/>
          </a:stretch>
        </p:blipFill>
        <p:spPr bwMode="auto">
          <a:xfrm>
            <a:off x="180022" y="4783464"/>
            <a:ext cx="2287041"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descr="VW Golf.jpg"/>
          <p:cNvPicPr>
            <a:picLocks noChangeAspect="1"/>
          </p:cNvPicPr>
          <p:nvPr/>
        </p:nvPicPr>
        <p:blipFill>
          <a:blip r:embed="rId13" cstate="print"/>
          <a:stretch>
            <a:fillRect/>
          </a:stretch>
        </p:blipFill>
        <p:spPr>
          <a:xfrm>
            <a:off x="5895062" y="1428736"/>
            <a:ext cx="3075818" cy="1730149"/>
          </a:xfrm>
          <a:prstGeom prst="round2DiagRect">
            <a:avLst>
              <a:gd name="adj1" fmla="val 16667"/>
              <a:gd name="adj2" fmla="val 0"/>
            </a:avLst>
          </a:prstGeom>
          <a:noFill/>
          <a:ln w="34925" cap="sq">
            <a:solidFill>
              <a:schemeClr val="tx1"/>
            </a:solidFill>
            <a:miter lim="800000"/>
          </a:ln>
          <a:effectLst>
            <a:outerShdw blurRad="139700" dir="2700000" algn="ctr">
              <a:schemeClr val="tx1"/>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RTRT Achievements</a:t>
            </a:r>
            <a:endParaRPr lang="bg-BG" dirty="0"/>
          </a:p>
        </p:txBody>
      </p:sp>
      <p:sp>
        <p:nvSpPr>
          <p:cNvPr id="18" name="Text Placeholder 17"/>
          <p:cNvSpPr>
            <a:spLocks noGrp="1"/>
          </p:cNvSpPr>
          <p:nvPr>
            <p:ph type="body" sz="quarter" idx="10"/>
          </p:nvPr>
        </p:nvSpPr>
        <p:spPr/>
        <p:txBody>
          <a:bodyPr/>
          <a:lstStyle/>
          <a:p>
            <a:r>
              <a:rPr lang="en-US" dirty="0" smtClean="0"/>
              <a:t>OpenRT in Industry</a:t>
            </a:r>
            <a:endParaRPr lang="bg-BG" dirty="0"/>
          </a:p>
        </p:txBody>
      </p:sp>
      <p:pic>
        <p:nvPicPr>
          <p:cNvPr id="5" name="Picture 4" descr="Boeing 777.jpg"/>
          <p:cNvPicPr>
            <a:picLocks noChangeAspect="1"/>
          </p:cNvPicPr>
          <p:nvPr/>
        </p:nvPicPr>
        <p:blipFill>
          <a:blip r:embed="rId3" cstate="print"/>
          <a:stretch>
            <a:fillRect/>
          </a:stretch>
        </p:blipFill>
        <p:spPr>
          <a:xfrm>
            <a:off x="3506708" y="3286124"/>
            <a:ext cx="3690983" cy="1384119"/>
          </a:xfrm>
          <a:prstGeom prst="round2DiagRect">
            <a:avLst>
              <a:gd name="adj1" fmla="val 16667"/>
              <a:gd name="adj2" fmla="val 0"/>
            </a:avLst>
          </a:prstGeom>
          <a:noFill/>
          <a:ln w="34925" cap="sq">
            <a:solidFill>
              <a:schemeClr val="tx1"/>
            </a:solidFill>
            <a:miter lim="800000"/>
          </a:ln>
          <a:effectLst>
            <a:outerShdw blurRad="139700" dir="2700000" algn="ctr">
              <a:schemeClr val="tx1"/>
            </a:outerShdw>
          </a:effectLst>
          <a:scene3d>
            <a:camera prst="orthographicFront">
              <a:rot lat="0" lon="0" rev="0"/>
            </a:camera>
            <a:lightRig rig="glow" dir="t">
              <a:rot lat="0" lon="0" rev="4800000"/>
            </a:lightRig>
          </a:scene3d>
          <a:sp3d prstMaterial="matte">
            <a:bevelT w="127000" h="63500"/>
          </a:sp3d>
        </p:spPr>
      </p:pic>
      <p:pic>
        <p:nvPicPr>
          <p:cNvPr id="11" name="Picture 10" descr="Glass Caustics.jpg"/>
          <p:cNvPicPr>
            <a:picLocks noChangeAspect="1"/>
          </p:cNvPicPr>
          <p:nvPr/>
        </p:nvPicPr>
        <p:blipFill>
          <a:blip r:embed="rId4" cstate="print"/>
          <a:stretch>
            <a:fillRect/>
          </a:stretch>
        </p:blipFill>
        <p:spPr>
          <a:xfrm>
            <a:off x="180022" y="3286124"/>
            <a:ext cx="1177312" cy="1384119"/>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descr="Oasen.jpg"/>
          <p:cNvPicPr>
            <a:picLocks noChangeAspect="1"/>
          </p:cNvPicPr>
          <p:nvPr/>
        </p:nvPicPr>
        <p:blipFill>
          <a:blip r:embed="rId5"/>
          <a:stretch>
            <a:fillRect/>
          </a:stretch>
        </p:blipFill>
        <p:spPr>
          <a:xfrm>
            <a:off x="4810586" y="4783464"/>
            <a:ext cx="1707076"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13" descr="VW Vis Center 1.jpg"/>
          <p:cNvPicPr>
            <a:picLocks noChangeAspect="1"/>
          </p:cNvPicPr>
          <p:nvPr/>
        </p:nvPicPr>
        <p:blipFill>
          <a:blip r:embed="rId6" cstate="print"/>
          <a:stretch>
            <a:fillRect/>
          </a:stretch>
        </p:blipFill>
        <p:spPr>
          <a:xfrm>
            <a:off x="180022" y="1428736"/>
            <a:ext cx="2763451" cy="1730149"/>
          </a:xfrm>
          <a:prstGeom prst="round2DiagRect">
            <a:avLst>
              <a:gd name="adj1" fmla="val 16667"/>
              <a:gd name="adj2" fmla="val 0"/>
            </a:avLst>
          </a:prstGeom>
          <a:ln w="34925" cap="sq">
            <a:noFill/>
            <a:miter lim="800000"/>
          </a:ln>
          <a:effectLst/>
          <a:scene3d>
            <a:camera prst="orthographicFront">
              <a:rot lat="0" lon="0" rev="0"/>
            </a:camera>
            <a:lightRig rig="glow" dir="t">
              <a:rot lat="0" lon="0" rev="4800000"/>
            </a:lightRig>
          </a:scene3d>
          <a:sp3d prstMaterial="matte">
            <a:bevelT w="127000" h="63500"/>
            <a:extrusionClr>
              <a:schemeClr val="bg1"/>
            </a:extrusionClr>
            <a:contourClr>
              <a:schemeClr val="bg1">
                <a:lumMod val="85000"/>
                <a:lumOff val="15000"/>
              </a:schemeClr>
            </a:contourClr>
          </a:sp3d>
        </p:spPr>
      </p:pic>
      <p:pic>
        <p:nvPicPr>
          <p:cNvPr id="15" name="Picture 14" descr="VW Vis Center 2.jpg"/>
          <p:cNvPicPr>
            <a:picLocks noChangeAspect="1"/>
          </p:cNvPicPr>
          <p:nvPr/>
        </p:nvPicPr>
        <p:blipFill>
          <a:blip r:embed="rId7" cstate="print"/>
          <a:stretch>
            <a:fillRect/>
          </a:stretch>
        </p:blipFill>
        <p:spPr>
          <a:xfrm>
            <a:off x="3108980" y="1428736"/>
            <a:ext cx="2599285" cy="1730149"/>
          </a:xfrm>
          <a:prstGeom prst="round2DiagRect">
            <a:avLst>
              <a:gd name="adj1" fmla="val 16667"/>
              <a:gd name="adj2" fmla="val 0"/>
            </a:avLst>
          </a:prstGeom>
          <a:ln w="34925" cap="sq">
            <a:noFill/>
            <a:miter lim="800000"/>
          </a:ln>
          <a:effectLst/>
          <a:scene3d>
            <a:camera prst="orthographicFront">
              <a:rot lat="0" lon="0" rev="0"/>
            </a:camera>
            <a:lightRig rig="glow" dir="t">
              <a:rot lat="0" lon="0" rev="4800000"/>
            </a:lightRig>
          </a:scene3d>
          <a:sp3d prstMaterial="matte">
            <a:bevelT w="127000" h="63500"/>
            <a:contourClr>
              <a:schemeClr val="bg1">
                <a:lumMod val="85000"/>
                <a:lumOff val="15000"/>
              </a:schemeClr>
            </a:contourClr>
          </a:sp3d>
        </p:spPr>
      </p:pic>
      <p:pic>
        <p:nvPicPr>
          <p:cNvPr id="16" name="Picture 15" descr="Conference Global Illumination.jpg"/>
          <p:cNvPicPr>
            <a:picLocks noChangeAspect="1"/>
          </p:cNvPicPr>
          <p:nvPr/>
        </p:nvPicPr>
        <p:blipFill>
          <a:blip r:embed="rId8" cstate="print"/>
          <a:stretch>
            <a:fillRect/>
          </a:stretch>
        </p:blipFill>
        <p:spPr>
          <a:xfrm>
            <a:off x="1506444" y="3286124"/>
            <a:ext cx="1845493" cy="1384119"/>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6" name="Picture 2" descr="D:\Presentations\Conferences\INTUITION 2008\images\DRPU (inverse).png"/>
          <p:cNvPicPr>
            <a:picLocks noChangeAspect="1" noChangeArrowheads="1"/>
          </p:cNvPicPr>
          <p:nvPr/>
        </p:nvPicPr>
        <p:blipFill>
          <a:blip r:embed="rId9" cstate="print"/>
          <a:srcRect/>
          <a:stretch>
            <a:fillRect/>
          </a:stretch>
        </p:blipFill>
        <p:spPr bwMode="auto">
          <a:xfrm>
            <a:off x="6675250" y="4783464"/>
            <a:ext cx="2325906"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7" name="Picture 3" descr="D:\Presentations\Conferences\INTUITION 2008\images\Doom 4.jpg"/>
          <p:cNvPicPr>
            <a:picLocks noChangeAspect="1" noChangeArrowheads="1"/>
          </p:cNvPicPr>
          <p:nvPr/>
        </p:nvPicPr>
        <p:blipFill>
          <a:blip r:embed="rId10"/>
          <a:srcRect/>
          <a:stretch>
            <a:fillRect/>
          </a:stretch>
        </p:blipFill>
        <p:spPr bwMode="auto">
          <a:xfrm>
            <a:off x="2649644" y="4783464"/>
            <a:ext cx="1988779"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8" name="Picture 4" descr="D:\Presentations\Conferences\INTUITION 2008\images\Doom 3.jpg"/>
          <p:cNvPicPr>
            <a:picLocks noChangeAspect="1" noChangeArrowheads="1"/>
          </p:cNvPicPr>
          <p:nvPr/>
        </p:nvPicPr>
        <p:blipFill>
          <a:blip r:embed="rId11" cstate="print"/>
          <a:srcRect/>
          <a:stretch>
            <a:fillRect/>
          </a:stretch>
        </p:blipFill>
        <p:spPr bwMode="auto">
          <a:xfrm>
            <a:off x="180022" y="4783464"/>
            <a:ext cx="2287041"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 name="Content Placeholder 3" descr="BMW Steering Wheel.jpg"/>
          <p:cNvPicPr>
            <a:picLocks noChangeAspect="1"/>
          </p:cNvPicPr>
          <p:nvPr/>
        </p:nvPicPr>
        <p:blipFill>
          <a:blip r:embed="rId12" cstate="print"/>
          <a:stretch>
            <a:fillRect/>
          </a:stretch>
        </p:blipFill>
        <p:spPr>
          <a:xfrm>
            <a:off x="7341585" y="3286174"/>
            <a:ext cx="1629295" cy="138406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21" name="Picture 20" descr="VW Golf.jpg"/>
          <p:cNvPicPr>
            <a:picLocks noChangeAspect="1"/>
          </p:cNvPicPr>
          <p:nvPr/>
        </p:nvPicPr>
        <p:blipFill>
          <a:blip r:embed="rId13" cstate="print"/>
          <a:stretch>
            <a:fillRect/>
          </a:stretch>
        </p:blipFill>
        <p:spPr>
          <a:xfrm>
            <a:off x="5895062" y="1428736"/>
            <a:ext cx="3075818" cy="1730149"/>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RTRT Achievements</a:t>
            </a:r>
            <a:endParaRPr lang="bg-BG" dirty="0"/>
          </a:p>
        </p:txBody>
      </p:sp>
      <p:sp>
        <p:nvSpPr>
          <p:cNvPr id="18" name="Text Placeholder 17"/>
          <p:cNvSpPr>
            <a:spLocks noGrp="1"/>
          </p:cNvSpPr>
          <p:nvPr>
            <p:ph type="body" sz="quarter" idx="10"/>
          </p:nvPr>
        </p:nvSpPr>
        <p:spPr/>
        <p:txBody>
          <a:bodyPr/>
          <a:lstStyle/>
          <a:p>
            <a:r>
              <a:rPr lang="en-US" dirty="0" smtClean="0"/>
              <a:t>OpenRT for Global Illumination</a:t>
            </a:r>
            <a:endParaRPr lang="bg-BG" dirty="0"/>
          </a:p>
        </p:txBody>
      </p:sp>
      <p:pic>
        <p:nvPicPr>
          <p:cNvPr id="4" name="Content Placeholder 3" descr="BMW Steering Wheel.jpg"/>
          <p:cNvPicPr>
            <a:picLocks noGrp="1" noChangeAspect="1"/>
          </p:cNvPicPr>
          <p:nvPr>
            <p:ph idx="1"/>
          </p:nvPr>
        </p:nvPicPr>
        <p:blipFill>
          <a:blip r:embed="rId2" cstate="print"/>
          <a:stretch>
            <a:fillRect/>
          </a:stretch>
        </p:blipFill>
        <p:spPr>
          <a:xfrm>
            <a:off x="7341585" y="3286174"/>
            <a:ext cx="1629295" cy="138406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5" name="Picture 4" descr="Boeing 777.jpg"/>
          <p:cNvPicPr>
            <a:picLocks noChangeAspect="1"/>
          </p:cNvPicPr>
          <p:nvPr/>
        </p:nvPicPr>
        <p:blipFill>
          <a:blip r:embed="rId3" cstate="print"/>
          <a:stretch>
            <a:fillRect/>
          </a:stretch>
        </p:blipFill>
        <p:spPr>
          <a:xfrm>
            <a:off x="3506708" y="3286124"/>
            <a:ext cx="3690983" cy="138411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1" name="Picture 10" descr="Glass Caustics.jpg"/>
          <p:cNvPicPr>
            <a:picLocks noChangeAspect="1"/>
          </p:cNvPicPr>
          <p:nvPr/>
        </p:nvPicPr>
        <p:blipFill>
          <a:blip r:embed="rId4" cstate="print"/>
          <a:stretch>
            <a:fillRect/>
          </a:stretch>
        </p:blipFill>
        <p:spPr>
          <a:xfrm>
            <a:off x="180022" y="3286124"/>
            <a:ext cx="1177312" cy="1384119"/>
          </a:xfrm>
          <a:prstGeom prst="round2DiagRect">
            <a:avLst>
              <a:gd name="adj1" fmla="val 16667"/>
              <a:gd name="adj2" fmla="val 0"/>
            </a:avLst>
          </a:prstGeom>
          <a:noFill/>
          <a:ln w="34925" cap="sq">
            <a:solidFill>
              <a:schemeClr val="tx1"/>
            </a:solidFill>
            <a:miter lim="800000"/>
          </a:ln>
          <a:effectLst>
            <a:outerShdw blurRad="139700" dir="2700000" algn="ctr">
              <a:schemeClr val="tx1"/>
            </a:outerShdw>
          </a:effectLst>
          <a:scene3d>
            <a:camera prst="orthographicFront">
              <a:rot lat="0" lon="0" rev="0"/>
            </a:camera>
            <a:lightRig rig="glow" dir="t">
              <a:rot lat="0" lon="0" rev="4800000"/>
            </a:lightRig>
          </a:scene3d>
          <a:sp3d prstMaterial="matte">
            <a:bevelT w="127000" h="63500"/>
          </a:sp3d>
        </p:spPr>
      </p:pic>
      <p:pic>
        <p:nvPicPr>
          <p:cNvPr id="12" name="Picture 11" descr="Oasen.jpg"/>
          <p:cNvPicPr>
            <a:picLocks noChangeAspect="1"/>
          </p:cNvPicPr>
          <p:nvPr/>
        </p:nvPicPr>
        <p:blipFill>
          <a:blip r:embed="rId5"/>
          <a:stretch>
            <a:fillRect/>
          </a:stretch>
        </p:blipFill>
        <p:spPr>
          <a:xfrm>
            <a:off x="4810586" y="4783464"/>
            <a:ext cx="1707076"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descr="VW Golf.jpg"/>
          <p:cNvPicPr>
            <a:picLocks noChangeAspect="1"/>
          </p:cNvPicPr>
          <p:nvPr/>
        </p:nvPicPr>
        <p:blipFill>
          <a:blip r:embed="rId6" cstate="print"/>
          <a:stretch>
            <a:fillRect/>
          </a:stretch>
        </p:blipFill>
        <p:spPr>
          <a:xfrm>
            <a:off x="5895062" y="1428736"/>
            <a:ext cx="3075818" cy="1730149"/>
          </a:xfrm>
          <a:prstGeom prst="round2DiagRect">
            <a:avLst>
              <a:gd name="adj1" fmla="val 16667"/>
              <a:gd name="adj2" fmla="val 0"/>
            </a:avLst>
          </a:prstGeom>
          <a:noFill/>
          <a:ln w="34925" cap="sq">
            <a:noFill/>
            <a:miter lim="800000"/>
          </a:ln>
          <a:effectLst/>
          <a:scene3d>
            <a:camera prst="orthographicFront">
              <a:rot lat="0" lon="0" rev="0"/>
            </a:camera>
            <a:lightRig rig="glow" dir="t">
              <a:rot lat="0" lon="0" rev="4800000"/>
            </a:lightRig>
          </a:scene3d>
          <a:sp3d prstMaterial="matte">
            <a:bevelT w="127000" h="63500"/>
          </a:sp3d>
        </p:spPr>
      </p:pic>
      <p:pic>
        <p:nvPicPr>
          <p:cNvPr id="14" name="Picture 13" descr="VW Vis Center 1.jpg"/>
          <p:cNvPicPr>
            <a:picLocks noChangeAspect="1"/>
          </p:cNvPicPr>
          <p:nvPr/>
        </p:nvPicPr>
        <p:blipFill>
          <a:blip r:embed="rId7" cstate="print"/>
          <a:stretch>
            <a:fillRect/>
          </a:stretch>
        </p:blipFill>
        <p:spPr>
          <a:xfrm>
            <a:off x="180022" y="1428736"/>
            <a:ext cx="2763451" cy="1730149"/>
          </a:xfrm>
          <a:prstGeom prst="round2DiagRect">
            <a:avLst>
              <a:gd name="adj1" fmla="val 16667"/>
              <a:gd name="adj2" fmla="val 0"/>
            </a:avLst>
          </a:prstGeom>
          <a:ln w="34925" cap="sq">
            <a:noFill/>
            <a:miter lim="800000"/>
          </a:ln>
          <a:effectLst/>
          <a:scene3d>
            <a:camera prst="orthographicFront">
              <a:rot lat="0" lon="0" rev="0"/>
            </a:camera>
            <a:lightRig rig="glow" dir="t">
              <a:rot lat="0" lon="0" rev="4800000"/>
            </a:lightRig>
          </a:scene3d>
          <a:sp3d prstMaterial="matte">
            <a:bevelT w="127000" h="63500"/>
            <a:extrusionClr>
              <a:schemeClr val="bg1"/>
            </a:extrusionClr>
            <a:contourClr>
              <a:schemeClr val="bg1">
                <a:lumMod val="85000"/>
                <a:lumOff val="15000"/>
              </a:schemeClr>
            </a:contourClr>
          </a:sp3d>
        </p:spPr>
      </p:pic>
      <p:pic>
        <p:nvPicPr>
          <p:cNvPr id="15" name="Picture 14" descr="VW Vis Center 2.jpg"/>
          <p:cNvPicPr>
            <a:picLocks noChangeAspect="1"/>
          </p:cNvPicPr>
          <p:nvPr/>
        </p:nvPicPr>
        <p:blipFill>
          <a:blip r:embed="rId8" cstate="print"/>
          <a:stretch>
            <a:fillRect/>
          </a:stretch>
        </p:blipFill>
        <p:spPr>
          <a:xfrm>
            <a:off x="3108980" y="1428736"/>
            <a:ext cx="2599285" cy="1730149"/>
          </a:xfrm>
          <a:prstGeom prst="round2DiagRect">
            <a:avLst>
              <a:gd name="adj1" fmla="val 16667"/>
              <a:gd name="adj2" fmla="val 0"/>
            </a:avLst>
          </a:prstGeom>
          <a:ln w="34925" cap="sq">
            <a:noFill/>
            <a:miter lim="800000"/>
          </a:ln>
          <a:effectLst/>
          <a:scene3d>
            <a:camera prst="orthographicFront">
              <a:rot lat="0" lon="0" rev="0"/>
            </a:camera>
            <a:lightRig rig="glow" dir="t">
              <a:rot lat="0" lon="0" rev="4800000"/>
            </a:lightRig>
          </a:scene3d>
          <a:sp3d prstMaterial="matte">
            <a:bevelT w="127000" h="63500"/>
            <a:contourClr>
              <a:schemeClr val="bg1">
                <a:lumMod val="85000"/>
                <a:lumOff val="15000"/>
              </a:schemeClr>
            </a:contourClr>
          </a:sp3d>
        </p:spPr>
      </p:pic>
      <p:pic>
        <p:nvPicPr>
          <p:cNvPr id="16" name="Picture 15" descr="Conference Global Illumination.jpg"/>
          <p:cNvPicPr>
            <a:picLocks noChangeAspect="1"/>
          </p:cNvPicPr>
          <p:nvPr/>
        </p:nvPicPr>
        <p:blipFill>
          <a:blip r:embed="rId9" cstate="print"/>
          <a:stretch>
            <a:fillRect/>
          </a:stretch>
        </p:blipFill>
        <p:spPr>
          <a:xfrm>
            <a:off x="1506444" y="3286124"/>
            <a:ext cx="1845493" cy="1384119"/>
          </a:xfrm>
          <a:prstGeom prst="round2DiagRect">
            <a:avLst>
              <a:gd name="adj1" fmla="val 16667"/>
              <a:gd name="adj2" fmla="val 0"/>
            </a:avLst>
          </a:prstGeom>
          <a:noFill/>
          <a:ln w="34925" cap="sq">
            <a:solidFill>
              <a:schemeClr val="tx1"/>
            </a:solidFill>
            <a:miter lim="800000"/>
          </a:ln>
          <a:effectLst>
            <a:outerShdw blurRad="139700" dir="2700000" algn="ctr">
              <a:schemeClr val="tx1"/>
            </a:outerShdw>
          </a:effectLst>
          <a:scene3d>
            <a:camera prst="orthographicFront">
              <a:rot lat="0" lon="0" rev="0"/>
            </a:camera>
            <a:lightRig rig="glow" dir="t">
              <a:rot lat="0" lon="0" rev="4800000"/>
            </a:lightRig>
          </a:scene3d>
          <a:sp3d prstMaterial="matte">
            <a:bevelT w="127000" h="63500"/>
          </a:sp3d>
        </p:spPr>
      </p:pic>
      <p:pic>
        <p:nvPicPr>
          <p:cNvPr id="1026" name="Picture 2" descr="D:\Presentations\Conferences\INTUITION 2008\images\DRPU (inverse).png"/>
          <p:cNvPicPr>
            <a:picLocks noChangeAspect="1" noChangeArrowheads="1"/>
          </p:cNvPicPr>
          <p:nvPr/>
        </p:nvPicPr>
        <p:blipFill>
          <a:blip r:embed="rId10" cstate="print"/>
          <a:srcRect/>
          <a:stretch>
            <a:fillRect/>
          </a:stretch>
        </p:blipFill>
        <p:spPr bwMode="auto">
          <a:xfrm>
            <a:off x="6675250" y="4783464"/>
            <a:ext cx="2325906"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7" name="Picture 3" descr="D:\Presentations\Conferences\INTUITION 2008\images\Doom 4.jpg"/>
          <p:cNvPicPr>
            <a:picLocks noChangeAspect="1" noChangeArrowheads="1"/>
          </p:cNvPicPr>
          <p:nvPr/>
        </p:nvPicPr>
        <p:blipFill>
          <a:blip r:embed="rId11"/>
          <a:srcRect/>
          <a:stretch>
            <a:fillRect/>
          </a:stretch>
        </p:blipFill>
        <p:spPr bwMode="auto">
          <a:xfrm>
            <a:off x="2649644" y="4783464"/>
            <a:ext cx="1988779"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8" name="Picture 4" descr="D:\Presentations\Conferences\INTUITION 2008\images\Doom 3.jpg"/>
          <p:cNvPicPr>
            <a:picLocks noChangeAspect="1" noChangeArrowheads="1"/>
          </p:cNvPicPr>
          <p:nvPr/>
        </p:nvPicPr>
        <p:blipFill>
          <a:blip r:embed="rId12" cstate="print"/>
          <a:srcRect/>
          <a:stretch>
            <a:fillRect/>
          </a:stretch>
        </p:blipFill>
        <p:spPr bwMode="auto">
          <a:xfrm>
            <a:off x="180022" y="4783464"/>
            <a:ext cx="2287041" cy="1674784"/>
          </a:xfrm>
          <a:prstGeom prst="round2DiagRect">
            <a:avLst>
              <a:gd name="adj1" fmla="val 16667"/>
              <a:gd name="adj2" fmla="val 0"/>
            </a:avLst>
          </a:prstGeom>
          <a:noFill/>
          <a:ln w="88900" cap="sq">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8109</TotalTime>
  <Words>1650</Words>
  <Application>Microsoft Office PowerPoint</Application>
  <PresentationFormat>On-screen Show (4:3)</PresentationFormat>
  <Paragraphs>406</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Verve</vt:lpstr>
      <vt:lpstr>Real-time Ray Tracing for Virtual Reality Applications</vt:lpstr>
      <vt:lpstr>Slide 2</vt:lpstr>
      <vt:lpstr>Intuition 2008 Exhibition</vt:lpstr>
      <vt:lpstr>Intuition 2008 Exhibition</vt:lpstr>
      <vt:lpstr>Why Ray Tracing?</vt:lpstr>
      <vt:lpstr>RTRT Achievements</vt:lpstr>
      <vt:lpstr>RTRT Achievements</vt:lpstr>
      <vt:lpstr>RTRT Achievements</vt:lpstr>
      <vt:lpstr>RTRT Achievements</vt:lpstr>
      <vt:lpstr>RTRT Achievements</vt:lpstr>
      <vt:lpstr>RTRT Achievements</vt:lpstr>
      <vt:lpstr>Rasterization Quality</vt:lpstr>
      <vt:lpstr>Ray Tracing Quality</vt:lpstr>
      <vt:lpstr>Trends</vt:lpstr>
      <vt:lpstr>Flexibility vs. Performance</vt:lpstr>
      <vt:lpstr>RTfact</vt:lpstr>
      <vt:lpstr>RTfact</vt:lpstr>
      <vt:lpstr>RTfact</vt:lpstr>
      <vt:lpstr>RTfact</vt:lpstr>
      <vt:lpstr>RTfact</vt:lpstr>
      <vt:lpstr>RTfact</vt:lpstr>
      <vt:lpstr>RTfact</vt:lpstr>
      <vt:lpstr>RTfact</vt:lpstr>
      <vt:lpstr>RTfact</vt:lpstr>
      <vt:lpstr>RTfact</vt:lpstr>
      <vt:lpstr>RTfact</vt:lpstr>
      <vt:lpstr>RTfact</vt:lpstr>
      <vt:lpstr>Scene Management</vt:lpstr>
      <vt:lpstr>RTSG</vt:lpstr>
      <vt:lpstr>RTSG</vt:lpstr>
      <vt:lpstr>RTSG</vt:lpstr>
      <vt:lpstr>Wrap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RTfact: Concepts for Generic and High Performance Ray Tracing</dc:title>
  <dc:creator>Iliyan</dc:creator>
  <cp:lastModifiedBy>Iliyan</cp:lastModifiedBy>
  <cp:revision>307</cp:revision>
  <dcterms:created xsi:type="dcterms:W3CDTF">2008-08-05T00:16:11Z</dcterms:created>
  <dcterms:modified xsi:type="dcterms:W3CDTF">2009-02-11T22:48:53Z</dcterms:modified>
</cp:coreProperties>
</file>