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9.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8.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9.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5" r:id="rId1"/>
  </p:sldMasterIdLst>
  <p:notesMasterIdLst>
    <p:notesMasterId r:id="rId62"/>
  </p:notesMasterIdLst>
  <p:handoutMasterIdLst>
    <p:handoutMasterId r:id="rId63"/>
  </p:handoutMasterIdLst>
  <p:sldIdLst>
    <p:sldId id="287" r:id="rId2"/>
    <p:sldId id="259" r:id="rId3"/>
    <p:sldId id="288" r:id="rId4"/>
    <p:sldId id="323" r:id="rId5"/>
    <p:sldId id="320" r:id="rId6"/>
    <p:sldId id="321" r:id="rId7"/>
    <p:sldId id="322" r:id="rId8"/>
    <p:sldId id="324" r:id="rId9"/>
    <p:sldId id="261" r:id="rId10"/>
    <p:sldId id="291" r:id="rId11"/>
    <p:sldId id="263" r:id="rId12"/>
    <p:sldId id="347" r:id="rId13"/>
    <p:sldId id="265" r:id="rId14"/>
    <p:sldId id="398" r:id="rId15"/>
    <p:sldId id="346" r:id="rId16"/>
    <p:sldId id="269" r:id="rId17"/>
    <p:sldId id="268" r:id="rId18"/>
    <p:sldId id="270" r:id="rId19"/>
    <p:sldId id="391" r:id="rId20"/>
    <p:sldId id="400" r:id="rId21"/>
    <p:sldId id="399" r:id="rId22"/>
    <p:sldId id="394" r:id="rId23"/>
    <p:sldId id="273" r:id="rId24"/>
    <p:sldId id="390" r:id="rId25"/>
    <p:sldId id="274" r:id="rId26"/>
    <p:sldId id="277" r:id="rId27"/>
    <p:sldId id="332" r:id="rId28"/>
    <p:sldId id="333" r:id="rId29"/>
    <p:sldId id="334" r:id="rId30"/>
    <p:sldId id="279" r:id="rId31"/>
    <p:sldId id="326" r:id="rId32"/>
    <p:sldId id="328" r:id="rId33"/>
    <p:sldId id="329" r:id="rId34"/>
    <p:sldId id="330" r:id="rId35"/>
    <p:sldId id="331" r:id="rId36"/>
    <p:sldId id="293" r:id="rId37"/>
    <p:sldId id="335" r:id="rId38"/>
    <p:sldId id="336" r:id="rId39"/>
    <p:sldId id="366" r:id="rId40"/>
    <p:sldId id="377" r:id="rId41"/>
    <p:sldId id="378" r:id="rId42"/>
    <p:sldId id="372" r:id="rId43"/>
    <p:sldId id="367" r:id="rId44"/>
    <p:sldId id="374" r:id="rId45"/>
    <p:sldId id="401" r:id="rId46"/>
    <p:sldId id="402" r:id="rId47"/>
    <p:sldId id="350" r:id="rId48"/>
    <p:sldId id="380" r:id="rId49"/>
    <p:sldId id="282" r:id="rId50"/>
    <p:sldId id="283" r:id="rId51"/>
    <p:sldId id="318" r:id="rId52"/>
    <p:sldId id="392" r:id="rId53"/>
    <p:sldId id="284" r:id="rId54"/>
    <p:sldId id="319" r:id="rId55"/>
    <p:sldId id="315" r:id="rId56"/>
    <p:sldId id="382" r:id="rId57"/>
    <p:sldId id="383" r:id="rId58"/>
    <p:sldId id="384" r:id="rId59"/>
    <p:sldId id="385" r:id="rId60"/>
    <p:sldId id="386" r:id="rId61"/>
  </p:sldIdLst>
  <p:sldSz cx="9144000" cy="6858000" type="screen4x3"/>
  <p:notesSz cx="6797675" cy="9874250"/>
  <p:defaultTextStyle>
    <a:defPPr>
      <a:defRPr lang="en-US"/>
    </a:defPPr>
    <a:lvl1pPr algn="l" rtl="0" fontAlgn="base">
      <a:spcBef>
        <a:spcPct val="0"/>
      </a:spcBef>
      <a:spcAft>
        <a:spcPct val="0"/>
      </a:spcAft>
      <a:defRPr kern="1200">
        <a:solidFill>
          <a:schemeClr val="tx1"/>
        </a:solidFill>
        <a:latin typeface="Lucida Console" pitchFamily="49" charset="0"/>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p:defaultTextStyle>
  <p:extLst>
    <p:ext uri="{521415D9-36F7-43E2-AB2F-B90AF26B5E84}">
      <p14:sectionLst xmlns:p14="http://schemas.microsoft.com/office/powerpoint/2010/main">
        <p14:section name="Výchozí oddíl (3:45)" id="{FF047D26-A159-4C12-9053-90866FA1AD71}">
          <p14:sldIdLst>
            <p14:sldId id="287"/>
            <p14:sldId id="259"/>
            <p14:sldId id="288"/>
            <p14:sldId id="323"/>
            <p14:sldId id="320"/>
            <p14:sldId id="321"/>
            <p14:sldId id="322"/>
            <p14:sldId id="324"/>
            <p14:sldId id="261"/>
            <p14:sldId id="291"/>
          </p14:sldIdLst>
        </p14:section>
        <p14:section name="Oddíl bez názvu (2:15)" id="{CC7F37BA-011D-4FED-AF50-4C814DE7A0F2}">
          <p14:sldIdLst>
            <p14:sldId id="263"/>
            <p14:sldId id="347"/>
            <p14:sldId id="265"/>
            <p14:sldId id="398"/>
            <p14:sldId id="346"/>
            <p14:sldId id="269"/>
          </p14:sldIdLst>
        </p14:section>
        <p14:section name="6:00 up to this point" id="{6720D05C-6418-492D-A023-FB1ED874F622}">
          <p14:sldIdLst>
            <p14:sldId id="268"/>
            <p14:sldId id="270"/>
            <p14:sldId id="391"/>
            <p14:sldId id="400"/>
            <p14:sldId id="399"/>
            <p14:sldId id="394"/>
          </p14:sldIdLst>
        </p14:section>
        <p14:section name="Extended MIS (1:10)" id="{959EDC76-0144-47FB-94EC-FEF4B64DF0CC}">
          <p14:sldIdLst>
            <p14:sldId id="273"/>
            <p14:sldId id="390"/>
            <p14:sldId id="274"/>
          </p14:sldIdLst>
        </p14:section>
        <p14:section name="Algorithm (2:30)" id="{A95DFD83-6AEA-4BD3-95AA-2292876DA877}">
          <p14:sldIdLst>
            <p14:sldId id="277"/>
            <p14:sldId id="332"/>
            <p14:sldId id="333"/>
            <p14:sldId id="334"/>
            <p14:sldId id="279"/>
            <p14:sldId id="326"/>
            <p14:sldId id="328"/>
            <p14:sldId id="329"/>
            <p14:sldId id="330"/>
            <p14:sldId id="331"/>
          </p14:sldIdLst>
        </p14:section>
        <p14:section name="Results (3:15)" id="{8443386F-9243-42B0-B348-E2F4C31BB412}">
          <p14:sldIdLst>
            <p14:sldId id="293"/>
            <p14:sldId id="335"/>
            <p14:sldId id="336"/>
            <p14:sldId id="366"/>
            <p14:sldId id="377"/>
            <p14:sldId id="378"/>
            <p14:sldId id="372"/>
            <p14:sldId id="367"/>
            <p14:sldId id="374"/>
            <p14:sldId id="401"/>
            <p14:sldId id="402"/>
            <p14:sldId id="350"/>
            <p14:sldId id="380"/>
          </p14:sldIdLst>
        </p14:section>
        <p14:section name="Wrap-up  (2:20)" id="{87C89B7E-18D9-419C-A784-1A52AA698F76}">
          <p14:sldIdLst>
            <p14:sldId id="282"/>
            <p14:sldId id="283"/>
            <p14:sldId id="318"/>
            <p14:sldId id="392"/>
            <p14:sldId id="284"/>
            <p14:sldId id="319"/>
            <p14:sldId id="315"/>
            <p14:sldId id="382"/>
            <p14:sldId id="383"/>
            <p14:sldId id="384"/>
            <p14:sldId id="385"/>
            <p14:sldId id="38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9226"/>
    <a:srgbClr val="6DCD86"/>
    <a:srgbClr val="56C673"/>
    <a:srgbClr val="009A46"/>
    <a:srgbClr val="6699FF"/>
    <a:srgbClr val="0000FF"/>
    <a:srgbClr val="FFFF00"/>
    <a:srgbClr val="FF00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67110" autoAdjust="0"/>
  </p:normalViewPr>
  <p:slideViewPr>
    <p:cSldViewPr>
      <p:cViewPr>
        <p:scale>
          <a:sx n="40" d="100"/>
          <a:sy n="40" d="100"/>
        </p:scale>
        <p:origin x="-3048" y="-15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B73D1F43-93B1-4BBD-A343-86A43FEB693A}" type="datetimeFigureOut">
              <a:rPr lang="en-US" smtClean="0"/>
              <a:pPr/>
              <a:t>8/27/2014</a:t>
            </a:fld>
            <a:endParaRPr lang="en-US"/>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E5108C6D-B24D-4CC0-BB7E-5236BDC86841}" type="slidenum">
              <a:rPr lang="en-US" smtClean="0"/>
              <a:pPr/>
              <a:t>‹#›</a:t>
            </a:fld>
            <a:endParaRPr lang="en-US"/>
          </a:p>
        </p:txBody>
      </p:sp>
    </p:spTree>
    <p:extLst>
      <p:ext uri="{BB962C8B-B14F-4D97-AF65-F5344CB8AC3E}">
        <p14:creationId xmlns:p14="http://schemas.microsoft.com/office/powerpoint/2010/main" val="13106066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69635"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30275" y="739775"/>
            <a:ext cx="4937125" cy="3703638"/>
          </a:xfrm>
          <a:prstGeom prst="rect">
            <a:avLst/>
          </a:prstGeom>
          <a:noFill/>
          <a:ln w="9525">
            <a:solidFill>
              <a:srgbClr val="000000"/>
            </a:solidFill>
            <a:miter lim="800000"/>
            <a:headEnd/>
            <a:tailEnd/>
          </a:ln>
        </p:spPr>
      </p:sp>
      <p:sp>
        <p:nvSpPr>
          <p:cNvPr id="69637"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Klepnutím lze upravit styly předlohy textu.</a:t>
            </a:r>
          </a:p>
          <a:p>
            <a:pPr lvl="1"/>
            <a:r>
              <a:rPr lang="en-US" noProof="0" smtClean="0"/>
              <a:t>Druhá úroveň</a:t>
            </a:r>
          </a:p>
          <a:p>
            <a:pPr lvl="2"/>
            <a:r>
              <a:rPr lang="en-US" noProof="0" smtClean="0"/>
              <a:t>Třetí úroveň</a:t>
            </a:r>
          </a:p>
          <a:p>
            <a:pPr lvl="3"/>
            <a:r>
              <a:rPr lang="en-US" noProof="0" smtClean="0"/>
              <a:t>Čtvrtá úroveň</a:t>
            </a:r>
          </a:p>
          <a:p>
            <a:pPr lvl="4"/>
            <a:r>
              <a:rPr lang="en-US" noProof="0" smtClean="0"/>
              <a:t>Pátá úroveň</a:t>
            </a:r>
          </a:p>
        </p:txBody>
      </p:sp>
      <p:sp>
        <p:nvSpPr>
          <p:cNvPr id="69638"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69639"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A193184A-B19B-4B8E-9E7D-76FD5B3FD12F}" type="slidenum">
              <a:rPr lang="en-US"/>
              <a:pPr>
                <a:defRPr/>
              </a:pPr>
              <a:t>‹#›</a:t>
            </a:fld>
            <a:endParaRPr lang="en-US"/>
          </a:p>
        </p:txBody>
      </p:sp>
    </p:spTree>
    <p:extLst>
      <p:ext uri="{BB962C8B-B14F-4D97-AF65-F5344CB8AC3E}">
        <p14:creationId xmlns:p14="http://schemas.microsoft.com/office/powerpoint/2010/main" val="315579150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We have addressed </a:t>
            </a:r>
            <a:r>
              <a:rPr lang="en-US" baseline="0" dirty="0" smtClean="0"/>
              <a:t>some </a:t>
            </a:r>
            <a:r>
              <a:rPr lang="en-US" baseline="0" dirty="0" smtClean="0"/>
              <a:t>interesting open questions related to combining estimators in volumetric light transport.</a:t>
            </a:r>
          </a:p>
          <a:p>
            <a:endParaRPr lang="en-US" baseline="0" dirty="0" smtClean="0"/>
          </a:p>
          <a:p>
            <a:pPr marL="171450" indent="-171450">
              <a:buFont typeface="Arial" panose="020B0604020202020204" pitchFamily="34" charset="0"/>
              <a:buChar char="•"/>
            </a:pPr>
            <a:r>
              <a:rPr lang="en-US" baseline="0" dirty="0" smtClean="0"/>
              <a:t>First, there are more estimators in volumes than on surfaces.</a:t>
            </a:r>
          </a:p>
          <a:p>
            <a:pPr marL="171450" indent="-171450">
              <a:buFont typeface="Arial" panose="020B0604020202020204" pitchFamily="34" charset="0"/>
              <a:buChar char="•"/>
            </a:pPr>
            <a:r>
              <a:rPr lang="en-US" baseline="0" dirty="0" smtClean="0"/>
              <a:t>Do they have some complementary advantages to justify their combination?</a:t>
            </a:r>
          </a:p>
          <a:p>
            <a:pPr marL="171450" indent="-171450">
              <a:buFont typeface="Arial" panose="020B0604020202020204" pitchFamily="34" charset="0"/>
              <a:buChar char="•"/>
            </a:pPr>
            <a:r>
              <a:rPr lang="en-US" baseline="0" dirty="0" smtClean="0"/>
              <a:t>To answer this question, we derived their variance and found out that the variance behavior is indeed complementary, so the combination makes sense.</a:t>
            </a:r>
          </a:p>
          <a:p>
            <a:pPr marL="171450" indent="-171450">
              <a:buFont typeface="Arial" panose="020B0604020202020204" pitchFamily="34" charset="0"/>
              <a:buChar char="•"/>
            </a:pPr>
            <a:r>
              <a:rPr lang="en-US" baseline="0" dirty="0" smtClean="0"/>
              <a:t>And as a bonus, we’ve shown that there is a very tight connection between what we in graphics call the photon points and beams and the so-called collision and track-length estimators used in neutron transport.</a:t>
            </a:r>
          </a:p>
          <a:p>
            <a:endParaRPr lang="en-US" baseline="0" dirty="0" smtClean="0"/>
          </a:p>
          <a:p>
            <a:pPr marL="171450" indent="-171450">
              <a:buFont typeface="Arial" panose="020B0604020202020204" pitchFamily="34" charset="0"/>
              <a:buChar char="•"/>
            </a:pPr>
            <a:r>
              <a:rPr lang="en-US" baseline="0" dirty="0" smtClean="0"/>
              <a:t>The second question is how exactly to combine the </a:t>
            </a:r>
            <a:r>
              <a:rPr lang="en-US" baseline="0" dirty="0" smtClean="0"/>
              <a:t>estimators.</a:t>
            </a:r>
            <a:endParaRPr lang="en-US" baseline="0" dirty="0" smtClean="0"/>
          </a:p>
          <a:p>
            <a:pPr marL="171450" indent="-171450">
              <a:buFont typeface="Arial" panose="020B0604020202020204" pitchFamily="34" charset="0"/>
              <a:buChar char="•"/>
            </a:pPr>
            <a:r>
              <a:rPr lang="en-US" baseline="0" dirty="0" smtClean="0"/>
              <a:t>To do this, we’ve developed a new generalization of Multiple Importance Sampling.</a:t>
            </a:r>
          </a:p>
          <a:p>
            <a:endParaRPr lang="en-US" baseline="0" dirty="0" smtClean="0"/>
          </a:p>
          <a:p>
            <a:pPr marL="171450" indent="-171450">
              <a:buFont typeface="Arial" panose="020B0604020202020204" pitchFamily="34" charset="0"/>
              <a:buChar char="•"/>
            </a:pPr>
            <a:r>
              <a:rPr lang="en-US" baseline="0" dirty="0" smtClean="0"/>
              <a:t>Third, we developed a practical combined rendering algorithm robust to different media properties.</a:t>
            </a:r>
            <a:endParaRPr lang="en-US" dirty="0" smtClean="0"/>
          </a:p>
          <a:p>
            <a:endParaRPr lang="en-US" dirty="0" smtClean="0"/>
          </a:p>
          <a:p>
            <a:pPr marL="171450" indent="-171450">
              <a:buFont typeface="Arial" panose="020B0604020202020204" pitchFamily="34" charset="0"/>
              <a:buChar char="•"/>
            </a:pPr>
            <a:r>
              <a:rPr lang="en-US" dirty="0" smtClean="0"/>
              <a:t>Before giving details on these points....</a:t>
            </a:r>
          </a:p>
        </p:txBody>
      </p:sp>
    </p:spTree>
    <p:extLst>
      <p:ext uri="{BB962C8B-B14F-4D97-AF65-F5344CB8AC3E}">
        <p14:creationId xmlns:p14="http://schemas.microsoft.com/office/powerpoint/2010/main" val="1412036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baseline="0" dirty="0" smtClean="0"/>
              <a:t>… let me briefly review the different volumetric photon density estimators.</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11</a:t>
            </a:fld>
            <a:endParaRPr lang="cs-CZ"/>
          </a:p>
        </p:txBody>
      </p:sp>
    </p:spTree>
    <p:extLst>
      <p:ext uri="{BB962C8B-B14F-4D97-AF65-F5344CB8AC3E}">
        <p14:creationId xmlns:p14="http://schemas.microsoft.com/office/powerpoint/2010/main" val="1337647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Photon density estimation works in two passes. </a:t>
            </a:r>
          </a:p>
          <a:p>
            <a:pPr marL="171450" indent="-171450">
              <a:buFont typeface="Arial" panose="020B0604020202020204" pitchFamily="34" charset="0"/>
              <a:buChar char="•"/>
            </a:pPr>
            <a:r>
              <a:rPr lang="en-US" dirty="0" smtClean="0"/>
              <a:t>In the first pass, we trace paths from light sources and store a representation of equilibrium radiance.</a:t>
            </a:r>
          </a:p>
          <a:p>
            <a:pPr marL="171450" indent="-171450">
              <a:buFont typeface="Arial" panose="020B0604020202020204" pitchFamily="34" charset="0"/>
              <a:buChar char="•"/>
            </a:pPr>
            <a:r>
              <a:rPr lang="en-US" dirty="0" smtClean="0"/>
              <a:t>In media, we can represent the radiance either by particles or </a:t>
            </a:r>
            <a:r>
              <a:rPr lang="en-US" b="1" dirty="0" smtClean="0"/>
              <a:t>photon points</a:t>
            </a:r>
            <a:r>
              <a:rPr lang="en-US" dirty="0" smtClean="0"/>
              <a:t>, or by particle tracks, or </a:t>
            </a:r>
            <a:r>
              <a:rPr lang="en-US" b="1" dirty="0" smtClean="0"/>
              <a:t>photon beams</a:t>
            </a:r>
            <a:r>
              <a:rPr lang="en-US"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In the second pass, we query this representation to render an image.</a:t>
            </a:r>
          </a:p>
          <a:p>
            <a:pPr marL="171450" indent="-171450">
              <a:buFont typeface="Arial" panose="020B0604020202020204" pitchFamily="34" charset="0"/>
              <a:buChar char="•"/>
            </a:pPr>
            <a:r>
              <a:rPr lang="en-US" dirty="0" smtClean="0"/>
              <a:t>Here, we can use </a:t>
            </a:r>
            <a:r>
              <a:rPr lang="en-US" baseline="0" dirty="0" smtClean="0"/>
              <a:t>a radiance estimate at a certain </a:t>
            </a:r>
            <a:r>
              <a:rPr lang="en-US" b="1" baseline="0" dirty="0" smtClean="0"/>
              <a:t>query point</a:t>
            </a:r>
            <a:r>
              <a:rPr lang="en-US" baseline="0" dirty="0" smtClean="0"/>
              <a:t>, or along an entire ray, or </a:t>
            </a:r>
            <a:r>
              <a:rPr lang="en-US" b="1" baseline="0" dirty="0" smtClean="0"/>
              <a:t>query beam</a:t>
            </a:r>
            <a:r>
              <a:rPr lang="en-US" baseline="0" dirty="0" smtClean="0"/>
              <a:t>.</a:t>
            </a:r>
          </a:p>
          <a:p>
            <a:pPr marL="171450" indent="-171450">
              <a:buFont typeface="Arial" panose="020B0604020202020204" pitchFamily="34" charset="0"/>
              <a:buChar char="•"/>
            </a:pPr>
            <a:r>
              <a:rPr lang="en-US" baseline="0" dirty="0" smtClean="0"/>
              <a:t>This gives us four basic types of estimators: Point-point, Beam-point, Point-Beam, Beam-Beam.</a:t>
            </a:r>
          </a:p>
          <a:p>
            <a:pPr marL="171450" indent="-171450">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12</a:t>
            </a:fld>
            <a:endParaRPr lang="cs-CZ"/>
          </a:p>
        </p:txBody>
      </p:sp>
    </p:spTree>
    <p:extLst>
      <p:ext uri="{BB962C8B-B14F-4D97-AF65-F5344CB8AC3E}">
        <p14:creationId xmlns:p14="http://schemas.microsoft.com/office/powerpoint/2010/main" val="3276444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In addition, the photon</a:t>
            </a:r>
            <a:r>
              <a:rPr lang="en-US" baseline="0" dirty="0" smtClean="0"/>
              <a:t> beams may either be limited to the actual trajectory of the path that generated them, which we call </a:t>
            </a:r>
            <a:r>
              <a:rPr lang="en-US" b="1" baseline="0" dirty="0" smtClean="0"/>
              <a:t>“short” beams</a:t>
            </a:r>
            <a:r>
              <a:rPr lang="en-US" baseline="0" dirty="0" smtClean="0"/>
              <a:t>.</a:t>
            </a:r>
          </a:p>
          <a:p>
            <a:pPr marL="171450" indent="-171450">
              <a:buFont typeface="Arial" panose="020B0604020202020204" pitchFamily="34" charset="0"/>
              <a:buChar char="•"/>
            </a:pPr>
            <a:r>
              <a:rPr lang="en-US" baseline="0" dirty="0" smtClean="0"/>
              <a:t>Or they may extend all the way to the next surface, which we call </a:t>
            </a:r>
            <a:r>
              <a:rPr lang="en-US" b="1" baseline="0" dirty="0" smtClean="0"/>
              <a:t>“long” beams</a:t>
            </a:r>
            <a:r>
              <a:rPr lang="en-US"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This difference has a significant impact on the estimator variance.</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We can </a:t>
            </a:r>
            <a:r>
              <a:rPr lang="en-US" baseline="0" dirty="0" smtClean="0"/>
              <a:t>apply the exact same thing also to the query beams, so </a:t>
            </a:r>
            <a:r>
              <a:rPr lang="en-US" baseline="0" dirty="0" smtClean="0"/>
              <a:t>we can </a:t>
            </a:r>
            <a:r>
              <a:rPr lang="en-US" baseline="0" dirty="0" smtClean="0"/>
              <a:t>have </a:t>
            </a:r>
            <a:r>
              <a:rPr lang="en-US" baseline="0" dirty="0" smtClean="0"/>
              <a:t>short and long query </a:t>
            </a:r>
            <a:r>
              <a:rPr lang="en-US" baseline="0" dirty="0" smtClean="0"/>
              <a:t>beams.</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13</a:t>
            </a:fld>
            <a:endParaRPr lang="cs-CZ"/>
          </a:p>
        </p:txBody>
      </p:sp>
    </p:spTree>
    <p:extLst>
      <p:ext uri="{BB962C8B-B14F-4D97-AF65-F5344CB8AC3E}">
        <p14:creationId xmlns:p14="http://schemas.microsoft.com/office/powerpoint/2010/main" val="4271843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density estimation kernels </a:t>
            </a:r>
            <a:r>
              <a:rPr lang="en-US" baseline="0" dirty="0" smtClean="0"/>
              <a:t>may have various dimension, which increases the number of estimator even more.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 practice, we follow the previous work and choose the estimators with the lowest kernel dimension.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But note that all the theory derived in the paper applies to all the estimators.</a:t>
            </a:r>
          </a:p>
          <a:p>
            <a:pPr marL="171450" indent="-171450">
              <a:buFont typeface="Arial" panose="020B0604020202020204" pitchFamily="34" charset="0"/>
              <a:buChar char="•"/>
            </a:pPr>
            <a:endParaRPr lang="en-US" baseline="0" dirty="0" smtClean="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14</a:t>
            </a:fld>
            <a:endParaRPr lang="cs-CZ"/>
          </a:p>
        </p:txBody>
      </p:sp>
    </p:spTree>
    <p:extLst>
      <p:ext uri="{BB962C8B-B14F-4D97-AF65-F5344CB8AC3E}">
        <p14:creationId xmlns:p14="http://schemas.microsoft.com/office/powerpoint/2010/main" val="2684075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bottom line is, there are many volumetric estimators.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Does it make sense to combine them?</a:t>
            </a:r>
            <a:endParaRPr lang="en-US" dirty="0" smtClean="0"/>
          </a:p>
          <a:p>
            <a:pPr marL="171450" indent="-171450">
              <a:buFont typeface="Arial" panose="020B0604020202020204" pitchFamily="34" charset="0"/>
              <a:buChar char="•"/>
            </a:pPr>
            <a:endParaRPr lang="en-US" dirty="0" smtClean="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15</a:t>
            </a:fld>
            <a:endParaRPr lang="cs-CZ"/>
          </a:p>
        </p:txBody>
      </p:sp>
    </p:spTree>
    <p:extLst>
      <p:ext uri="{BB962C8B-B14F-4D97-AF65-F5344CB8AC3E}">
        <p14:creationId xmlns:p14="http://schemas.microsoft.com/office/powerpoint/2010/main" val="3276444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For example, intuitively, one could expect that because the beams fill up the space so much</a:t>
            </a:r>
            <a:r>
              <a:rPr lang="en-US" baseline="0" dirty="0" smtClean="0"/>
              <a:t> faster, they might be always better than </a:t>
            </a:r>
            <a:r>
              <a:rPr lang="en-US" baseline="0" dirty="0" smtClean="0"/>
              <a:t>points.</a:t>
            </a:r>
            <a:endParaRPr lang="en-US" baseline="0" dirty="0" smtClean="0"/>
          </a:p>
          <a:p>
            <a:pPr marL="171450" indent="-171450">
              <a:buFont typeface="Arial" panose="020B0604020202020204" pitchFamily="34" charset="0"/>
              <a:buChar char="•"/>
            </a:pPr>
            <a:r>
              <a:rPr lang="en-US" baseline="0" dirty="0" smtClean="0"/>
              <a:t>But we will see that while photon beams are great in some media, they may be outperformed by points in other media. </a:t>
            </a:r>
          </a:p>
          <a:p>
            <a:pPr marL="171450" indent="-171450">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16</a:t>
            </a:fld>
            <a:endParaRPr lang="cs-CZ"/>
          </a:p>
        </p:txBody>
      </p:sp>
    </p:spTree>
    <p:extLst>
      <p:ext uri="{BB962C8B-B14F-4D97-AF65-F5344CB8AC3E}">
        <p14:creationId xmlns:p14="http://schemas.microsoft.com/office/powerpoint/2010/main" val="2432632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baseline="0" dirty="0" smtClean="0"/>
              <a:t>To formally asses the performance of the different estimators, we derived their variance in a canonical configuration.</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17</a:t>
            </a:fld>
            <a:endParaRPr lang="cs-CZ"/>
          </a:p>
        </p:txBody>
      </p:sp>
    </p:spTree>
    <p:extLst>
      <p:ext uri="{BB962C8B-B14F-4D97-AF65-F5344CB8AC3E}">
        <p14:creationId xmlns:p14="http://schemas.microsoft.com/office/powerpoint/2010/main" val="2348995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configuration</a:t>
            </a:r>
            <a:r>
              <a:rPr lang="en-US" baseline="0" dirty="0" smtClean="0"/>
              <a:t> that we consider consists of two fixed perpendicular rays in a homogeneous medium.</a:t>
            </a:r>
          </a:p>
          <a:p>
            <a:pPr marL="171450" indent="-171450">
              <a:buFont typeface="Arial" panose="020B0604020202020204" pitchFamily="34" charset="0"/>
              <a:buChar char="•"/>
            </a:pPr>
            <a:r>
              <a:rPr lang="en-US" baseline="0" dirty="0" smtClean="0"/>
              <a:t>The green one is at the end of a light sub-path and the red one at the end of an eye sub-path.</a:t>
            </a:r>
          </a:p>
          <a:p>
            <a:pPr marL="171450" indent="-171450">
              <a:buFont typeface="Arial" panose="020B0604020202020204" pitchFamily="34" charset="0"/>
              <a:buChar char="•"/>
            </a:pPr>
            <a:r>
              <a:rPr lang="en-US" baseline="0" dirty="0" smtClean="0"/>
              <a:t>We choose a constant cube kernel and assume that both rays pass through the kernel.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In rendering, this configuration is sampled randomly which incurs some extra variance. </a:t>
            </a:r>
          </a:p>
          <a:p>
            <a:pPr marL="171450" indent="-171450">
              <a:buFont typeface="Arial" panose="020B0604020202020204" pitchFamily="34" charset="0"/>
              <a:buChar char="•"/>
            </a:pPr>
            <a:r>
              <a:rPr lang="en-US" baseline="0" dirty="0" smtClean="0"/>
              <a:t>But this variance is the same for all the estimators so we won’t need to worry about it </a:t>
            </a:r>
            <a:r>
              <a:rPr lang="en-US" baseline="0" dirty="0" smtClean="0"/>
              <a:t>here because our goal is to compare the variance of the different estimators.</a:t>
            </a:r>
            <a:endParaRPr lang="en-US" baseline="0" dirty="0" smtClean="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18</a:t>
            </a:fld>
            <a:endParaRPr lang="cs-CZ"/>
          </a:p>
        </p:txBody>
      </p:sp>
    </p:spTree>
    <p:extLst>
      <p:ext uri="{BB962C8B-B14F-4D97-AF65-F5344CB8AC3E}">
        <p14:creationId xmlns:p14="http://schemas.microsoft.com/office/powerpoint/2010/main" val="3413856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baseline="0" dirty="0" smtClean="0"/>
              <a:t>To simplify the diagram, I’ll draw it flat.</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In this setup, the expected value of the estimators is the integral of transmittance over the kernel along the light </a:t>
            </a:r>
            <a:r>
              <a:rPr lang="en-US" baseline="0" dirty="0" smtClean="0"/>
              <a:t>ray …</a:t>
            </a:r>
            <a:endParaRPr lang="en-US" baseline="0" dirty="0" smtClean="0"/>
          </a:p>
          <a:p>
            <a:pPr marL="171450" indent="-171450">
              <a:buFont typeface="Arial" panose="020B0604020202020204" pitchFamily="34" charset="0"/>
              <a:buChar char="•"/>
            </a:pPr>
            <a:r>
              <a:rPr lang="en-US" baseline="0" dirty="0" smtClean="0"/>
              <a:t>… times </a:t>
            </a:r>
            <a:r>
              <a:rPr lang="en-US" baseline="0" dirty="0" smtClean="0"/>
              <a:t>the same thing for the eye ray.</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And each of the estimators estimates this value in a different way with different variance for which we have derived analytical expressions.</a:t>
            </a:r>
          </a:p>
          <a:p>
            <a:pPr marL="171450" indent="-171450">
              <a:buFont typeface="Arial" panose="020B0604020202020204" pitchFamily="34" charset="0"/>
              <a:buChar char="•"/>
            </a:pPr>
            <a:r>
              <a:rPr lang="en-US" baseline="0" dirty="0" smtClean="0"/>
              <a:t>And this variance depends in an interesting way on the size of the kernel compared to the mean free path of the medium.</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19</a:t>
            </a:fld>
            <a:endParaRPr lang="cs-CZ"/>
          </a:p>
        </p:txBody>
      </p:sp>
    </p:spTree>
    <p:extLst>
      <p:ext uri="{BB962C8B-B14F-4D97-AF65-F5344CB8AC3E}">
        <p14:creationId xmlns:p14="http://schemas.microsoft.com/office/powerpoint/2010/main" val="3413856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In this work, we aim</a:t>
            </a:r>
            <a:r>
              <a:rPr lang="en-US" baseline="0" dirty="0" smtClean="0"/>
              <a:t> to render participating media in a manner that is robust to media properties and to lighting. </a:t>
            </a:r>
          </a:p>
          <a:p>
            <a:pPr marL="171450" indent="-171450">
              <a:buFont typeface="Arial" panose="020B0604020202020204" pitchFamily="34" charset="0"/>
              <a:buChar char="•"/>
            </a:pPr>
            <a:r>
              <a:rPr lang="en-US" baseline="0" dirty="0" smtClean="0"/>
              <a:t>We want to handle optically </a:t>
            </a:r>
            <a:r>
              <a:rPr lang="en-US" baseline="0" noProof="0" dirty="0" smtClean="0"/>
              <a:t>dense or rare </a:t>
            </a:r>
            <a:r>
              <a:rPr lang="en-US" baseline="0" dirty="0" smtClean="0"/>
              <a:t>media with high or low scattering albedo. </a:t>
            </a:r>
          </a:p>
          <a:p>
            <a:pPr marL="171450" indent="-171450">
              <a:buFont typeface="Arial" panose="020B0604020202020204" pitchFamily="34" charset="0"/>
              <a:buChar char="•"/>
            </a:pPr>
            <a:r>
              <a:rPr lang="en-US" baseline="0" dirty="0" smtClean="0"/>
              <a:t>We want to handle diffusive multiple scattering (as in subsurface scattering) or highly focused lighting (as in volumetric caustics).</a:t>
            </a:r>
          </a:p>
          <a:p>
            <a:pPr marL="171450" indent="-171450">
              <a:buFont typeface="Arial" panose="020B0604020202020204" pitchFamily="34" charset="0"/>
              <a:buChar char="•"/>
            </a:pPr>
            <a:r>
              <a:rPr lang="en-US" baseline="0" dirty="0" smtClean="0"/>
              <a:t>The algorithm we’ve developed has all these features and it was actually used to render the image shown here.</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a:t>
            </a:fld>
            <a:endParaRPr lang="cs-CZ"/>
          </a:p>
        </p:txBody>
      </p:sp>
    </p:spTree>
    <p:extLst>
      <p:ext uri="{BB962C8B-B14F-4D97-AF65-F5344CB8AC3E}">
        <p14:creationId xmlns:p14="http://schemas.microsoft.com/office/powerpoint/2010/main" val="2686752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Let’s have a closer</a:t>
            </a:r>
            <a:r>
              <a:rPr lang="en-US" baseline="0" dirty="0" smtClean="0"/>
              <a:t> look </a:t>
            </a:r>
            <a:r>
              <a:rPr lang="en-US" dirty="0" smtClean="0"/>
              <a:t>at how the integral is estimated by the three estimator types along one of the two rays.</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The </a:t>
            </a:r>
            <a:r>
              <a:rPr lang="en-US" b="1" dirty="0" smtClean="0"/>
              <a:t>long beam</a:t>
            </a:r>
            <a:r>
              <a:rPr lang="en-US" baseline="0" dirty="0" smtClean="0"/>
              <a:t> estimator</a:t>
            </a:r>
            <a:r>
              <a:rPr lang="en-US" dirty="0" smtClean="0"/>
              <a:t> shoots an infinite ray and simply always return the right answer calculated </a:t>
            </a:r>
            <a:r>
              <a:rPr lang="en-US" dirty="0" smtClean="0"/>
              <a:t>analytically,</a:t>
            </a:r>
            <a:r>
              <a:rPr lang="en-US" baseline="0" dirty="0" smtClean="0"/>
              <a:t> which is a zero-variance estimators of the integral.</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a:t>
            </a:r>
            <a:r>
              <a:rPr lang="en-US" b="1" baseline="0" dirty="0" smtClean="0"/>
              <a:t>short beam</a:t>
            </a:r>
            <a:r>
              <a:rPr lang="en-US" baseline="0" dirty="0" smtClean="0"/>
              <a:t> estimator samples a finite ray with length proportional to transmittance and returns the length of the </a:t>
            </a:r>
            <a:r>
              <a:rPr lang="en-US" baseline="0" dirty="0" smtClean="0"/>
              <a:t>portion of the ray </a:t>
            </a:r>
            <a:r>
              <a:rPr lang="en-US" baseline="0" dirty="0" smtClean="0"/>
              <a:t>that lies inside the kernel</a:t>
            </a:r>
            <a:r>
              <a:rPr lang="en-US" baseline="0" dirty="0" smtClean="0"/>
              <a:t>. This </a:t>
            </a:r>
            <a:r>
              <a:rPr lang="en-US" baseline="0" dirty="0" smtClean="0"/>
              <a:t>could be zero if the ray does not reach the kernel</a:t>
            </a:r>
            <a:r>
              <a:rPr lang="en-US" baseline="0" dirty="0" smtClean="0"/>
              <a:t>. The variance in this case is non-zero and stems from two factors: whether or not the kernel is reached at all, and if it is, what portion of the ray actually lies inside the kernel.</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The </a:t>
            </a:r>
            <a:r>
              <a:rPr lang="en-US" b="1" baseline="0" dirty="0" smtClean="0"/>
              <a:t>point </a:t>
            </a:r>
            <a:r>
              <a:rPr lang="en-US" baseline="0" dirty="0" smtClean="0"/>
              <a:t>estimator samples </a:t>
            </a:r>
            <a:r>
              <a:rPr lang="en-US" baseline="0" dirty="0" smtClean="0"/>
              <a:t>a finite ray as before, but it returns a constant </a:t>
            </a:r>
            <a:r>
              <a:rPr lang="en-US" baseline="0" dirty="0" smtClean="0"/>
              <a:t>number if </a:t>
            </a:r>
            <a:r>
              <a:rPr lang="en-US" baseline="0" dirty="0" smtClean="0"/>
              <a:t>the end point fall within the kernel and zero otherwise</a:t>
            </a:r>
            <a:r>
              <a:rPr lang="en-US" baseline="0" dirty="0" smtClean="0"/>
              <a:t>. So the variance is only due to the chance of ‘hitting’ the kernel.</a:t>
            </a:r>
            <a:endParaRPr lang="en-US" baseline="0"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Let’s now explain the variance behavior</a:t>
            </a:r>
            <a:r>
              <a:rPr lang="en-US" baseline="0" dirty="0" smtClean="0"/>
              <a:t> of the short beam and point estimators on an intuitive level:</a:t>
            </a:r>
            <a:endParaRPr lang="en-US" dirty="0" smtClean="0"/>
          </a:p>
          <a:p>
            <a:pPr marL="171450" indent="-171450">
              <a:buFont typeface="Arial" panose="020B0604020202020204" pitchFamily="34" charset="0"/>
              <a:buChar char="•"/>
            </a:pPr>
            <a:r>
              <a:rPr lang="en-US" dirty="0" smtClean="0"/>
              <a:t>If the kernel is really large, the point estimator will have low variance because it often hits the kernel and there is not other source of variance. The short beam, on the other hand, will show high variance because</a:t>
            </a:r>
            <a:r>
              <a:rPr lang="en-US" baseline="0" dirty="0" smtClean="0"/>
              <a:t> of the varying length of the ray segment that overlaps the kernel.</a:t>
            </a:r>
          </a:p>
          <a:p>
            <a:pPr marL="171450" indent="-171450">
              <a:buFont typeface="Arial" panose="020B0604020202020204" pitchFamily="34" charset="0"/>
              <a:buChar char="•"/>
            </a:pPr>
            <a:r>
              <a:rPr lang="en-US" baseline="0" dirty="0" smtClean="0"/>
              <a:t>If, on the other hand, the kernel is small, the point estimator will have a high variance because it will have hard times sampling a position in the kernel. The short beam variance will be low because the variability of the ray segment over the kernel will be small (simply because the kernel itself is small).</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20</a:t>
            </a:fld>
            <a:endParaRPr lang="cs-CZ"/>
          </a:p>
        </p:txBody>
      </p:sp>
    </p:spTree>
    <p:extLst>
      <p:ext uri="{BB962C8B-B14F-4D97-AF65-F5344CB8AC3E}">
        <p14:creationId xmlns:p14="http://schemas.microsoft.com/office/powerpoint/2010/main" val="3413856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smtClean="0"/>
              <a:t>Let’s </a:t>
            </a:r>
            <a:r>
              <a:rPr lang="en-US" dirty="0" smtClean="0"/>
              <a:t>now plot </a:t>
            </a:r>
            <a:r>
              <a:rPr lang="en-US" dirty="0" smtClean="0"/>
              <a:t>the normalized standard </a:t>
            </a:r>
            <a:r>
              <a:rPr lang="en-US" dirty="0" smtClean="0"/>
              <a:t>deviation (NSD),</a:t>
            </a:r>
            <a:r>
              <a:rPr lang="en-US" baseline="0" dirty="0" smtClean="0"/>
              <a:t> </a:t>
            </a:r>
            <a:r>
              <a:rPr lang="en-US" baseline="0" dirty="0" smtClean="0"/>
              <a:t>which is a measure of relative variance, </a:t>
            </a:r>
            <a:r>
              <a:rPr lang="en-US" dirty="0" smtClean="0"/>
              <a:t>against the kernel </a:t>
            </a:r>
            <a:r>
              <a:rPr lang="en-US" dirty="0" smtClean="0"/>
              <a:t>width (expressed in the units of the mean</a:t>
            </a:r>
            <a:r>
              <a:rPr lang="en-US" baseline="0" dirty="0" smtClean="0"/>
              <a:t> free path length of the medium)</a:t>
            </a:r>
            <a:r>
              <a:rPr lang="en-US" dirty="0" smtClean="0"/>
              <a:t>.</a:t>
            </a:r>
            <a:endParaRPr lang="en-US" dirty="0" smtClean="0"/>
          </a:p>
          <a:p>
            <a:pPr marL="171450" indent="-171450">
              <a:buFont typeface="Arial" panose="020B0604020202020204" pitchFamily="34" charset="0"/>
              <a:buChar char="•"/>
            </a:pPr>
            <a:r>
              <a:rPr lang="en-US" baseline="0" dirty="0" smtClean="0"/>
              <a:t>Equivalently</a:t>
            </a:r>
            <a:r>
              <a:rPr lang="en-US" baseline="0" dirty="0" smtClean="0"/>
              <a:t>, if we fix the kernel size, the horizontal axis tells us how dense or rare the medium is.</a:t>
            </a:r>
          </a:p>
          <a:p>
            <a:pPr marL="171450" indent="-171450">
              <a:buFont typeface="Arial" panose="020B0604020202020204" pitchFamily="34" charset="0"/>
              <a:buChar char="•"/>
            </a:pPr>
            <a:r>
              <a:rPr lang="en-US" baseline="0" dirty="0" smtClean="0"/>
              <a:t>On the left there are </a:t>
            </a:r>
            <a:r>
              <a:rPr lang="en-US" baseline="0" dirty="0" smtClean="0"/>
              <a:t>rare </a:t>
            </a:r>
            <a:r>
              <a:rPr lang="en-US" baseline="0" dirty="0" smtClean="0"/>
              <a:t>media or small kernels, on the right, there are dense media or large kernels.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smtClean="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We plot the NSD for two selected estimators, short-beam – long-beam and point – long-beam.</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The long beam contributes zero variance, so we’re really comparing short beams to points.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And we see that while the NSD happens to be constant for the short beams, it has an interesting behavior for the points.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As the kernel gets smaller, or equivalently, the medium gets thinner, the NSD of the point estimator diverges.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On the other hand, for large kernels or dense media, the NSD of points approaches zero.</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There’s a cross point between the short beams and points at the kernel width of 1 mean free path</a:t>
            </a:r>
            <a:r>
              <a:rPr lang="en-US" baseline="0" dirty="0" smtClean="0"/>
              <a:t>.</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This behavior exactly corresponds to the intuition given on the previous slide.</a:t>
            </a:r>
            <a:endParaRPr lang="en-US" baseline="0" dirty="0" smtClean="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21</a:t>
            </a:fld>
            <a:endParaRPr lang="cs-CZ"/>
          </a:p>
        </p:txBody>
      </p:sp>
    </p:spTree>
    <p:extLst>
      <p:ext uri="{BB962C8B-B14F-4D97-AF65-F5344CB8AC3E}">
        <p14:creationId xmlns:p14="http://schemas.microsoft.com/office/powerpoint/2010/main" val="2663074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a:t>
            </a:r>
            <a:r>
              <a:rPr lang="en-US" baseline="0" dirty="0" smtClean="0"/>
              <a:t> </a:t>
            </a:r>
            <a:r>
              <a:rPr lang="en-US" baseline="0" dirty="0" smtClean="0"/>
              <a:t>take-home message from this analysis is: </a:t>
            </a:r>
            <a:r>
              <a:rPr lang="en-US" dirty="0" smtClean="0"/>
              <a:t>beams are better in rare media, where the mean free path is much longer than the kernel size.</a:t>
            </a:r>
          </a:p>
          <a:p>
            <a:pPr marL="171450" indent="-171450">
              <a:buFont typeface="Arial" panose="020B0604020202020204" pitchFamily="34" charset="0"/>
              <a:buChar char="•"/>
            </a:pPr>
            <a:r>
              <a:rPr lang="en-US" dirty="0" smtClean="0"/>
              <a:t>On the other hand, in dense</a:t>
            </a:r>
            <a:r>
              <a:rPr lang="en-US" baseline="0" dirty="0" smtClean="0"/>
              <a:t> media, when the </a:t>
            </a:r>
            <a:r>
              <a:rPr lang="en-US" baseline="0" dirty="0" err="1" smtClean="0"/>
              <a:t>mfp</a:t>
            </a:r>
            <a:r>
              <a:rPr lang="en-US" baseline="0" dirty="0" smtClean="0"/>
              <a:t> is shorter than the kernel size, points perform better.</a:t>
            </a:r>
          </a:p>
          <a:p>
            <a:pPr marL="171450" indent="-171450">
              <a:buFont typeface="Arial" panose="020B0604020202020204" pitchFamily="34" charset="0"/>
              <a:buChar char="•"/>
            </a:pPr>
            <a:r>
              <a:rPr lang="en-US" baseline="0" dirty="0" smtClean="0"/>
              <a:t>We believe this is a really interesting results, and we consider the variance analysis one of the major contributions of the paper, because so far, the relative performance of point- and beam-based estimators has been unknown.</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22</a:t>
            </a:fld>
            <a:endParaRPr lang="cs-CZ"/>
          </a:p>
        </p:txBody>
      </p:sp>
    </p:spTree>
    <p:extLst>
      <p:ext uri="{BB962C8B-B14F-4D97-AF65-F5344CB8AC3E}">
        <p14:creationId xmlns:p14="http://schemas.microsoft.com/office/powerpoint/2010/main" val="2663074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next question is,</a:t>
            </a:r>
            <a:r>
              <a:rPr lang="en-US" baseline="0" dirty="0" smtClean="0"/>
              <a:t> how to combine the estimators</a:t>
            </a:r>
            <a:r>
              <a:rPr lang="en-US" dirty="0" smtClean="0"/>
              <a:t>.</a:t>
            </a:r>
          </a:p>
          <a:p>
            <a:pPr marL="171450" indent="-171450">
              <a:buFont typeface="Arial" panose="020B0604020202020204" pitchFamily="34" charset="0"/>
              <a:buChar char="•"/>
            </a:pPr>
            <a:r>
              <a:rPr lang="en-US" dirty="0" smtClean="0"/>
              <a:t>To do this, we’ve </a:t>
            </a:r>
            <a:r>
              <a:rPr lang="en-US" baseline="0" dirty="0" smtClean="0"/>
              <a:t>developed a new generalization, or extension of Multiple Importance Sampling.</a:t>
            </a:r>
            <a:endParaRPr lang="cs-CZ" dirty="0"/>
          </a:p>
        </p:txBody>
      </p:sp>
    </p:spTree>
    <p:extLst>
      <p:ext uri="{BB962C8B-B14F-4D97-AF65-F5344CB8AC3E}">
        <p14:creationId xmlns:p14="http://schemas.microsoft.com/office/powerpoint/2010/main" val="2690743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Why did we need it, why not </a:t>
            </a:r>
            <a:r>
              <a:rPr lang="en-US" dirty="0" smtClean="0"/>
              <a:t>use the </a:t>
            </a:r>
            <a:r>
              <a:rPr lang="en-US" dirty="0" smtClean="0"/>
              <a:t>MIS </a:t>
            </a:r>
            <a:r>
              <a:rPr lang="en-US" dirty="0" smtClean="0"/>
              <a:t>as is?</a:t>
            </a:r>
            <a:endParaRPr lang="en-US" dirty="0" smtClean="0"/>
          </a:p>
          <a:p>
            <a:pPr marL="171450" indent="-171450">
              <a:buFont typeface="Arial" panose="020B0604020202020204" pitchFamily="34" charset="0"/>
              <a:buChar char="•"/>
            </a:pPr>
            <a:r>
              <a:rPr lang="en-US" dirty="0" smtClean="0"/>
              <a:t>The problem is that blurring by the density estimation kernel corresponds to extra integral dimensions</a:t>
            </a:r>
            <a:r>
              <a:rPr lang="en-US" baseline="0" dirty="0" smtClean="0"/>
              <a:t> over the usual path integral.</a:t>
            </a:r>
            <a:endParaRPr lang="cs-CZ" dirty="0" smtClean="0"/>
          </a:p>
          <a:p>
            <a:pPr marL="171450" indent="-171450">
              <a:buFont typeface="Arial" panose="020B0604020202020204" pitchFamily="34" charset="0"/>
              <a:buChar char="•"/>
            </a:pPr>
            <a:r>
              <a:rPr lang="en-US" dirty="0" smtClean="0"/>
              <a:t>So we are actually combining estimators of integrals over spaces of different dimension</a:t>
            </a:r>
            <a:r>
              <a:rPr lang="en-US" baseline="0" dirty="0" smtClean="0"/>
              <a:t> and the original MIS just isn’t designed to do this.</a:t>
            </a:r>
            <a:endParaRPr lang="en-US" dirty="0" smtClean="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24</a:t>
            </a:fld>
            <a:endParaRPr lang="cs-CZ"/>
          </a:p>
        </p:txBody>
      </p:sp>
    </p:spTree>
    <p:extLst>
      <p:ext uri="{BB962C8B-B14F-4D97-AF65-F5344CB8AC3E}">
        <p14:creationId xmlns:p14="http://schemas.microsoft.com/office/powerpoint/2010/main" val="3354787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We extend the MIS to directly recognize that some of the estimators in the mixture may have </a:t>
            </a:r>
            <a:r>
              <a:rPr lang="en-US" baseline="0" dirty="0" smtClean="0"/>
              <a:t>some extra dimensions</a:t>
            </a:r>
            <a:r>
              <a:rPr lang="en-US" baseline="0" dirty="0" smtClean="0"/>
              <a:t>.</a:t>
            </a:r>
          </a:p>
          <a:p>
            <a:pPr marL="171450" indent="-171450">
              <a:buFont typeface="Arial" panose="020B0604020202020204" pitchFamily="34" charset="0"/>
              <a:buChar char="•"/>
            </a:pPr>
            <a:r>
              <a:rPr lang="en-US" baseline="0" dirty="0" smtClean="0"/>
              <a:t>We’ve also developed the corresponding balance heuristic that </a:t>
            </a:r>
            <a:r>
              <a:rPr lang="en-US" dirty="0" smtClean="0"/>
              <a:t>allows</a:t>
            </a:r>
            <a:r>
              <a:rPr lang="en-US" baseline="0" dirty="0" smtClean="0"/>
              <a:t> us to calculate the combination weights.</a:t>
            </a:r>
          </a:p>
          <a:p>
            <a:pPr marL="171450" indent="-171450">
              <a:buFont typeface="Arial" panose="020B0604020202020204" pitchFamily="34" charset="0"/>
              <a:buChar char="•"/>
            </a:pPr>
            <a:r>
              <a:rPr lang="en-US" baseline="0" dirty="0" smtClean="0"/>
              <a:t>The result is compatible with the VCM and UPS frameworks but our formulation is more general and possibly applicable beyond the problem of combining volumetric estimators.</a:t>
            </a:r>
            <a:endParaRPr lang="en-US" dirty="0" smtClean="0"/>
          </a:p>
          <a:p>
            <a:pPr marL="171450" indent="-171450">
              <a:buFont typeface="Arial" panose="020B0604020202020204" pitchFamily="34" charset="0"/>
              <a:buChar char="•"/>
            </a:pPr>
            <a:r>
              <a:rPr lang="en-US" dirty="0" smtClean="0"/>
              <a:t>And</a:t>
            </a:r>
            <a:r>
              <a:rPr lang="en-US" baseline="0" dirty="0" smtClean="0"/>
              <a:t> I’ll have to refer to the paper for more details.</a:t>
            </a:r>
            <a:endParaRPr lang="cs-CZ" dirty="0" smtClean="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25</a:t>
            </a:fld>
            <a:endParaRPr lang="cs-CZ"/>
          </a:p>
        </p:txBody>
      </p:sp>
    </p:spTree>
    <p:extLst>
      <p:ext uri="{BB962C8B-B14F-4D97-AF65-F5344CB8AC3E}">
        <p14:creationId xmlns:p14="http://schemas.microsoft.com/office/powerpoint/2010/main" val="3354787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Now we have </a:t>
            </a:r>
            <a:r>
              <a:rPr lang="en-US" dirty="0" smtClean="0"/>
              <a:t>a lot </a:t>
            </a:r>
            <a:r>
              <a:rPr lang="en-US" dirty="0" smtClean="0"/>
              <a:t>of theory and we want to </a:t>
            </a:r>
            <a:r>
              <a:rPr lang="en-US" dirty="0" smtClean="0"/>
              <a:t>use it to implement </a:t>
            </a:r>
            <a:r>
              <a:rPr lang="en-US" dirty="0" smtClean="0"/>
              <a:t>a practical combined algorithm. Here’s what we did.</a:t>
            </a:r>
            <a:endParaRPr lang="cs-CZ" dirty="0"/>
          </a:p>
        </p:txBody>
      </p:sp>
    </p:spTree>
    <p:extLst>
      <p:ext uri="{BB962C8B-B14F-4D97-AF65-F5344CB8AC3E}">
        <p14:creationId xmlns:p14="http://schemas.microsoft.com/office/powerpoint/2010/main" val="5657865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First, </a:t>
            </a:r>
            <a:r>
              <a:rPr lang="en-US" dirty="0" smtClean="0"/>
              <a:t>we </a:t>
            </a:r>
            <a:r>
              <a:rPr lang="en-US" baseline="0" dirty="0" smtClean="0"/>
              <a:t>need </a:t>
            </a:r>
            <a:r>
              <a:rPr lang="en-US" baseline="0" dirty="0" smtClean="0"/>
              <a:t>to choose the estimators to combine.</a:t>
            </a:r>
          </a:p>
          <a:p>
            <a:pPr marL="171450" indent="-171450">
              <a:buFont typeface="Arial" panose="020B0604020202020204" pitchFamily="34" charset="0"/>
              <a:buChar char="•"/>
            </a:pPr>
            <a:r>
              <a:rPr lang="en-US" baseline="0" dirty="0" smtClean="0"/>
              <a:t>We use the point-point, point-beam, beam-beam estimators.</a:t>
            </a:r>
          </a:p>
          <a:p>
            <a:pPr marL="171450" indent="-171450">
              <a:buFont typeface="Arial" panose="020B0604020202020204" pitchFamily="34" charset="0"/>
              <a:buChar char="•"/>
            </a:pPr>
            <a:r>
              <a:rPr lang="en-US" baseline="0" dirty="0" smtClean="0"/>
              <a:t>We do not use Beam-Point estimator because it has similar properties to the Point-Beam but its implementation is much less efficient.</a:t>
            </a:r>
          </a:p>
          <a:p>
            <a:pPr marL="171450" indent="-171450">
              <a:buFont typeface="Arial" panose="020B0604020202020204" pitchFamily="34" charset="0"/>
              <a:buChar char="•"/>
            </a:pPr>
            <a:endParaRPr lang="en-US" baseline="0" dirty="0" smtClean="0"/>
          </a:p>
          <a:p>
            <a:endParaRPr lang="en-US" baseline="0" dirty="0" smtClean="0"/>
          </a:p>
          <a:p>
            <a:endParaRPr lang="en-US" baseline="0" dirty="0" smtClean="0"/>
          </a:p>
          <a:p>
            <a:endParaRPr lang="en-US" baseline="0" dirty="0" smtClean="0"/>
          </a:p>
          <a:p>
            <a:endParaRPr lang="en-US" baseline="0" dirty="0" smtClean="0"/>
          </a:p>
          <a:p>
            <a:pPr marL="171450" indent="-171450">
              <a:buFont typeface="Arial" panose="020B0604020202020204" pitchFamily="34" charset="0"/>
              <a:buChar char="•"/>
            </a:pP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27</a:t>
            </a:fld>
            <a:endParaRPr lang="cs-CZ"/>
          </a:p>
        </p:txBody>
      </p:sp>
    </p:spTree>
    <p:extLst>
      <p:ext uri="{BB962C8B-B14F-4D97-AF65-F5344CB8AC3E}">
        <p14:creationId xmlns:p14="http://schemas.microsoft.com/office/powerpoint/2010/main" val="3276444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baseline="0" dirty="0" smtClean="0"/>
              <a:t>Second, it makes little sense to combine long and short beam version of the same estimator so we need to choose one.</a:t>
            </a:r>
          </a:p>
          <a:p>
            <a:pPr marL="171450" indent="-171450">
              <a:buFont typeface="Arial" panose="020B0604020202020204" pitchFamily="34" charset="0"/>
              <a:buChar char="•"/>
            </a:pPr>
            <a:r>
              <a:rPr lang="en-US" baseline="0" dirty="0" smtClean="0"/>
              <a:t>In our test, the best performance was obtained with short photon beams but we use long query beams.</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28</a:t>
            </a:fld>
            <a:endParaRPr lang="cs-CZ"/>
          </a:p>
        </p:txBody>
      </p:sp>
    </p:spTree>
    <p:extLst>
      <p:ext uri="{BB962C8B-B14F-4D97-AF65-F5344CB8AC3E}">
        <p14:creationId xmlns:p14="http://schemas.microsoft.com/office/powerpoint/2010/main" val="4271843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baseline="0" dirty="0" smtClean="0"/>
              <a:t>It is important to stress that while the original estimators apply the point/beam queries just along the primary ray from the eye, we use the queries for all the segments along the eye paths, and we combine the results using our extended MIS.</a:t>
            </a:r>
          </a:p>
          <a:p>
            <a:pPr marL="171450" indent="-171450">
              <a:buFont typeface="Arial" panose="020B0604020202020204" pitchFamily="34" charset="0"/>
              <a:buChar char="•"/>
            </a:pPr>
            <a:r>
              <a:rPr lang="en-US" baseline="0" dirty="0" smtClean="0"/>
              <a:t>So each of the estimators results in a full family of estimators.</a:t>
            </a:r>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29</a:t>
            </a:fld>
            <a:endParaRPr lang="cs-CZ"/>
          </a:p>
        </p:txBody>
      </p:sp>
    </p:spTree>
    <p:extLst>
      <p:ext uri="{BB962C8B-B14F-4D97-AF65-F5344CB8AC3E}">
        <p14:creationId xmlns:p14="http://schemas.microsoft.com/office/powerpoint/2010/main" val="4271843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most robust existing </a:t>
            </a:r>
            <a:r>
              <a:rPr lang="en-US" baseline="0" dirty="0" smtClean="0"/>
              <a:t>approaches for volumetric light transport can be divided into two categories. </a:t>
            </a:r>
          </a:p>
          <a:p>
            <a:pPr marL="171450" indent="-171450">
              <a:buFont typeface="Arial" panose="020B0604020202020204" pitchFamily="34" charset="0"/>
              <a:buChar char="•"/>
            </a:pPr>
            <a:r>
              <a:rPr lang="en-US" baseline="0" dirty="0" smtClean="0"/>
              <a:t>First, we have Monte Carlo path integration, such as bidirectional path tracing. </a:t>
            </a:r>
          </a:p>
          <a:p>
            <a:pPr marL="171450" indent="-171450">
              <a:buFont typeface="Arial" panose="020B0604020202020204" pitchFamily="34" charset="0"/>
              <a:buChar char="•"/>
            </a:pPr>
            <a:r>
              <a:rPr lang="en-US" baseline="0" dirty="0" smtClean="0"/>
              <a:t>And second, we have techniques derived from photon density estimation, such as volumetric photon mapping, the beam radiance estimate or photon beams.</a:t>
            </a:r>
          </a:p>
          <a:p>
            <a:pPr marL="171450" indent="-171450">
              <a:buFont typeface="Arial" panose="020B0604020202020204" pitchFamily="34" charset="0"/>
              <a:buChar char="•"/>
            </a:pPr>
            <a:r>
              <a:rPr lang="en-US" baseline="0" dirty="0" smtClean="0"/>
              <a:t>While each of these techniques is great in certain types of media, it may fail for other types.</a:t>
            </a:r>
          </a:p>
          <a:p>
            <a:pPr marL="171450" indent="-171450">
              <a:buFont typeface="Arial" panose="020B0604020202020204" pitchFamily="34" charset="0"/>
              <a:buChar char="•"/>
            </a:pPr>
            <a:r>
              <a:rPr lang="en-US" baseline="0" dirty="0" smtClean="0"/>
              <a:t>We address this problem in our work.</a:t>
            </a:r>
            <a:endParaRPr lang="cs-CZ" dirty="0" smtClean="0"/>
          </a:p>
          <a:p>
            <a:endParaRPr lang="cs-CZ" dirty="0"/>
          </a:p>
        </p:txBody>
      </p:sp>
    </p:spTree>
    <p:extLst>
      <p:ext uri="{BB962C8B-B14F-4D97-AF65-F5344CB8AC3E}">
        <p14:creationId xmlns:p14="http://schemas.microsoft.com/office/powerpoint/2010/main" val="1683857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And we add the sampling techniques from bidirectional path tracing.</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30</a:t>
            </a:fld>
            <a:endParaRPr lang="cs-CZ"/>
          </a:p>
        </p:txBody>
      </p:sp>
    </p:spTree>
    <p:extLst>
      <p:ext uri="{BB962C8B-B14F-4D97-AF65-F5344CB8AC3E}">
        <p14:creationId xmlns:p14="http://schemas.microsoft.com/office/powerpoint/2010/main" val="3081192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Here’s how the algorithm works.</a:t>
            </a:r>
          </a:p>
          <a:p>
            <a:pPr marL="171450" indent="-171450">
              <a:buFont typeface="Arial" panose="020B0604020202020204" pitchFamily="34" charset="0"/>
              <a:buChar char="•"/>
            </a:pPr>
            <a:r>
              <a:rPr lang="en-US" dirty="0" smtClean="0"/>
              <a:t>In each iteration we start by tracing a number of paths from the light</a:t>
            </a:r>
            <a:r>
              <a:rPr lang="en-US" baseline="0" dirty="0" smtClean="0"/>
              <a:t> sources.</a:t>
            </a:r>
          </a:p>
          <a:p>
            <a:pPr marL="171450" indent="-171450">
              <a:buFont typeface="Arial" panose="020B0604020202020204" pitchFamily="34" charset="0"/>
              <a:buChar char="•"/>
            </a:pPr>
            <a:r>
              <a:rPr lang="en-US" baseline="0" dirty="0" smtClean="0"/>
              <a:t>We connect their vertices to the eye, which corresponds to light tracing.</a:t>
            </a:r>
          </a:p>
          <a:p>
            <a:pPr marL="171450" indent="-171450">
              <a:buFont typeface="Arial" panose="020B0604020202020204" pitchFamily="34" charset="0"/>
              <a:buChar char="•"/>
            </a:pPr>
            <a:r>
              <a:rPr lang="en-US" baseline="0" dirty="0" smtClean="0"/>
              <a:t>We store the vertices as photon points, and the path segments as photon beams.</a:t>
            </a:r>
          </a:p>
          <a:p>
            <a:pPr marL="171450" indent="-171450">
              <a:buFont typeface="Arial" panose="020B0604020202020204" pitchFamily="34" charset="0"/>
              <a:buChar char="•"/>
            </a:pPr>
            <a:r>
              <a:rPr lang="en-US" baseline="0" dirty="0" smtClean="0"/>
              <a:t>And we do this for multiple paths from the lights.</a:t>
            </a:r>
            <a:endParaRPr lang="cs-CZ" dirty="0"/>
          </a:p>
        </p:txBody>
      </p:sp>
    </p:spTree>
    <p:extLst>
      <p:ext uri="{BB962C8B-B14F-4D97-AF65-F5344CB8AC3E}">
        <p14:creationId xmlns:p14="http://schemas.microsoft.com/office/powerpoint/2010/main" val="260039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In the second phase of the iteration, we trace eye</a:t>
            </a:r>
            <a:r>
              <a:rPr lang="en-US" baseline="0" dirty="0" smtClean="0"/>
              <a:t> paths through each pixel.</a:t>
            </a:r>
          </a:p>
          <a:p>
            <a:pPr marL="171450" indent="-171450">
              <a:buFont typeface="Arial" panose="020B0604020202020204" pitchFamily="34" charset="0"/>
              <a:buChar char="•"/>
            </a:pPr>
            <a:r>
              <a:rPr lang="en-US" baseline="0" dirty="0" smtClean="0"/>
              <a:t>For each segment of the path, we look up the photons and evaluate to the point-beam estimator.</a:t>
            </a:r>
          </a:p>
          <a:p>
            <a:pPr marL="171450" indent="-171450">
              <a:buFont typeface="Arial" panose="020B0604020202020204" pitchFamily="34" charset="0"/>
              <a:buChar char="•"/>
            </a:pPr>
            <a:r>
              <a:rPr lang="en-US" baseline="0" dirty="0" smtClean="0"/>
              <a:t>We then look </a:t>
            </a:r>
            <a:r>
              <a:rPr lang="en-US" baseline="0" dirty="0" smtClean="0"/>
              <a:t>up the beams, which is the beam-beam estimator.</a:t>
            </a:r>
          </a:p>
          <a:p>
            <a:pPr marL="171450" indent="-171450">
              <a:buFont typeface="Arial" panose="020B0604020202020204" pitchFamily="34" charset="0"/>
              <a:buChar char="•"/>
            </a:pPr>
            <a:endParaRPr lang="cs-CZ" dirty="0"/>
          </a:p>
        </p:txBody>
      </p:sp>
    </p:spTree>
    <p:extLst>
      <p:ext uri="{BB962C8B-B14F-4D97-AF65-F5344CB8AC3E}">
        <p14:creationId xmlns:p14="http://schemas.microsoft.com/office/powerpoint/2010/main" val="3552702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After that, we sample the scattering distance along the eye ray</a:t>
            </a:r>
            <a:r>
              <a:rPr lang="en-US" baseline="0" dirty="0" smtClean="0"/>
              <a:t> and connect to the light path vertices. This corresponds to bidirectional path tracing.</a:t>
            </a:r>
          </a:p>
          <a:p>
            <a:endParaRPr lang="en-US" dirty="0" smtClean="0"/>
          </a:p>
        </p:txBody>
      </p:sp>
    </p:spTree>
    <p:extLst>
      <p:ext uri="{BB962C8B-B14F-4D97-AF65-F5344CB8AC3E}">
        <p14:creationId xmlns:p14="http://schemas.microsoft.com/office/powerpoint/2010/main" val="1532246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Then we query</a:t>
            </a:r>
            <a:r>
              <a:rPr lang="en-US" baseline="0" dirty="0" smtClean="0"/>
              <a:t> the photons around the scattering location and evaluate the point-point estimator.</a:t>
            </a:r>
            <a:endParaRPr lang="cs-CZ" dirty="0"/>
          </a:p>
        </p:txBody>
      </p:sp>
    </p:spTree>
    <p:extLst>
      <p:ext uri="{BB962C8B-B14F-4D97-AF65-F5344CB8AC3E}">
        <p14:creationId xmlns:p14="http://schemas.microsoft.com/office/powerpoint/2010/main" val="685478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And then we extend the eye path and repeat</a:t>
            </a:r>
            <a:r>
              <a:rPr lang="en-US" baseline="0" dirty="0" smtClean="0"/>
              <a:t>.</a:t>
            </a:r>
            <a:endParaRPr lang="cs-CZ" dirty="0"/>
          </a:p>
        </p:txBody>
      </p:sp>
    </p:spTree>
    <p:extLst>
      <p:ext uri="{BB962C8B-B14F-4D97-AF65-F5344CB8AC3E}">
        <p14:creationId xmlns:p14="http://schemas.microsoft.com/office/powerpoint/2010/main" val="6549765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Let’s </a:t>
            </a:r>
            <a:r>
              <a:rPr lang="en-US" dirty="0" smtClean="0"/>
              <a:t>see what the algorithm </a:t>
            </a:r>
            <a:r>
              <a:rPr lang="en-US" dirty="0" smtClean="0"/>
              <a:t>does.</a:t>
            </a:r>
            <a:endParaRPr lang="cs-CZ" dirty="0"/>
          </a:p>
        </p:txBody>
      </p:sp>
    </p:spTree>
    <p:extLst>
      <p:ext uri="{BB962C8B-B14F-4D97-AF65-F5344CB8AC3E}">
        <p14:creationId xmlns:p14="http://schemas.microsoft.com/office/powerpoint/2010/main" val="24830303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We have set up this test scene which is filled with </a:t>
            </a:r>
            <a:r>
              <a:rPr lang="en-US" baseline="0" dirty="0" smtClean="0"/>
              <a:t>rare, forward scattering fog. </a:t>
            </a:r>
          </a:p>
          <a:p>
            <a:pPr marL="171450" indent="-171450">
              <a:buFont typeface="Arial" panose="020B0604020202020204" pitchFamily="34" charset="0"/>
              <a:buChar char="•"/>
            </a:pPr>
            <a:r>
              <a:rPr lang="en-US" baseline="0" dirty="0" smtClean="0"/>
              <a:t>There are </a:t>
            </a:r>
            <a:r>
              <a:rPr lang="en-US" baseline="0" dirty="0" smtClean="0"/>
              <a:t>two spheres filled with a dense back-scattering medium.</a:t>
            </a:r>
          </a:p>
          <a:p>
            <a:pPr marL="171450" indent="-171450">
              <a:buFont typeface="Arial" panose="020B0604020202020204" pitchFamily="34" charset="0"/>
              <a:buChar char="•"/>
            </a:pPr>
            <a:r>
              <a:rPr lang="en-US" baseline="0" dirty="0" smtClean="0"/>
              <a:t>And the scene is illuminated almost entirely by caustic lighting.</a:t>
            </a:r>
            <a:endParaRPr lang="cs-CZ" dirty="0"/>
          </a:p>
        </p:txBody>
      </p:sp>
    </p:spTree>
    <p:extLst>
      <p:ext uri="{BB962C8B-B14F-4D97-AF65-F5344CB8AC3E}">
        <p14:creationId xmlns:p14="http://schemas.microsoft.com/office/powerpoint/2010/main" val="1037538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For the algorithm comparison, we again consider only transport</a:t>
            </a:r>
            <a:r>
              <a:rPr lang="en-US" baseline="0" dirty="0" smtClean="0"/>
              <a:t> in media.</a:t>
            </a:r>
            <a:endParaRPr lang="cs-CZ" dirty="0"/>
          </a:p>
        </p:txBody>
      </p:sp>
    </p:spTree>
    <p:extLst>
      <p:ext uri="{BB962C8B-B14F-4D97-AF65-F5344CB8AC3E}">
        <p14:creationId xmlns:p14="http://schemas.microsoft.com/office/powerpoint/2010/main" val="2966401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And </a:t>
            </a:r>
            <a:r>
              <a:rPr lang="en-US" dirty="0" smtClean="0"/>
              <a:t>here’s how</a:t>
            </a:r>
            <a:r>
              <a:rPr lang="en-US" baseline="0" dirty="0" smtClean="0"/>
              <a:t> </a:t>
            </a:r>
            <a:r>
              <a:rPr lang="en-US" baseline="0" dirty="0" smtClean="0"/>
              <a:t>the previous work does.</a:t>
            </a:r>
            <a:endParaRPr lang="en-US" dirty="0" smtClean="0"/>
          </a:p>
          <a:p>
            <a:pPr marL="171450" indent="-171450">
              <a:buFont typeface="Arial" panose="020B0604020202020204" pitchFamily="34" charset="0"/>
              <a:buChar char="•"/>
            </a:pPr>
            <a:r>
              <a:rPr lang="en-US" dirty="0" smtClean="0"/>
              <a:t>The</a:t>
            </a:r>
            <a:r>
              <a:rPr lang="en-US" baseline="0" dirty="0" smtClean="0"/>
              <a:t> point-point estimator, which is equivalent to volumetric photon mapping without ray marching, does a pretty good job at rendering the dense spheres but cannot handle the sparser fog.</a:t>
            </a:r>
          </a:p>
          <a:p>
            <a:pPr marL="171450" indent="-171450">
              <a:buFont typeface="Arial" panose="020B0604020202020204" pitchFamily="34" charset="0"/>
              <a:buChar char="•"/>
            </a:pPr>
            <a:r>
              <a:rPr lang="en-US" baseline="0" dirty="0" smtClean="0"/>
              <a:t>The point-beam estimator, or the beam radiance estimate, does a much better job at rendering the fog, though it still fairly noisy as you can see in the inset.</a:t>
            </a:r>
          </a:p>
          <a:p>
            <a:pPr marL="171450" indent="-171450">
              <a:buFont typeface="Arial" panose="020B0604020202020204" pitchFamily="34" charset="0"/>
              <a:buChar char="•"/>
            </a:pPr>
            <a:r>
              <a:rPr lang="en-US" baseline="0" dirty="0" smtClean="0"/>
              <a:t>The beam-beam estimator, or photon beams, provides excellent results for the fog, bug the spheres suffer from some nasty noisy artifacts.</a:t>
            </a:r>
          </a:p>
          <a:p>
            <a:pPr marL="171450" indent="-171450">
              <a:buFont typeface="Arial" panose="020B0604020202020204" pitchFamily="34" charset="0"/>
              <a:buChar char="•"/>
            </a:pPr>
            <a:r>
              <a:rPr lang="en-US" baseline="0" dirty="0" err="1" smtClean="0"/>
              <a:t>Bidir</a:t>
            </a:r>
            <a:r>
              <a:rPr lang="en-US" baseline="0" dirty="0" smtClean="0"/>
              <a:t> handles the fog quite well, though not as well as the photon beams. It produces bad artifacts in the dense spheres because much of the illumination there is essentially a reflected caustic.</a:t>
            </a:r>
          </a:p>
        </p:txBody>
      </p:sp>
    </p:spTree>
    <p:extLst>
      <p:ext uri="{BB962C8B-B14F-4D97-AF65-F5344CB8AC3E}">
        <p14:creationId xmlns:p14="http://schemas.microsoft.com/office/powerpoint/2010/main" val="1866481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To further motivate our work, let’s look at the volumetric light transport in the previously shown scene as rendered</a:t>
            </a:r>
            <a:r>
              <a:rPr lang="en-US" baseline="0" dirty="0" smtClean="0"/>
              <a:t> </a:t>
            </a:r>
            <a:r>
              <a:rPr lang="en-US" dirty="0" smtClean="0"/>
              <a:t>by some of the existing algorithms</a:t>
            </a:r>
            <a:r>
              <a:rPr lang="en-US" baseline="0" dirty="0" smtClean="0"/>
              <a:t>.</a:t>
            </a:r>
            <a:endParaRPr lang="en-US" dirty="0" smtClean="0"/>
          </a:p>
          <a:p>
            <a:pPr marL="171450" indent="-171450">
              <a:buFont typeface="Arial" panose="020B0604020202020204" pitchFamily="34" charset="0"/>
              <a:buChar char="•"/>
            </a:pPr>
            <a:r>
              <a:rPr lang="en-US" dirty="0" smtClean="0"/>
              <a:t>This is bidirectional path tracing,</a:t>
            </a:r>
            <a:r>
              <a:rPr lang="en-US" baseline="0" dirty="0" smtClean="0"/>
              <a:t> and we can see that the image is pretty noisy even after an hour.</a:t>
            </a:r>
            <a:endParaRPr lang="cs-CZ" dirty="0"/>
          </a:p>
        </p:txBody>
      </p:sp>
    </p:spTree>
    <p:extLst>
      <p:ext uri="{BB962C8B-B14F-4D97-AF65-F5344CB8AC3E}">
        <p14:creationId xmlns:p14="http://schemas.microsoft.com/office/powerpoint/2010/main" val="1582688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O</a:t>
            </a:r>
            <a:r>
              <a:rPr lang="en-US" baseline="0" dirty="0" smtClean="0"/>
              <a:t>ur algorithm is able to take the best from the individual techniques to produce a much cleaner image.</a:t>
            </a:r>
            <a:endParaRPr lang="cs-CZ" dirty="0"/>
          </a:p>
        </p:txBody>
      </p:sp>
    </p:spTree>
    <p:extLst>
      <p:ext uri="{BB962C8B-B14F-4D97-AF65-F5344CB8AC3E}">
        <p14:creationId xmlns:p14="http://schemas.microsoft.com/office/powerpoint/2010/main" val="543076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If we compare our result</a:t>
            </a:r>
            <a:r>
              <a:rPr lang="en-US" baseline="0" dirty="0" smtClean="0"/>
              <a:t> to the BRE (at the top) and photon beams (at the bottom), we see that the fog is rendered much better than </a:t>
            </a:r>
            <a:r>
              <a:rPr lang="en-US" baseline="0" dirty="0" smtClean="0"/>
              <a:t>with the </a:t>
            </a:r>
            <a:r>
              <a:rPr lang="en-US" baseline="0" dirty="0" smtClean="0"/>
              <a:t>BRE but not as well as </a:t>
            </a:r>
            <a:r>
              <a:rPr lang="en-US" baseline="0" dirty="0" smtClean="0"/>
              <a:t>with the </a:t>
            </a:r>
            <a:r>
              <a:rPr lang="en-US" baseline="0" dirty="0" smtClean="0"/>
              <a:t>photon beams.</a:t>
            </a:r>
          </a:p>
          <a:p>
            <a:pPr marL="171450" indent="-171450">
              <a:buFont typeface="Arial" panose="020B0604020202020204" pitchFamily="34" charset="0"/>
              <a:buChar char="•"/>
            </a:pPr>
            <a:r>
              <a:rPr lang="en-US" baseline="0" dirty="0" smtClean="0"/>
              <a:t>This is the price we have to pay for combining all the estimators: if one medium is best handled by just one estimators, running the other ones only incurs overhead.</a:t>
            </a:r>
            <a:endParaRPr lang="cs-CZ" dirty="0"/>
          </a:p>
        </p:txBody>
      </p:sp>
    </p:spTree>
    <p:extLst>
      <p:ext uri="{BB962C8B-B14F-4D97-AF65-F5344CB8AC3E}">
        <p14:creationId xmlns:p14="http://schemas.microsoft.com/office/powerpoint/2010/main" val="5430762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Let’s go back to the results of the previous work</a:t>
            </a:r>
            <a:r>
              <a:rPr lang="en-US" baseline="0" dirty="0" smtClean="0"/>
              <a:t> and ….</a:t>
            </a: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 and let’s start replacing it by the weighted contribution of the individual estimators to our combined</a:t>
            </a:r>
            <a:r>
              <a:rPr lang="en-US" baseline="0" dirty="0" smtClean="0"/>
              <a:t> result</a:t>
            </a:r>
            <a:r>
              <a:rPr lang="en-US" dirty="0" smtClean="0"/>
              <a:t>.</a:t>
            </a:r>
          </a:p>
          <a:p>
            <a:pPr marL="171450" indent="-171450">
              <a:buFont typeface="Arial" panose="020B0604020202020204" pitchFamily="34" charset="0"/>
              <a:buChar char="•"/>
            </a:pPr>
            <a:r>
              <a:rPr lang="en-US" dirty="0" smtClean="0"/>
              <a:t>PP, PB, BB, BPT.</a:t>
            </a:r>
          </a:p>
          <a:p>
            <a:pPr marL="171450" indent="-171450">
              <a:buFont typeface="Arial" panose="020B0604020202020204" pitchFamily="34" charset="0"/>
              <a:buChar char="•"/>
            </a:pPr>
            <a:r>
              <a:rPr lang="en-US" baseline="0" dirty="0" smtClean="0"/>
              <a:t>We see that most of the image is made up from the contributions from the point-beam and beam-beam estimators, where the point-beam takes care of rendering the dense, back-scattering spheres, and the beam-beam estimator renders the </a:t>
            </a:r>
            <a:r>
              <a:rPr lang="en-US" baseline="0" dirty="0" smtClean="0"/>
              <a:t>rarer </a:t>
            </a:r>
            <a:r>
              <a:rPr lang="en-US" baseline="0" dirty="0" smtClean="0"/>
              <a:t>fog. </a:t>
            </a:r>
          </a:p>
          <a:p>
            <a:pPr marL="171450" indent="-171450">
              <a:buFont typeface="Arial" panose="020B0604020202020204" pitchFamily="34" charset="0"/>
              <a:buChar char="•"/>
            </a:pPr>
            <a:r>
              <a:rPr lang="en-US" baseline="0" dirty="0" smtClean="0"/>
              <a:t>Bidirectional path tracing contributes mostly the surface-to-medium transport, which is </a:t>
            </a:r>
            <a:r>
              <a:rPr lang="en-US" baseline="0" dirty="0" smtClean="0"/>
              <a:t>visible </a:t>
            </a:r>
            <a:r>
              <a:rPr lang="en-US" baseline="0" dirty="0" smtClean="0"/>
              <a:t>as the blue tint of the right sphere. </a:t>
            </a:r>
            <a:endParaRPr lang="cs-CZ" dirty="0"/>
          </a:p>
        </p:txBody>
      </p:sp>
    </p:spTree>
    <p:extLst>
      <p:ext uri="{BB962C8B-B14F-4D97-AF65-F5344CB8AC3E}">
        <p14:creationId xmlns:p14="http://schemas.microsoft.com/office/powerpoint/2010/main" val="1866481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setup of this more realistic scene is fairly similar to the previous one and we have been able to confirm</a:t>
            </a:r>
            <a:r>
              <a:rPr lang="en-US" baseline="0" dirty="0" smtClean="0"/>
              <a:t> the observations even here.</a:t>
            </a:r>
            <a:endParaRPr lang="en-US" dirty="0" smtClean="0"/>
          </a:p>
        </p:txBody>
      </p:sp>
    </p:spTree>
    <p:extLst>
      <p:ext uri="{BB962C8B-B14F-4D97-AF65-F5344CB8AC3E}">
        <p14:creationId xmlns:p14="http://schemas.microsoft.com/office/powerpoint/2010/main" val="2573303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Indeed, we </a:t>
            </a:r>
            <a:r>
              <a:rPr lang="en-US" dirty="0" smtClean="0"/>
              <a:t>see the same behavior as before: t</a:t>
            </a:r>
            <a:r>
              <a:rPr lang="en-US" baseline="0" dirty="0" smtClean="0"/>
              <a:t>he BRE (top) handles the dense media much better than photon beams (bottom) and vice-versa for the sparser fog.</a:t>
            </a:r>
          </a:p>
          <a:p>
            <a:pPr marL="171450" indent="-171450">
              <a:buFont typeface="Arial" panose="020B0604020202020204" pitchFamily="34" charset="0"/>
              <a:buChar char="•"/>
            </a:pPr>
            <a:r>
              <a:rPr lang="en-US" baseline="0" dirty="0" smtClean="0"/>
              <a:t>Our algorithm takes the best of both.</a:t>
            </a:r>
            <a:endParaRPr lang="cs-CZ" dirty="0"/>
          </a:p>
        </p:txBody>
      </p:sp>
    </p:spTree>
    <p:extLst>
      <p:ext uri="{BB962C8B-B14F-4D97-AF65-F5344CB8AC3E}">
        <p14:creationId xmlns:p14="http://schemas.microsoft.com/office/powerpoint/2010/main" val="1052048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Similarly, when we look at the weighted contributions, </a:t>
            </a:r>
            <a:r>
              <a:rPr lang="en-US" baseline="0" dirty="0" smtClean="0"/>
              <a:t>dense media like the wash-basing are mostly covered by the BRE, thinner media like the fog by the photon beams. </a:t>
            </a:r>
          </a:p>
          <a:p>
            <a:pPr marL="171450" indent="-171450">
              <a:buFont typeface="Arial" panose="020B0604020202020204" pitchFamily="34" charset="0"/>
              <a:buChar char="•"/>
            </a:pPr>
            <a:r>
              <a:rPr lang="en-US" baseline="0" dirty="0" smtClean="0"/>
              <a:t>The fact that BPT </a:t>
            </a:r>
            <a:r>
              <a:rPr lang="en-US" baseline="0" dirty="0" smtClean="0"/>
              <a:t>is in charge of the surface-to-media </a:t>
            </a:r>
            <a:r>
              <a:rPr lang="en-US" baseline="0" dirty="0" smtClean="0"/>
              <a:t>transport is quite apparent here: it </a:t>
            </a:r>
            <a:r>
              <a:rPr lang="en-US" baseline="0" dirty="0" smtClean="0"/>
              <a:t>provides the blue tint to the media due to reflections from the blue </a:t>
            </a:r>
            <a:r>
              <a:rPr lang="en-US" baseline="0" dirty="0" smtClean="0"/>
              <a:t>tiles on the walls</a:t>
            </a:r>
            <a:r>
              <a:rPr lang="en-US" baseline="0" dirty="0" smtClean="0"/>
              <a:t>.</a:t>
            </a:r>
            <a:endParaRPr lang="cs-CZ" dirty="0"/>
          </a:p>
        </p:txBody>
      </p:sp>
    </p:spTree>
    <p:extLst>
      <p:ext uri="{BB962C8B-B14F-4D97-AF65-F5344CB8AC3E}">
        <p14:creationId xmlns:p14="http://schemas.microsoft.com/office/powerpoint/2010/main" val="2944056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I’ve already shown the results for this scene</a:t>
            </a:r>
            <a:r>
              <a:rPr lang="en-US" baseline="0" dirty="0" smtClean="0"/>
              <a:t>…</a:t>
            </a:r>
            <a:endParaRPr lang="cs-CZ" dirty="0"/>
          </a:p>
        </p:txBody>
      </p:sp>
    </p:spTree>
    <p:extLst>
      <p:ext uri="{BB962C8B-B14F-4D97-AF65-F5344CB8AC3E}">
        <p14:creationId xmlns:p14="http://schemas.microsoft.com/office/powerpoint/2010/main" val="2725184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 but I want to use</a:t>
            </a:r>
            <a:r>
              <a:rPr lang="en-US" baseline="0" dirty="0" smtClean="0"/>
              <a:t> it to point out that in this case, even though none of the previous algorithm handles this scene well, the combination is almost clear.</a:t>
            </a:r>
          </a:p>
          <a:p>
            <a:pPr marL="171450" indent="-171450">
              <a:buFont typeface="Arial" panose="020B0604020202020204" pitchFamily="34" charset="0"/>
              <a:buChar char="•"/>
            </a:pPr>
            <a:r>
              <a:rPr lang="en-US" baseline="0" dirty="0" smtClean="0"/>
              <a:t>This provides some evidence that our MIS-based combination is more robust than a heuristic combination that would be based on selecting a particular estimator for each medium.</a:t>
            </a:r>
            <a:endParaRPr lang="cs-CZ" dirty="0"/>
          </a:p>
        </p:txBody>
      </p:sp>
    </p:spTree>
    <p:extLst>
      <p:ext uri="{BB962C8B-B14F-4D97-AF65-F5344CB8AC3E}">
        <p14:creationId xmlns:p14="http://schemas.microsoft.com/office/powerpoint/2010/main" val="10520484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Of course our work does not come without its limitations.</a:t>
            </a:r>
          </a:p>
          <a:p>
            <a:pPr marL="171450" indent="-171450">
              <a:buFont typeface="Arial" panose="020B0604020202020204" pitchFamily="34" charset="0"/>
              <a:buChar char="•"/>
            </a:pPr>
            <a:r>
              <a:rPr lang="en-US" baseline="0" dirty="0" smtClean="0"/>
              <a:t>First, in all our results, we use a fixed kernel radius. To enable radius reduction and </a:t>
            </a:r>
            <a:r>
              <a:rPr lang="en-US" baseline="0" dirty="0" smtClean="0"/>
              <a:t>therefore consistent rendering, </a:t>
            </a:r>
            <a:r>
              <a:rPr lang="en-US" baseline="0" dirty="0" smtClean="0"/>
              <a:t>we would need an asymptotic variance and bias analysis which we haven’t done so far.</a:t>
            </a:r>
          </a:p>
          <a:p>
            <a:pPr marL="171450" indent="-171450">
              <a:buFont typeface="Arial" panose="020B0604020202020204" pitchFamily="34" charset="0"/>
              <a:buChar char="•"/>
            </a:pPr>
            <a:r>
              <a:rPr lang="en-US" baseline="0" dirty="0" smtClean="0"/>
              <a:t>Furthermore, the estimator combination relies </a:t>
            </a:r>
            <a:r>
              <a:rPr lang="en-US" i="1" baseline="0" dirty="0" smtClean="0"/>
              <a:t>only</a:t>
            </a:r>
            <a:r>
              <a:rPr lang="en-US" baseline="0" dirty="0" smtClean="0"/>
              <a:t> on the variance </a:t>
            </a:r>
            <a:r>
              <a:rPr lang="en-US" baseline="0" dirty="0" smtClean="0"/>
              <a:t>considerations, </a:t>
            </a:r>
            <a:r>
              <a:rPr lang="en-US" baseline="0" dirty="0" smtClean="0"/>
              <a:t>but taking bias and efficiency into account could significantly improve the results.</a:t>
            </a:r>
          </a:p>
          <a:p>
            <a:pPr marL="171450" indent="-171450">
              <a:buFont typeface="Arial" panose="020B0604020202020204" pitchFamily="34" charset="0"/>
              <a:buChar char="•"/>
            </a:pPr>
            <a:r>
              <a:rPr lang="en-US" baseline="0" dirty="0" smtClean="0"/>
              <a:t>Having a solid theory that would tell us how many samples to take from each </a:t>
            </a:r>
            <a:r>
              <a:rPr lang="en-US" baseline="0" dirty="0" smtClean="0"/>
              <a:t>estimator </a:t>
            </a:r>
            <a:r>
              <a:rPr lang="en-US" baseline="0" dirty="0" smtClean="0"/>
              <a:t>would be extremely useful, especially in the cases where some estimators could be completely disabled.</a:t>
            </a:r>
          </a:p>
          <a:p>
            <a:pPr marL="171450" indent="-171450">
              <a:buFont typeface="Arial" panose="020B0604020202020204" pitchFamily="34" charset="0"/>
              <a:buChar char="•"/>
            </a:pPr>
            <a:r>
              <a:rPr lang="en-US" baseline="0" dirty="0" smtClean="0"/>
              <a:t>And last but not least, we need a better data structure for looking up the photon beams.</a:t>
            </a:r>
            <a:endParaRPr lang="cs-CZ" dirty="0"/>
          </a:p>
        </p:txBody>
      </p:sp>
    </p:spTree>
    <p:extLst>
      <p:ext uri="{BB962C8B-B14F-4D97-AF65-F5344CB8AC3E}">
        <p14:creationId xmlns:p14="http://schemas.microsoft.com/office/powerpoint/2010/main" val="3548654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Volumetric photon mapping</a:t>
            </a:r>
            <a:endParaRPr lang="cs-CZ" dirty="0"/>
          </a:p>
        </p:txBody>
      </p:sp>
    </p:spTree>
    <p:extLst>
      <p:ext uri="{BB962C8B-B14F-4D97-AF65-F5344CB8AC3E}">
        <p14:creationId xmlns:p14="http://schemas.microsoft.com/office/powerpoint/2010/main" val="21420697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take-home message </a:t>
            </a:r>
            <a:r>
              <a:rPr lang="en-US" dirty="0" smtClean="0"/>
              <a:t>from this talk could be: </a:t>
            </a:r>
            <a:r>
              <a:rPr lang="en-US" dirty="0" smtClean="0"/>
              <a:t>Beams are not always better than points.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smtClean="0"/>
              <a:t>Beams are great for rare media.</a:t>
            </a:r>
          </a:p>
          <a:p>
            <a:pPr marL="171450" indent="-171450">
              <a:buFont typeface="Arial" panose="020B0604020202020204" pitchFamily="34" charset="0"/>
              <a:buChar char="•"/>
            </a:pPr>
            <a:r>
              <a:rPr lang="en-US" dirty="0" smtClean="0"/>
              <a:t>But dense media are</a:t>
            </a:r>
            <a:r>
              <a:rPr lang="en-US" baseline="0" dirty="0" smtClean="0"/>
              <a:t> better handled by points.</a:t>
            </a:r>
          </a:p>
          <a:p>
            <a:pPr marL="171450" indent="-171450">
              <a:buFont typeface="Arial" panose="020B0604020202020204" pitchFamily="34" charset="0"/>
              <a:buChar char="•"/>
            </a:pPr>
            <a:r>
              <a:rPr lang="en-US" dirty="0" smtClean="0"/>
              <a:t>We have provided </a:t>
            </a:r>
            <a:r>
              <a:rPr lang="en-US" dirty="0" smtClean="0"/>
              <a:t>evidence for this through </a:t>
            </a:r>
            <a:r>
              <a:rPr lang="en-US" baseline="0" dirty="0" smtClean="0"/>
              <a:t>our </a:t>
            </a:r>
            <a:r>
              <a:rPr lang="en-US" baseline="0" dirty="0" smtClean="0"/>
              <a:t>theoretical variance analysis and </a:t>
            </a:r>
            <a:r>
              <a:rPr lang="en-US" baseline="0" dirty="0" smtClean="0"/>
              <a:t>the rendered images.</a:t>
            </a:r>
            <a:endParaRPr lang="en-US" baseline="0" dirty="0" smtClean="0"/>
          </a:p>
          <a:p>
            <a:pPr marL="171450" indent="-171450">
              <a:buFont typeface="Arial" panose="020B0604020202020204" pitchFamily="34" charset="0"/>
              <a:buChar char="•"/>
            </a:pPr>
            <a:r>
              <a:rPr lang="en-US" baseline="0" dirty="0" smtClean="0"/>
              <a:t>Furthermore, our extension of Multiple Importance Sampling  has potential application beyond just the combination of volumetric estimators.</a:t>
            </a:r>
          </a:p>
          <a:p>
            <a:pPr marL="171450" indent="-171450">
              <a:buFont typeface="Arial" panose="020B0604020202020204" pitchFamily="34" charset="0"/>
              <a:buChar char="•"/>
            </a:pPr>
            <a:r>
              <a:rPr lang="en-US" baseline="0" dirty="0" smtClean="0"/>
              <a:t>Finally, we </a:t>
            </a:r>
            <a:r>
              <a:rPr lang="en-US" baseline="0" dirty="0" smtClean="0"/>
              <a:t>have shown a practical volumetric light transport simulation algorithm robust to a wide range of media properties.</a:t>
            </a:r>
          </a:p>
          <a:p>
            <a:pPr marL="171450" indent="-171450">
              <a:buFont typeface="Arial" panose="020B0604020202020204" pitchFamily="34" charset="0"/>
              <a:buChar char="•"/>
            </a:pPr>
            <a:endParaRPr lang="cs-CZ" dirty="0"/>
          </a:p>
        </p:txBody>
      </p:sp>
    </p:spTree>
    <p:extLst>
      <p:ext uri="{BB962C8B-B14F-4D97-AF65-F5344CB8AC3E}">
        <p14:creationId xmlns:p14="http://schemas.microsoft.com/office/powerpoint/2010/main" val="2488334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source code that was used to generate all our results is available,</a:t>
            </a:r>
            <a:r>
              <a:rPr lang="en-US" baseline="0" dirty="0" smtClean="0"/>
              <a:t> including scripts to reproduce all the results.</a:t>
            </a:r>
          </a:p>
          <a:p>
            <a:pPr marL="171450" indent="-171450">
              <a:buFont typeface="Arial" panose="020B0604020202020204" pitchFamily="34" charset="0"/>
              <a:buChar char="•"/>
            </a:pPr>
            <a:r>
              <a:rPr lang="en-US" baseline="0" dirty="0" smtClean="0"/>
              <a:t>It’s called </a:t>
            </a:r>
            <a:r>
              <a:rPr lang="en-US" baseline="0" dirty="0" err="1" smtClean="0"/>
              <a:t>SmallUPBP</a:t>
            </a:r>
            <a:r>
              <a:rPr lang="en-US" baseline="0" dirty="0" smtClean="0"/>
              <a:t> for historical reasons – it’s built on </a:t>
            </a:r>
            <a:r>
              <a:rPr lang="en-US" baseline="0" dirty="0" err="1" smtClean="0"/>
              <a:t>SmallVCM</a:t>
            </a:r>
            <a:r>
              <a:rPr lang="en-US" baseline="0" dirty="0" smtClean="0"/>
              <a:t>, but it’s not really that </a:t>
            </a:r>
            <a:r>
              <a:rPr lang="en-US" baseline="0" dirty="0" smtClean="0"/>
              <a:t>small anymore.</a:t>
            </a:r>
            <a:endParaRPr lang="cs-CZ" dirty="0"/>
          </a:p>
        </p:txBody>
      </p:sp>
    </p:spTree>
    <p:extLst>
      <p:ext uri="{BB962C8B-B14F-4D97-AF65-F5344CB8AC3E}">
        <p14:creationId xmlns:p14="http://schemas.microsoft.com/office/powerpoint/2010/main" val="2488334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This work has also received </a:t>
            </a:r>
            <a:r>
              <a:rPr lang="en-US" dirty="0" smtClean="0"/>
              <a:t>an extensive coverage </a:t>
            </a:r>
            <a:r>
              <a:rPr lang="en-US" dirty="0" smtClean="0"/>
              <a:t>on </a:t>
            </a:r>
            <a:r>
              <a:rPr lang="en-US" dirty="0" err="1" smtClean="0"/>
              <a:t>fxguide</a:t>
            </a:r>
            <a:r>
              <a:rPr lang="en-US" dirty="0" smtClean="0"/>
              <a:t>, so please </a:t>
            </a:r>
            <a:r>
              <a:rPr lang="en-US" dirty="0" smtClean="0"/>
              <a:t>make sure check </a:t>
            </a:r>
            <a:r>
              <a:rPr lang="en-US" dirty="0" smtClean="0"/>
              <a:t>it out!</a:t>
            </a:r>
            <a:endParaRPr lang="cs-CZ" dirty="0"/>
          </a:p>
        </p:txBody>
      </p:sp>
    </p:spTree>
    <p:extLst>
      <p:ext uri="{BB962C8B-B14F-4D97-AF65-F5344CB8AC3E}">
        <p14:creationId xmlns:p14="http://schemas.microsoft.com/office/powerpoint/2010/main" val="2803436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noProof="0" dirty="0" smtClean="0"/>
              <a:t>Let me thanks the funding agencies, Chaos Group and </a:t>
            </a:r>
            <a:r>
              <a:rPr lang="en-US" baseline="0" noProof="0" dirty="0" err="1" smtClean="0"/>
              <a:t>Ondra</a:t>
            </a:r>
            <a:r>
              <a:rPr lang="en-US" baseline="0" noProof="0" dirty="0" smtClean="0"/>
              <a:t> </a:t>
            </a:r>
            <a:r>
              <a:rPr lang="en-US" baseline="0" noProof="0" dirty="0" err="1" smtClean="0"/>
              <a:t>Karlík</a:t>
            </a:r>
            <a:r>
              <a:rPr lang="en-US" baseline="0" noProof="0" dirty="0" smtClean="0"/>
              <a:t> </a:t>
            </a:r>
            <a:r>
              <a:rPr lang="en-US" noProof="0" dirty="0" smtClean="0"/>
              <a:t>for the scenes,</a:t>
            </a:r>
            <a:r>
              <a:rPr lang="en-US" baseline="0" noProof="0" dirty="0" smtClean="0"/>
              <a:t> </a:t>
            </a:r>
            <a:r>
              <a:rPr lang="en-US" baseline="0" noProof="0" dirty="0" smtClean="0"/>
              <a:t>and the SIGGRAPH reviewers </a:t>
            </a:r>
            <a:r>
              <a:rPr lang="en-US" baseline="0" noProof="0" dirty="0" smtClean="0"/>
              <a:t>for their helpful comments.</a:t>
            </a:r>
            <a:endParaRPr lang="en-US" noProof="0" dirty="0"/>
          </a:p>
        </p:txBody>
      </p:sp>
    </p:spTree>
    <p:extLst>
      <p:ext uri="{BB962C8B-B14F-4D97-AF65-F5344CB8AC3E}">
        <p14:creationId xmlns:p14="http://schemas.microsoft.com/office/powerpoint/2010/main" val="4235180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baseline="0" noProof="0" dirty="0" smtClean="0"/>
              <a:t>I </a:t>
            </a:r>
            <a:r>
              <a:rPr lang="en-US" baseline="0" noProof="0" dirty="0" smtClean="0"/>
              <a:t>want to </a:t>
            </a:r>
            <a:r>
              <a:rPr lang="en-US" baseline="0" noProof="0" dirty="0" smtClean="0"/>
              <a:t>thank </a:t>
            </a:r>
            <a:r>
              <a:rPr lang="en-US" baseline="0" noProof="0" dirty="0" smtClean="0"/>
              <a:t>you for </a:t>
            </a:r>
            <a:r>
              <a:rPr lang="en-US" baseline="0" noProof="0" dirty="0" smtClean="0"/>
              <a:t>your attention.</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54</a:t>
            </a:fld>
            <a:endParaRPr lang="cs-CZ"/>
          </a:p>
        </p:txBody>
      </p:sp>
    </p:spTree>
    <p:extLst>
      <p:ext uri="{BB962C8B-B14F-4D97-AF65-F5344CB8AC3E}">
        <p14:creationId xmlns:p14="http://schemas.microsoft.com/office/powerpoint/2010/main" val="26867525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Tree>
    <p:extLst>
      <p:ext uri="{BB962C8B-B14F-4D97-AF65-F5344CB8AC3E}">
        <p14:creationId xmlns:p14="http://schemas.microsoft.com/office/powerpoint/2010/main" val="3564322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The </a:t>
            </a:r>
            <a:r>
              <a:rPr lang="en-US" dirty="0" smtClean="0"/>
              <a:t>Point-Point 3D </a:t>
            </a:r>
            <a:r>
              <a:rPr lang="en-US" dirty="0" smtClean="0"/>
              <a:t>estimator is </a:t>
            </a:r>
            <a:r>
              <a:rPr lang="en-US" dirty="0" smtClean="0"/>
              <a:t>equivalent to volumetric photon mapping but without ray-marching.</a:t>
            </a:r>
          </a:p>
          <a:p>
            <a:pPr marL="171450" indent="-171450">
              <a:buFont typeface="Arial" panose="020B0604020202020204" pitchFamily="34" charset="0"/>
              <a:buChar char="•"/>
            </a:pPr>
            <a:r>
              <a:rPr lang="en-US" dirty="0" smtClean="0"/>
              <a:t>So there’s a single point along the camera ray</a:t>
            </a:r>
            <a:r>
              <a:rPr lang="en-US" baseline="0" dirty="0" smtClean="0"/>
              <a:t> where we look-up the photons.</a:t>
            </a:r>
          </a:p>
          <a:p>
            <a:pPr marL="171450" indent="-171450">
              <a:buFont typeface="Arial" panose="020B0604020202020204" pitchFamily="34" charset="0"/>
              <a:buChar char="•"/>
            </a:pPr>
            <a:r>
              <a:rPr lang="en-US" baseline="0" dirty="0" smtClean="0"/>
              <a:t>You </a:t>
            </a:r>
            <a:r>
              <a:rPr lang="en-US" baseline="0" dirty="0" smtClean="0"/>
              <a:t>can see that there’s quite some noise even after one hour of rendering.</a:t>
            </a:r>
            <a:endParaRPr lang="cs-CZ" dirty="0"/>
          </a:p>
        </p:txBody>
      </p:sp>
    </p:spTree>
    <p:extLst>
      <p:ext uri="{BB962C8B-B14F-4D97-AF65-F5344CB8AC3E}">
        <p14:creationId xmlns:p14="http://schemas.microsoft.com/office/powerpoint/2010/main" val="21420697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No</a:t>
            </a:r>
            <a:r>
              <a:rPr lang="cs-CZ" dirty="0" smtClean="0"/>
              <a:t>w</a:t>
            </a:r>
            <a:r>
              <a:rPr lang="en-US" dirty="0" smtClean="0"/>
              <a:t> we move to </a:t>
            </a:r>
            <a:r>
              <a:rPr lang="en-US" dirty="0" smtClean="0"/>
              <a:t>the Point-Beam 2D estimator, </a:t>
            </a:r>
            <a:r>
              <a:rPr lang="en-US" dirty="0" smtClean="0"/>
              <a:t>that is the beam radiance estimate.</a:t>
            </a:r>
          </a:p>
          <a:p>
            <a:pPr marL="171450" indent="-171450">
              <a:buFont typeface="Arial" panose="020B0604020202020204" pitchFamily="34" charset="0"/>
              <a:buChar char="•"/>
            </a:pPr>
            <a:r>
              <a:rPr lang="en-US" dirty="0" smtClean="0"/>
              <a:t>The</a:t>
            </a:r>
            <a:r>
              <a:rPr lang="en-US" baseline="0" dirty="0" smtClean="0"/>
              <a:t> performance </a:t>
            </a:r>
            <a:r>
              <a:rPr lang="cs-CZ" baseline="0" dirty="0" smtClean="0"/>
              <a:t>in </a:t>
            </a:r>
            <a:r>
              <a:rPr lang="cs-CZ" baseline="0" dirty="0" err="1" smtClean="0"/>
              <a:t>terms</a:t>
            </a:r>
            <a:r>
              <a:rPr lang="cs-CZ" baseline="0" dirty="0" smtClean="0"/>
              <a:t> </a:t>
            </a:r>
            <a:r>
              <a:rPr lang="cs-CZ" baseline="0" dirty="0" err="1" smtClean="0"/>
              <a:t>of</a:t>
            </a:r>
            <a:r>
              <a:rPr lang="cs-CZ" baseline="0" dirty="0" smtClean="0"/>
              <a:t> </a:t>
            </a:r>
            <a:r>
              <a:rPr lang="cs-CZ" baseline="0" dirty="0" err="1" smtClean="0"/>
              <a:t>the</a:t>
            </a:r>
            <a:r>
              <a:rPr lang="cs-CZ" baseline="0" dirty="0" smtClean="0"/>
              <a:t> </a:t>
            </a:r>
            <a:r>
              <a:rPr lang="cs-CZ" baseline="0" dirty="0" err="1" smtClean="0"/>
              <a:t>number</a:t>
            </a:r>
            <a:r>
              <a:rPr lang="cs-CZ" baseline="0" dirty="0" smtClean="0"/>
              <a:t> </a:t>
            </a:r>
            <a:r>
              <a:rPr lang="cs-CZ" baseline="0" dirty="0" err="1" smtClean="0"/>
              <a:t>of</a:t>
            </a:r>
            <a:r>
              <a:rPr lang="cs-CZ" baseline="0" dirty="0" smtClean="0"/>
              <a:t> </a:t>
            </a:r>
            <a:r>
              <a:rPr lang="cs-CZ" baseline="0" dirty="0" err="1" smtClean="0"/>
              <a:t>iterations</a:t>
            </a:r>
            <a:r>
              <a:rPr lang="cs-CZ" baseline="0" dirty="0" smtClean="0"/>
              <a:t> </a:t>
            </a:r>
            <a:r>
              <a:rPr lang="cs-CZ" baseline="0" dirty="0" err="1" smtClean="0"/>
              <a:t>is</a:t>
            </a:r>
            <a:r>
              <a:rPr lang="cs-CZ" baseline="0" dirty="0" smtClean="0"/>
              <a:t> </a:t>
            </a:r>
            <a:r>
              <a:rPr lang="cs-CZ" baseline="0" dirty="0" err="1" smtClean="0"/>
              <a:t>lower</a:t>
            </a:r>
            <a:r>
              <a:rPr lang="cs-CZ" baseline="0" dirty="0" smtClean="0"/>
              <a:t> b</a:t>
            </a:r>
            <a:r>
              <a:rPr lang="en-US" baseline="0" dirty="0" err="1" smtClean="0"/>
              <a:t>ut</a:t>
            </a:r>
            <a:r>
              <a:rPr lang="en-US" baseline="0" dirty="0" smtClean="0"/>
              <a:t> you can see that the image quality </a:t>
            </a:r>
            <a:r>
              <a:rPr lang="cs-CZ" baseline="0" dirty="0" smtClean="0"/>
              <a:t>has much </a:t>
            </a:r>
            <a:r>
              <a:rPr lang="cs-CZ" baseline="0" dirty="0" err="1" smtClean="0"/>
              <a:t>improved</a:t>
            </a:r>
            <a:r>
              <a:rPr lang="cs-CZ" baseline="0" dirty="0" smtClean="0"/>
              <a:t>.</a:t>
            </a:r>
            <a:endParaRPr lang="en-US" baseline="0" dirty="0" smtClean="0"/>
          </a:p>
        </p:txBody>
      </p:sp>
    </p:spTree>
    <p:extLst>
      <p:ext uri="{BB962C8B-B14F-4D97-AF65-F5344CB8AC3E}">
        <p14:creationId xmlns:p14="http://schemas.microsoft.com/office/powerpoint/2010/main" val="9343126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Now let us move to the beam-beam</a:t>
            </a:r>
            <a:r>
              <a:rPr lang="en-US" baseline="0" dirty="0" smtClean="0"/>
              <a:t> 1D estimator, or photon beams.</a:t>
            </a:r>
          </a:p>
          <a:p>
            <a:pPr marL="171450" indent="-171450">
              <a:buFont typeface="Arial" panose="020B0604020202020204" pitchFamily="34" charset="0"/>
              <a:buChar char="•"/>
            </a:pPr>
            <a:r>
              <a:rPr lang="en-US" dirty="0" smtClean="0"/>
              <a:t>I have to point out that the</a:t>
            </a:r>
            <a:r>
              <a:rPr lang="en-US" baseline="0" dirty="0" smtClean="0"/>
              <a:t> number of stored beams is only 2% of the number of photon points.</a:t>
            </a:r>
          </a:p>
          <a:p>
            <a:pPr marL="171450" indent="-171450">
              <a:buFont typeface="Arial" panose="020B0604020202020204" pitchFamily="34" charset="0"/>
              <a:buChar char="•"/>
            </a:pPr>
            <a:r>
              <a:rPr lang="en-US" baseline="0" dirty="0" smtClean="0"/>
              <a:t>This is because building the data structure and looking-up beams is much slower than for points.</a:t>
            </a:r>
          </a:p>
          <a:p>
            <a:pPr marL="171450" indent="-171450">
              <a:buFont typeface="Arial" panose="020B0604020202020204" pitchFamily="34" charset="0"/>
              <a:buChar char="•"/>
            </a:pPr>
            <a:r>
              <a:rPr lang="en-US" baseline="0" dirty="0" smtClean="0"/>
              <a:t>So we’ve selected the number of beams that leads to roughly the same iteration time.</a:t>
            </a:r>
            <a:endParaRPr lang="cs-CZ" baseline="0" dirty="0" smtClean="0"/>
          </a:p>
          <a:p>
            <a:pPr marL="171450" indent="-171450">
              <a:buFont typeface="Arial" panose="020B0604020202020204" pitchFamily="34" charset="0"/>
              <a:buChar char="•"/>
            </a:pPr>
            <a:r>
              <a:rPr lang="cs-CZ" baseline="0" dirty="0" smtClean="0"/>
              <a:t>And </a:t>
            </a:r>
            <a:r>
              <a:rPr lang="cs-CZ" baseline="0" dirty="0" err="1" smtClean="0"/>
              <a:t>we</a:t>
            </a:r>
            <a:r>
              <a:rPr lang="cs-CZ" baseline="0" dirty="0" smtClean="0"/>
              <a:t> </a:t>
            </a:r>
            <a:r>
              <a:rPr lang="cs-CZ" baseline="0" dirty="0" err="1" smtClean="0"/>
              <a:t>see</a:t>
            </a:r>
            <a:r>
              <a:rPr lang="cs-CZ" baseline="0" dirty="0" smtClean="0"/>
              <a:t> </a:t>
            </a:r>
            <a:r>
              <a:rPr lang="cs-CZ" baseline="0" dirty="0" err="1" smtClean="0"/>
              <a:t>that</a:t>
            </a:r>
            <a:r>
              <a:rPr lang="cs-CZ" baseline="0" dirty="0" smtClean="0"/>
              <a:t> </a:t>
            </a:r>
            <a:r>
              <a:rPr lang="cs-CZ" baseline="0" dirty="0" err="1" smtClean="0"/>
              <a:t>while</a:t>
            </a:r>
            <a:r>
              <a:rPr lang="cs-CZ" baseline="0" dirty="0" smtClean="0"/>
              <a:t> </a:t>
            </a:r>
            <a:r>
              <a:rPr lang="cs-CZ" baseline="0" dirty="0" err="1" smtClean="0"/>
              <a:t>the</a:t>
            </a:r>
            <a:r>
              <a:rPr lang="cs-CZ" baseline="0" dirty="0" smtClean="0"/>
              <a:t> </a:t>
            </a:r>
            <a:r>
              <a:rPr lang="cs-CZ" baseline="0" dirty="0" err="1" smtClean="0"/>
              <a:t>results</a:t>
            </a:r>
            <a:r>
              <a:rPr lang="cs-CZ" baseline="0" dirty="0" smtClean="0"/>
              <a:t> in </a:t>
            </a:r>
            <a:r>
              <a:rPr lang="cs-CZ" baseline="0" dirty="0" err="1" smtClean="0"/>
              <a:t>the</a:t>
            </a:r>
            <a:r>
              <a:rPr lang="cs-CZ" baseline="0" dirty="0" smtClean="0"/>
              <a:t> </a:t>
            </a:r>
            <a:r>
              <a:rPr lang="cs-CZ" baseline="0" dirty="0" err="1" smtClean="0"/>
              <a:t>soap</a:t>
            </a:r>
            <a:r>
              <a:rPr lang="cs-CZ" baseline="0" dirty="0" smtClean="0"/>
              <a:t> </a:t>
            </a:r>
            <a:r>
              <a:rPr lang="cs-CZ" baseline="0" dirty="0" err="1" smtClean="0"/>
              <a:t>block</a:t>
            </a:r>
            <a:r>
              <a:rPr lang="cs-CZ" baseline="0" dirty="0" smtClean="0"/>
              <a:t> </a:t>
            </a:r>
            <a:r>
              <a:rPr lang="en-US" baseline="0" dirty="0" smtClean="0"/>
              <a:t>have improved, in other, dense media, the results are not great.</a:t>
            </a:r>
            <a:endParaRPr lang="cs-CZ" dirty="0"/>
          </a:p>
        </p:txBody>
      </p:sp>
    </p:spTree>
    <p:extLst>
      <p:ext uri="{BB962C8B-B14F-4D97-AF65-F5344CB8AC3E}">
        <p14:creationId xmlns:p14="http://schemas.microsoft.com/office/powerpoint/2010/main" val="9510348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Next,</a:t>
            </a:r>
            <a:r>
              <a:rPr lang="en-US" baseline="0" dirty="0" smtClean="0"/>
              <a:t> b</a:t>
            </a:r>
            <a:r>
              <a:rPr lang="en-US" dirty="0" smtClean="0"/>
              <a:t>idirectional path tracing does not work very well here because much</a:t>
            </a:r>
            <a:r>
              <a:rPr lang="en-US" baseline="0" dirty="0" smtClean="0"/>
              <a:t> of the illumination is essentially due to reflected caustics.</a:t>
            </a:r>
          </a:p>
          <a:p>
            <a:pPr marL="171450" indent="-171450">
              <a:buFont typeface="Arial" panose="020B0604020202020204" pitchFamily="34" charset="0"/>
              <a:buChar char="•"/>
            </a:pPr>
            <a:r>
              <a:rPr lang="en-US" baseline="0" dirty="0" smtClean="0"/>
              <a:t>But the </a:t>
            </a:r>
            <a:r>
              <a:rPr lang="en-US" baseline="0" dirty="0" err="1" smtClean="0"/>
              <a:t>bidir</a:t>
            </a:r>
            <a:r>
              <a:rPr lang="en-US" baseline="0" dirty="0" smtClean="0"/>
              <a:t> path tracer is really important for rendering </a:t>
            </a:r>
            <a:r>
              <a:rPr lang="en-US" baseline="0" dirty="0" smtClean="0"/>
              <a:t>surfaces and the surface-to-medium transport.</a:t>
            </a:r>
            <a:endParaRPr lang="cs-CZ" dirty="0"/>
          </a:p>
        </p:txBody>
      </p:sp>
    </p:spTree>
    <p:extLst>
      <p:ext uri="{BB962C8B-B14F-4D97-AF65-F5344CB8AC3E}">
        <p14:creationId xmlns:p14="http://schemas.microsoft.com/office/powerpoint/2010/main" val="1582688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baseline="0" dirty="0" smtClean="0"/>
              <a:t>Beam radiance estimate, much better but </a:t>
            </a:r>
            <a:r>
              <a:rPr lang="en-US" baseline="0" dirty="0" smtClean="0"/>
              <a:t>still not </a:t>
            </a:r>
            <a:r>
              <a:rPr lang="en-US" baseline="0" dirty="0" smtClean="0"/>
              <a:t>great.</a:t>
            </a:r>
          </a:p>
        </p:txBody>
      </p:sp>
    </p:spTree>
    <p:extLst>
      <p:ext uri="{BB962C8B-B14F-4D97-AF65-F5344CB8AC3E}">
        <p14:creationId xmlns:p14="http://schemas.microsoft.com/office/powerpoint/2010/main" val="9343126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And finally</a:t>
            </a:r>
            <a:r>
              <a:rPr lang="en-US" baseline="0" dirty="0" smtClean="0"/>
              <a:t> our combined algorithm achieves the best result in spite of the fact that it only manages to run about 750 iteration in one hour.</a:t>
            </a:r>
            <a:endParaRPr lang="cs-CZ" dirty="0"/>
          </a:p>
        </p:txBody>
      </p:sp>
    </p:spTree>
    <p:extLst>
      <p:ext uri="{BB962C8B-B14F-4D97-AF65-F5344CB8AC3E}">
        <p14:creationId xmlns:p14="http://schemas.microsoft.com/office/powerpoint/2010/main" val="1052048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Photon beams</a:t>
            </a:r>
            <a:r>
              <a:rPr lang="en-US" baseline="0" dirty="0" smtClean="0"/>
              <a:t>.</a:t>
            </a:r>
            <a:endParaRPr lang="cs-CZ" dirty="0"/>
          </a:p>
        </p:txBody>
      </p:sp>
    </p:spTree>
    <p:extLst>
      <p:ext uri="{BB962C8B-B14F-4D97-AF65-F5344CB8AC3E}">
        <p14:creationId xmlns:p14="http://schemas.microsoft.com/office/powerpoint/2010/main" val="951034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And finally, our algorithm is</a:t>
            </a:r>
            <a:r>
              <a:rPr lang="en-US" baseline="0" dirty="0" smtClean="0"/>
              <a:t> able to produce a much cleaner image in the same </a:t>
            </a:r>
            <a:r>
              <a:rPr lang="en-US" baseline="0" dirty="0" smtClean="0"/>
              <a:t>amount of time</a:t>
            </a:r>
            <a:r>
              <a:rPr lang="en-US" baseline="0" dirty="0" smtClean="0"/>
              <a:t>.</a:t>
            </a:r>
            <a:endParaRPr lang="cs-CZ" dirty="0"/>
          </a:p>
        </p:txBody>
      </p:sp>
    </p:spTree>
    <p:extLst>
      <p:ext uri="{BB962C8B-B14F-4D97-AF65-F5344CB8AC3E}">
        <p14:creationId xmlns:p14="http://schemas.microsoft.com/office/powerpoint/2010/main" val="1052048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171450" indent="-171450">
              <a:buFont typeface="Arial" panose="020B0604020202020204" pitchFamily="34" charset="0"/>
              <a:buChar char="•"/>
            </a:pPr>
            <a:r>
              <a:rPr lang="en-US" dirty="0" smtClean="0"/>
              <a:t>To achieve these results, we follow previous work that has shown that combining different</a:t>
            </a:r>
            <a:r>
              <a:rPr lang="en-US" baseline="0" dirty="0" smtClean="0"/>
              <a:t> estimators using Multiple Importance Sampling is an excellent way to achieve robustness.</a:t>
            </a:r>
          </a:p>
          <a:p>
            <a:pPr marL="171450" indent="-171450">
              <a:buFont typeface="Arial" panose="020B0604020202020204" pitchFamily="34" charset="0"/>
              <a:buChar char="•"/>
            </a:pPr>
            <a:r>
              <a:rPr lang="en-US" baseline="0" dirty="0" smtClean="0"/>
              <a:t>Notably, the Vertex Connection and Merging and Unified Path Sampling frameworks have recently combined MC path integration with photon density </a:t>
            </a:r>
            <a:r>
              <a:rPr lang="en-US" baseline="0" dirty="0" smtClean="0"/>
              <a:t>estimation.</a:t>
            </a:r>
            <a:endParaRPr lang="en-US" baseline="0" dirty="0" smtClean="0"/>
          </a:p>
          <a:p>
            <a:pPr marL="171450" indent="-171450">
              <a:buFont typeface="Arial" panose="020B0604020202020204" pitchFamily="34" charset="0"/>
              <a:buChar char="•"/>
            </a:pPr>
            <a:r>
              <a:rPr lang="en-US" baseline="0" dirty="0" smtClean="0"/>
              <a:t>We apply the idea of combining estimators to volumetric light transport.</a:t>
            </a:r>
          </a:p>
          <a:p>
            <a:pPr marL="171450" indent="-171450">
              <a:buFont typeface="Arial" panose="020B0604020202020204" pitchFamily="34" charset="0"/>
              <a:buChar char="•"/>
            </a:pPr>
            <a:r>
              <a:rPr lang="en-US" baseline="0" dirty="0" smtClean="0"/>
              <a:t>We call the resulting algorithm “</a:t>
            </a:r>
            <a:r>
              <a:rPr lang="en-US" b="1" baseline="0" dirty="0" smtClean="0"/>
              <a:t>unified points, beams and paths</a:t>
            </a:r>
            <a:r>
              <a:rPr lang="en-US" baseline="0" dirty="0" smtClean="0"/>
              <a:t>” to reflect the multitude of different estimators in the mixture.</a:t>
            </a:r>
            <a:endParaRPr lang="cs-CZ" dirty="0"/>
          </a:p>
        </p:txBody>
      </p:sp>
      <p:sp>
        <p:nvSpPr>
          <p:cNvPr id="4" name="Zástupný symbol pro číslo snímku 3"/>
          <p:cNvSpPr>
            <a:spLocks noGrp="1"/>
          </p:cNvSpPr>
          <p:nvPr>
            <p:ph type="sldNum" sz="quarter" idx="10"/>
          </p:nvPr>
        </p:nvSpPr>
        <p:spPr/>
        <p:txBody>
          <a:bodyPr/>
          <a:lstStyle/>
          <a:p>
            <a:fld id="{E16738A9-80BD-4B71-AC7F-C8463A76E476}" type="slidenum">
              <a:rPr lang="cs-CZ" smtClean="0"/>
              <a:t>9</a:t>
            </a:fld>
            <a:endParaRPr lang="cs-CZ"/>
          </a:p>
        </p:txBody>
      </p:sp>
    </p:spTree>
    <p:extLst>
      <p:ext uri="{BB962C8B-B14F-4D97-AF65-F5344CB8AC3E}">
        <p14:creationId xmlns:p14="http://schemas.microsoft.com/office/powerpoint/2010/main" val="396718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defRPr/>
            </a:pPr>
            <a:endParaRPr lang="en-US">
              <a:solidFill>
                <a:prstClr val="black"/>
              </a:solidFill>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0418" name="Rectangle 2"/>
          <p:cNvSpPr>
            <a:spLocks noGrp="1" noChangeArrowheads="1"/>
          </p:cNvSpPr>
          <p:nvPr>
            <p:ph type="ctrTitle"/>
          </p:nvPr>
        </p:nvSpPr>
        <p:spPr>
          <a:xfrm>
            <a:off x="914400" y="1524000"/>
            <a:ext cx="7623175" cy="1752600"/>
          </a:xfrm>
        </p:spPr>
        <p:txBody>
          <a:bodyPr/>
          <a:lstStyle>
            <a:lvl1pPr>
              <a:defRPr sz="3600"/>
            </a:lvl1pPr>
          </a:lstStyle>
          <a:p>
            <a:r>
              <a:rPr lang="en-US" altLang="en-US"/>
              <a:t>Klepnutím lze upravit styl předlohy nadpisů.</a:t>
            </a:r>
          </a:p>
        </p:txBody>
      </p:sp>
      <p:sp>
        <p:nvSpPr>
          <p:cNvPr id="60419"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200"/>
            </a:lvl1pPr>
          </a:lstStyle>
          <a:p>
            <a:r>
              <a:rPr lang="en-US" altLang="en-US"/>
              <a:t>Klepnutím lze upravit styl předlohy podnadpisů.</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prstClr val="black"/>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73736DA-9EC8-4C5D-A819-DF8025DE513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301707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D81A3E-06ED-4858-9E95-C47F753CD7E4}"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5225745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CF1E95-6F33-49A8-81B6-573098CE38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3516222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739E66-8862-4318-8FCC-B36EF010FB0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1281539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0C687D-0553-4E8F-B50D-778393E69359}"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08085038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solidFill>
                <a:prstClr val="black"/>
              </a:solidFill>
            </a:endParaRPr>
          </a:p>
        </p:txBody>
      </p:sp>
      <p:sp>
        <p:nvSpPr>
          <p:cNvPr id="7" name="Rectangle 5"/>
          <p:cNvSpPr>
            <a:spLocks noGrp="1" noChangeArrowheads="1"/>
          </p:cNvSpPr>
          <p:nvPr>
            <p:ph type="ftr" sz="quarter" idx="11"/>
          </p:nvPr>
        </p:nvSpPr>
        <p:spPr>
          <a:xfrm>
            <a:off x="164232" y="6248400"/>
            <a:ext cx="2895600" cy="457200"/>
          </a:xfrm>
          <a:ln/>
        </p:spPr>
        <p:txBody>
          <a:bodyPr/>
          <a:lstStyle>
            <a:lvl1pPr>
              <a:defRPr/>
            </a:lvl1p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52F8B706-0ACD-40B3-AB95-4E5D869EDC9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684806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B0EFF5-42FE-4857-86A7-726EDF73FA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99573578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0725"/>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FD136D-F7F6-4687-8AF5-8DD3B44F6925}"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2482798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B31B0E-0D36-48F6-8B83-9FB9BC865C7D}"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9638978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75D4DDC-3877-46A6-ADFA-63D64A866183}"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6761085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F24B9-7C0C-4B4F-82A6-2E812FE33BDA}"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3065068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tx2"/>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457200" y="6381328"/>
            <a:ext cx="2133600" cy="457200"/>
          </a:xfrm>
          <a:ln/>
        </p:spPr>
        <p:txBody>
          <a:bodyPr/>
          <a:lstStyle>
            <a:lvl1pPr>
              <a:defRPr/>
            </a:lvl1pPr>
          </a:lstStyle>
          <a:p>
            <a:pPr>
              <a:defRPr/>
            </a:pPr>
            <a:endParaRPr lang="en-US" altLang="en-US" dirty="0">
              <a:solidFill>
                <a:prstClr val="black"/>
              </a:solidFill>
            </a:endParaRPr>
          </a:p>
        </p:txBody>
      </p:sp>
      <p:sp>
        <p:nvSpPr>
          <p:cNvPr id="6" name="Rectangle 6"/>
          <p:cNvSpPr>
            <a:spLocks noGrp="1" noChangeArrowheads="1"/>
          </p:cNvSpPr>
          <p:nvPr>
            <p:ph type="sldNum" sz="quarter" idx="12"/>
          </p:nvPr>
        </p:nvSpPr>
        <p:spPr>
          <a:xfrm>
            <a:off x="6553200" y="6381328"/>
            <a:ext cx="2133600" cy="457200"/>
          </a:xfrm>
          <a:ln/>
        </p:spPr>
        <p:txBody>
          <a:bodyPr/>
          <a:lstStyle>
            <a:lvl1pPr>
              <a:defRPr/>
            </a:lvl1pPr>
          </a:lstStyle>
          <a:p>
            <a:pPr>
              <a:defRPr/>
            </a:pPr>
            <a:fld id="{81494967-73EE-4A75-A827-47B02327E019}" type="slidenum">
              <a:rPr lang="en-US" altLang="en-US">
                <a:solidFill>
                  <a:prstClr val="black"/>
                </a:solidFill>
              </a:rPr>
              <a:pPr>
                <a:defRPr/>
              </a:pPr>
              <a:t>‹#›</a:t>
            </a:fld>
            <a:endParaRPr lang="en-US" altLang="en-US">
              <a:solidFill>
                <a:prstClr val="black"/>
              </a:solidFill>
            </a:endParaRPr>
          </a:p>
        </p:txBody>
      </p:sp>
      <p:sp>
        <p:nvSpPr>
          <p:cNvPr id="8" name="Zástupný symbol pro zápatí 23"/>
          <p:cNvSpPr>
            <a:spLocks noGrp="1"/>
          </p:cNvSpPr>
          <p:nvPr>
            <p:ph type="ftr" sz="quarter" idx="11"/>
          </p:nvPr>
        </p:nvSpPr>
        <p:spPr bwMode="auto">
          <a:xfrm>
            <a:off x="1403350" y="6356176"/>
            <a:ext cx="6337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fontAlgn="base">
              <a:spcBef>
                <a:spcPct val="0"/>
              </a:spcBef>
              <a:spcAft>
                <a:spcPct val="0"/>
              </a:spcAft>
              <a:defRPr sz="1100"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Tree>
    <p:extLst>
      <p:ext uri="{BB962C8B-B14F-4D97-AF65-F5344CB8AC3E}">
        <p14:creationId xmlns:p14="http://schemas.microsoft.com/office/powerpoint/2010/main" val="34523526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in title only">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hasCustomPrompt="1"/>
          </p:nvPr>
        </p:nvSpPr>
        <p:spPr/>
        <p:txBody>
          <a:bodyPr/>
          <a:lstStyle>
            <a:lvl1pPr>
              <a:defRPr/>
            </a:lvl1pPr>
          </a:lstStyle>
          <a:p>
            <a:r>
              <a:rPr lang="en-US" dirty="0" smtClean="0"/>
              <a:t>Click to edit title</a:t>
            </a:r>
            <a:endParaRPr lang="bg-BG" dirty="0"/>
          </a:p>
        </p:txBody>
      </p:sp>
    </p:spTree>
    <p:extLst>
      <p:ext uri="{BB962C8B-B14F-4D97-AF65-F5344CB8AC3E}">
        <p14:creationId xmlns:p14="http://schemas.microsoft.com/office/powerpoint/2010/main" val="191700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in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title</a:t>
            </a:r>
            <a:endParaRPr lang="bg-BG" dirty="0"/>
          </a:p>
        </p:txBody>
      </p:sp>
      <p:sp>
        <p:nvSpPr>
          <p:cNvPr id="3" name="Text Placeholder 9"/>
          <p:cNvSpPr>
            <a:spLocks noGrp="1"/>
          </p:cNvSpPr>
          <p:nvPr>
            <p:ph type="body" sz="quarter" idx="10" hasCustomPrompt="1"/>
          </p:nvPr>
        </p:nvSpPr>
        <p:spPr>
          <a:xfrm>
            <a:off x="0" y="594360"/>
            <a:ext cx="7524000" cy="433394"/>
          </a:xfrm>
          <a:prstGeom prst="rect">
            <a:avLst/>
          </a:prstGeom>
        </p:spPr>
        <p:txBody>
          <a:bodyPr lIns="118800" tIns="0" bIns="0" anchor="ctr" anchorCtr="0">
            <a:noAutofit/>
            <a:scene3d>
              <a:camera prst="orthographicFront"/>
              <a:lightRig rig="threePt" dir="t">
                <a:rot lat="0" lon="0" rev="2700000"/>
              </a:lightRig>
            </a:scene3d>
            <a:sp3d prstMaterial="dkEdge">
              <a:bevelT w="31750" h="19050"/>
              <a:contourClr>
                <a:srgbClr val="434343"/>
              </a:contourClr>
            </a:sp3d>
          </a:bodyPr>
          <a:lstStyle>
            <a:lvl1pPr>
              <a:buFontTx/>
              <a:buNone/>
              <a:defRPr b="1">
                <a:gradFill>
                  <a:gsLst>
                    <a:gs pos="100000">
                      <a:schemeClr val="accent3"/>
                    </a:gs>
                    <a:gs pos="47000">
                      <a:srgbClr val="FFF9E9"/>
                    </a:gs>
                  </a:gsLst>
                  <a:lin ang="5400000" scaled="0"/>
                </a:gradFill>
                <a:effectLst>
                  <a:outerShdw blurRad="50800" dist="38100" dir="2700000" algn="tl" rotWithShape="0">
                    <a:prstClr val="black">
                      <a:alpha val="40000"/>
                    </a:prstClr>
                  </a:outerShdw>
                </a:effectLst>
                <a:latin typeface="Calibri" pitchFamily="34" charset="0"/>
              </a:defRPr>
            </a:lvl1pPr>
          </a:lstStyle>
          <a:p>
            <a:pPr lvl="0"/>
            <a:r>
              <a:rPr lang="en-US" dirty="0" smtClean="0"/>
              <a:t>Click to edit subtitle</a:t>
            </a:r>
            <a:endParaRPr lang="bg-BG" dirty="0"/>
          </a:p>
        </p:txBody>
      </p:sp>
      <p:sp>
        <p:nvSpPr>
          <p:cNvPr id="8" name="Content Placeholder 2"/>
          <p:cNvSpPr>
            <a:spLocks noGrp="1"/>
          </p:cNvSpPr>
          <p:nvPr>
            <p:ph idx="1"/>
          </p:nvPr>
        </p:nvSpPr>
        <p:spPr>
          <a:xfrm>
            <a:off x="0" y="1051560"/>
            <a:ext cx="9136380" cy="5806440"/>
          </a:xfrm>
          <a:prstGeom prst="rect">
            <a:avLst/>
          </a:prstGeom>
        </p:spPr>
        <p:txBody>
          <a:bodyPr lIns="144000" tIns="144000">
            <a:normAutofit/>
            <a:scene3d>
              <a:camera prst="orthographicFront"/>
              <a:lightRig rig="threePt" dir="t"/>
            </a:scene3d>
            <a:sp3d prstMaterial="metal">
              <a:bevelT w="31750" h="6350"/>
              <a:extrusionClr>
                <a:schemeClr val="tx1"/>
              </a:extrusionClr>
              <a:contourClr>
                <a:schemeClr val="tx1"/>
              </a:contourClr>
            </a:sp3d>
          </a:bodyPr>
          <a:lstStyle>
            <a:lvl1pPr>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1pPr>
            <a:lvl2pPr marL="756000">
              <a:buClr>
                <a:srgbClr val="FFC000"/>
              </a:buClr>
              <a:buSzPct val="70000"/>
              <a:buFont typeface="Wingdings 2" pitchFamily="18" charset="2"/>
              <a:buChar char=""/>
              <a:defRPr>
                <a:ln w="31750">
                  <a:noFill/>
                </a:ln>
                <a:effectLst>
                  <a:outerShdw blurRad="50800" dist="38100" dir="2700000" algn="tl" rotWithShape="0">
                    <a:prstClr val="black"/>
                  </a:outerShdw>
                </a:effectLst>
                <a:latin typeface="Calibri" pitchFamily="34" charset="0"/>
              </a:defRPr>
            </a:lvl2pPr>
            <a:lvl3pPr marL="1019175" indent="-228600">
              <a:buClr>
                <a:srgbClr val="FFC000"/>
              </a:buClr>
              <a:defRPr>
                <a:ln w="31750">
                  <a:noFill/>
                </a:ln>
                <a:effectLst>
                  <a:outerShdw blurRad="50800" dist="38100" dir="2700000" algn="tl" rotWithShape="0">
                    <a:prstClr val="black"/>
                  </a:outerShdw>
                </a:effectLst>
                <a:latin typeface="Calibri" pitchFamily="34" charset="0"/>
              </a:defRPr>
            </a:lvl3pPr>
            <a:lvl4pPr marL="1236663" indent="-209550">
              <a:buClr>
                <a:srgbClr val="FFC000"/>
              </a:buClr>
              <a:buSzPct val="90000"/>
              <a:buFont typeface="Verdana" pitchFamily="34" charset="0"/>
              <a:buChar char="-"/>
              <a:defRPr>
                <a:ln w="31750">
                  <a:noFill/>
                </a:ln>
                <a:effectLst>
                  <a:outerShdw blurRad="50800" dist="38100" dir="2700000" algn="tl" rotWithShape="0">
                    <a:prstClr val="black"/>
                  </a:outerShdw>
                </a:effectLst>
                <a:latin typeface="Calibri" pitchFamily="34" charset="0"/>
              </a:defRPr>
            </a:lvl4pPr>
            <a:lvl5pPr marL="1455738" indent="-209550">
              <a:buClr>
                <a:srgbClr val="FFC000"/>
              </a:buClr>
              <a:defRPr>
                <a:ln w="31750">
                  <a:noFill/>
                </a:ln>
                <a:effectLst>
                  <a:outerShdw blurRad="50800" dist="38100" dir="2700000" algn="tl" rotWithShape="0">
                    <a:prstClr val="black"/>
                  </a:outerShdw>
                </a:effectLst>
                <a:latin typeface="Calibri" pitchFamily="34" charset="0"/>
              </a:defRPr>
            </a:lvl5pPr>
          </a:lstStyle>
          <a:p>
            <a:pPr lvl="0"/>
            <a:r>
              <a:rPr lang="en-US" dirty="0" smtClean="0"/>
              <a:t>Click to edit Master text styles</a:t>
            </a:r>
          </a:p>
          <a:p>
            <a:pPr lvl="1"/>
            <a:r>
              <a:rPr lang="en-US" dirty="0" smtClean="0"/>
              <a:t>Second level</a:t>
            </a:r>
          </a:p>
          <a:p>
            <a:pPr lvl="0"/>
            <a:r>
              <a:rPr lang="en-US" dirty="0" smtClean="0"/>
              <a:t>Third level</a:t>
            </a:r>
          </a:p>
          <a:p>
            <a:pPr lvl="1"/>
            <a:r>
              <a:rPr lang="en-US" dirty="0" smtClean="0"/>
              <a:t>Fourth level</a:t>
            </a:r>
          </a:p>
          <a:p>
            <a:pPr lvl="2"/>
            <a:r>
              <a:rPr lang="en-US" dirty="0" smtClean="0"/>
              <a:t>Fifth level</a:t>
            </a:r>
          </a:p>
        </p:txBody>
      </p:sp>
    </p:spTree>
    <p:extLst>
      <p:ext uri="{BB962C8B-B14F-4D97-AF65-F5344CB8AC3E}">
        <p14:creationId xmlns:p14="http://schemas.microsoft.com/office/powerpoint/2010/main" val="376139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Black bkg)">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342900" dist="38100" dir="18900000" sx="139000" sy="139000" algn="bl" rotWithShape="0">
              <a:prstClr val="black">
                <a:alpha val="40000"/>
              </a:prstClr>
            </a:outerShdw>
          </a:effectLst>
        </p:spPr>
        <p:txBody>
          <a:bodyPr/>
          <a:lstStyle>
            <a:lvl1pPr>
              <a:defRPr b="1">
                <a:solidFill>
                  <a:schemeClr val="bg1">
                    <a:lumMod val="95000"/>
                  </a:schemeClr>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xfrm>
            <a:off x="457200" y="6381328"/>
            <a:ext cx="2133600" cy="457200"/>
          </a:xfrm>
          <a:ln/>
        </p:spPr>
        <p:txBody>
          <a:bodyPr/>
          <a:lstStyle>
            <a:lvl1pPr>
              <a:defRPr>
                <a:solidFill>
                  <a:schemeClr val="bg1">
                    <a:lumMod val="95000"/>
                  </a:schemeClr>
                </a:solidFill>
              </a:defRPr>
            </a:lvl1pPr>
          </a:lstStyle>
          <a:p>
            <a:pPr>
              <a:defRPr/>
            </a:pPr>
            <a:endParaRPr lang="en-US" altLang="en-US" dirty="0"/>
          </a:p>
        </p:txBody>
      </p:sp>
      <p:sp>
        <p:nvSpPr>
          <p:cNvPr id="6" name="Rectangle 6"/>
          <p:cNvSpPr>
            <a:spLocks noGrp="1" noChangeArrowheads="1"/>
          </p:cNvSpPr>
          <p:nvPr>
            <p:ph type="sldNum" sz="quarter" idx="12"/>
          </p:nvPr>
        </p:nvSpPr>
        <p:spPr>
          <a:xfrm>
            <a:off x="6553200" y="6381328"/>
            <a:ext cx="2133600" cy="457200"/>
          </a:xfrm>
          <a:ln/>
        </p:spPr>
        <p:txBody>
          <a:bodyPr/>
          <a:lstStyle>
            <a:lvl1pPr>
              <a:defRPr>
                <a:solidFill>
                  <a:schemeClr val="bg1">
                    <a:lumMod val="95000"/>
                  </a:schemeClr>
                </a:solidFill>
              </a:defRPr>
            </a:lvl1pPr>
          </a:lstStyle>
          <a:p>
            <a:pPr>
              <a:defRPr/>
            </a:pPr>
            <a:fld id="{81494967-73EE-4A75-A827-47B02327E019}" type="slidenum">
              <a:rPr lang="en-US" altLang="en-US" smtClean="0"/>
              <a:pPr>
                <a:defRPr/>
              </a:pPr>
              <a:t>‹#›</a:t>
            </a:fld>
            <a:endParaRPr lang="en-US" altLang="en-US"/>
          </a:p>
        </p:txBody>
      </p:sp>
      <p:sp>
        <p:nvSpPr>
          <p:cNvPr id="8" name="Zástupný symbol pro zápatí 23"/>
          <p:cNvSpPr>
            <a:spLocks noGrp="1"/>
          </p:cNvSpPr>
          <p:nvPr>
            <p:ph type="ftr" sz="quarter" idx="11"/>
          </p:nvPr>
        </p:nvSpPr>
        <p:spPr bwMode="auto">
          <a:xfrm>
            <a:off x="1403350" y="6356176"/>
            <a:ext cx="63373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ctr" rtl="0" fontAlgn="base">
              <a:spcBef>
                <a:spcPct val="0"/>
              </a:spcBef>
              <a:spcAft>
                <a:spcPct val="0"/>
              </a:spcAft>
              <a:defRPr sz="1100" kern="1200">
                <a:solidFill>
                  <a:schemeClr val="bg1">
                    <a:lumMod val="95000"/>
                  </a:schemeClr>
                </a:solidFill>
                <a:latin typeface="+mn-lt"/>
                <a:ea typeface="+mn-ea"/>
                <a:cs typeface="+mn-cs"/>
              </a:defRPr>
            </a:lvl1pPr>
            <a:lvl2pPr marL="457200" algn="l" rtl="0" fontAlgn="base">
              <a:spcBef>
                <a:spcPct val="0"/>
              </a:spcBef>
              <a:spcAft>
                <a:spcPct val="0"/>
              </a:spcAft>
              <a:defRPr kern="1200">
                <a:solidFill>
                  <a:schemeClr val="tx1"/>
                </a:solidFill>
                <a:latin typeface="Lucida Console" pitchFamily="49" charset="0"/>
                <a:ea typeface="+mn-ea"/>
                <a:cs typeface="+mn-cs"/>
              </a:defRPr>
            </a:lvl2pPr>
            <a:lvl3pPr marL="914400" algn="l" rtl="0" fontAlgn="base">
              <a:spcBef>
                <a:spcPct val="0"/>
              </a:spcBef>
              <a:spcAft>
                <a:spcPct val="0"/>
              </a:spcAft>
              <a:defRPr kern="1200">
                <a:solidFill>
                  <a:schemeClr val="tx1"/>
                </a:solidFill>
                <a:latin typeface="Lucida Console" pitchFamily="49" charset="0"/>
                <a:ea typeface="+mn-ea"/>
                <a:cs typeface="+mn-cs"/>
              </a:defRPr>
            </a:lvl3pPr>
            <a:lvl4pPr marL="1371600" algn="l" rtl="0" fontAlgn="base">
              <a:spcBef>
                <a:spcPct val="0"/>
              </a:spcBef>
              <a:spcAft>
                <a:spcPct val="0"/>
              </a:spcAft>
              <a:defRPr kern="1200">
                <a:solidFill>
                  <a:schemeClr val="tx1"/>
                </a:solidFill>
                <a:latin typeface="Lucida Console" pitchFamily="49" charset="0"/>
                <a:ea typeface="+mn-ea"/>
                <a:cs typeface="+mn-cs"/>
              </a:defRPr>
            </a:lvl4pPr>
            <a:lvl5pPr marL="1828800" algn="l" rtl="0" fontAlgn="base">
              <a:spcBef>
                <a:spcPct val="0"/>
              </a:spcBef>
              <a:spcAft>
                <a:spcPct val="0"/>
              </a:spcAft>
              <a:defRPr kern="1200">
                <a:solidFill>
                  <a:schemeClr val="tx1"/>
                </a:solidFill>
                <a:latin typeface="Lucida Console" pitchFamily="49" charset="0"/>
                <a:ea typeface="+mn-ea"/>
                <a:cs typeface="+mn-cs"/>
              </a:defRPr>
            </a:lvl5pPr>
            <a:lvl6pPr marL="2286000" algn="l" defTabSz="914400" rtl="0" eaLnBrk="1" latinLnBrk="0" hangingPunct="1">
              <a:defRPr kern="1200">
                <a:solidFill>
                  <a:schemeClr val="tx1"/>
                </a:solidFill>
                <a:latin typeface="Lucida Console" pitchFamily="49" charset="0"/>
                <a:ea typeface="+mn-ea"/>
                <a:cs typeface="+mn-cs"/>
              </a:defRPr>
            </a:lvl6pPr>
            <a:lvl7pPr marL="2743200" algn="l" defTabSz="914400" rtl="0" eaLnBrk="1" latinLnBrk="0" hangingPunct="1">
              <a:defRPr kern="1200">
                <a:solidFill>
                  <a:schemeClr val="tx1"/>
                </a:solidFill>
                <a:latin typeface="Lucida Console" pitchFamily="49" charset="0"/>
                <a:ea typeface="+mn-ea"/>
                <a:cs typeface="+mn-cs"/>
              </a:defRPr>
            </a:lvl7pPr>
            <a:lvl8pPr marL="3200400" algn="l" defTabSz="914400" rtl="0" eaLnBrk="1" latinLnBrk="0" hangingPunct="1">
              <a:defRPr kern="1200">
                <a:solidFill>
                  <a:schemeClr val="tx1"/>
                </a:solidFill>
                <a:latin typeface="Lucida Console" pitchFamily="49" charset="0"/>
                <a:ea typeface="+mn-ea"/>
                <a:cs typeface="+mn-cs"/>
              </a:defRPr>
            </a:lvl8pPr>
            <a:lvl9pPr marL="3657600" algn="l" defTabSz="914400" rtl="0" eaLnBrk="1" latinLnBrk="0" hangingPunct="1">
              <a:defRPr kern="1200">
                <a:solidFill>
                  <a:schemeClr val="tx1"/>
                </a:solidFill>
                <a:latin typeface="Lucida Console" pitchFamily="49" charset="0"/>
                <a:ea typeface="+mn-ea"/>
                <a:cs typeface="+mn-cs"/>
              </a:defRPr>
            </a:lvl9pPr>
          </a:lstStyle>
          <a:p>
            <a:pPr>
              <a:defRPr/>
            </a:pPr>
            <a:r>
              <a:rPr lang="en-US" altLang="en-US" smtClean="0"/>
              <a:t>Jaroslav Křivánek et al. - Unifying points beams and paths ...</a:t>
            </a:r>
            <a:endParaRPr lang="en-US" altLang="en-US" dirty="0"/>
          </a:p>
        </p:txBody>
      </p:sp>
    </p:spTree>
    <p:extLst>
      <p:ext uri="{BB962C8B-B14F-4D97-AF65-F5344CB8AC3E}">
        <p14:creationId xmlns:p14="http://schemas.microsoft.com/office/powerpoint/2010/main" val="33234686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35755373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0"/>
            <a:ext cx="7772400" cy="6857999"/>
          </a:xfrm>
        </p:spPr>
        <p:txBody>
          <a:bodyPr lIns="0" tIns="0" rIns="0" bIns="0" anchor="ctr" anchorCtr="0"/>
          <a:lstStyle>
            <a:lvl1pPr algn="ctr">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3789040"/>
            <a:ext cx="7772400" cy="295232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1683290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704892-885C-4952-AB7F-4033DB814728}"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9815662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174B3E-777B-4A0F-8CA0-7C90F9FFFC87}"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153259346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E484AC6-BBE4-40F9-8123-1EEF9B763C30}"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35173246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en-US" smtClean="0">
                <a:solidFill>
                  <a:prstClr val="black"/>
                </a:solidFill>
              </a:rPr>
              <a:t>Jaroslav Křivánek et al. - Unifying points beams and paths ...</a:t>
            </a:r>
            <a:endParaRPr lang="en-US" alt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376B09E-6C07-4E8D-8FFB-2A03C4B2BCBE}" type="slidenum">
              <a:rPr lang="en-US" altLang="en-US">
                <a:solidFill>
                  <a:prstClr val="black"/>
                </a:solidFill>
              </a:rPr>
              <a:pPr>
                <a:defRPr/>
              </a:pPr>
              <a:t>‹#›</a:t>
            </a:fld>
            <a:endParaRPr lang="en-US" altLang="en-US">
              <a:solidFill>
                <a:prstClr val="black"/>
              </a:solidFill>
            </a:endParaRPr>
          </a:p>
        </p:txBody>
      </p:sp>
    </p:spTree>
    <p:extLst>
      <p:ext uri="{BB962C8B-B14F-4D97-AF65-F5344CB8AC3E}">
        <p14:creationId xmlns:p14="http://schemas.microsoft.com/office/powerpoint/2010/main" val="245990103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 předlohy nadpisů.</a:t>
            </a:r>
          </a:p>
        </p:txBody>
      </p:sp>
      <p:sp>
        <p:nvSpPr>
          <p:cNvPr id="163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Klepnutím lze upravit styly předlohy textu.</a:t>
            </a:r>
          </a:p>
          <a:p>
            <a:pPr lvl="1"/>
            <a:r>
              <a:rPr lang="en-US" altLang="en-US" smtClean="0"/>
              <a:t>Druhá úroveň</a:t>
            </a:r>
          </a:p>
          <a:p>
            <a:pPr lvl="2"/>
            <a:r>
              <a:rPr lang="en-US" altLang="en-US" smtClean="0"/>
              <a:t>Třetí úroveň</a:t>
            </a:r>
          </a:p>
          <a:p>
            <a:pPr lvl="3"/>
            <a:r>
              <a:rPr lang="en-US" altLang="en-US" smtClean="0"/>
              <a:t>Čtvrtá úroveň</a:t>
            </a:r>
          </a:p>
          <a:p>
            <a:pPr lvl="4"/>
            <a:r>
              <a:rPr lang="en-US" altLang="en-US" smtClean="0"/>
              <a:t>Pátá úroveň</a:t>
            </a:r>
          </a:p>
        </p:txBody>
      </p:sp>
      <p:sp>
        <p:nvSpPr>
          <p:cNvPr id="59396"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a:defRPr/>
            </a:pPr>
            <a:endParaRPr lang="en-US" altLang="en-US">
              <a:solidFill>
                <a:prstClr val="black"/>
              </a:solidFill>
            </a:endParaRPr>
          </a:p>
        </p:txBody>
      </p:sp>
      <p:sp>
        <p:nvSpPr>
          <p:cNvPr id="59397" name="Rectangle 5"/>
          <p:cNvSpPr>
            <a:spLocks noGrp="1" noChangeArrowheads="1"/>
          </p:cNvSpPr>
          <p:nvPr>
            <p:ph type="ftr" sz="quarter" idx="3"/>
          </p:nvPr>
        </p:nvSpPr>
        <p:spPr bwMode="auto">
          <a:xfrm>
            <a:off x="1403648" y="6248400"/>
            <a:ext cx="6336704"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59398"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7DD9C3A3-A5F7-4232-B253-D7CE55098032}" type="slidenum">
              <a:rPr lang="en-US" altLang="en-US">
                <a:solidFill>
                  <a:prstClr val="black"/>
                </a:solidFill>
              </a:rPr>
              <a:pPr>
                <a:defRPr/>
              </a:pPr>
              <a:t>‹#›</a:t>
            </a:fld>
            <a:endParaRPr lang="en-US" altLang="en-US">
              <a:solidFill>
                <a:prstClr val="black"/>
              </a:solidFill>
            </a:endParaRPr>
          </a:p>
        </p:txBody>
      </p:sp>
      <p:sp>
        <p:nvSpPr>
          <p:cNvPr id="59399"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defRPr/>
            </a:pPr>
            <a:endParaRPr lang="en-US">
              <a:solidFill>
                <a:prstClr val="black"/>
              </a:solidFill>
            </a:endParaRPr>
          </a:p>
        </p:txBody>
      </p:sp>
    </p:spTree>
    <p:extLst>
      <p:ext uri="{BB962C8B-B14F-4D97-AF65-F5344CB8AC3E}">
        <p14:creationId xmlns:p14="http://schemas.microsoft.com/office/powerpoint/2010/main" val="4208604066"/>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96"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Lst>
  <p:timing>
    <p:tnLst>
      <p:par>
        <p:cTn id="1" dur="indefinite" restart="never" nodeType="tmRoot"/>
      </p:par>
    </p:tnLst>
  </p:timing>
  <p:hf hdr="0" dt="0"/>
  <p:txStyles>
    <p:title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3.xml"/><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99392"/>
            <a:ext cx="7772400" cy="3573016"/>
          </a:xfrm>
        </p:spPr>
        <p:txBody>
          <a:bodyPr/>
          <a:lstStyle/>
          <a:p>
            <a:r>
              <a:rPr lang="en-US" sz="3600" dirty="0"/>
              <a:t>Unifying points, beams, and paths</a:t>
            </a:r>
            <a:r>
              <a:rPr lang="cs-CZ" sz="3600" dirty="0"/>
              <a:t> </a:t>
            </a:r>
            <a:r>
              <a:rPr lang="en-US" sz="3600" dirty="0"/>
              <a:t/>
            </a:r>
            <a:br>
              <a:rPr lang="en-US" sz="3600" dirty="0"/>
            </a:br>
            <a:r>
              <a:rPr lang="cs-CZ" sz="3600" dirty="0" smtClean="0"/>
              <a:t>in </a:t>
            </a:r>
            <a:r>
              <a:rPr lang="en-US" sz="3600" dirty="0" smtClean="0"/>
              <a:t>Volumetric light</a:t>
            </a:r>
            <a:r>
              <a:rPr lang="cs-CZ" sz="3600" dirty="0" smtClean="0"/>
              <a:t> </a:t>
            </a:r>
            <a:r>
              <a:rPr lang="en-US" sz="3600" dirty="0"/>
              <a:t>transport </a:t>
            </a:r>
            <a:r>
              <a:rPr lang="en-US" sz="3600" dirty="0" smtClean="0"/>
              <a:t>simulation</a:t>
            </a:r>
            <a:endParaRPr lang="en-US" sz="2800" b="1" dirty="0">
              <a:solidFill>
                <a:srgbClr val="C00000"/>
              </a:solidFill>
            </a:endParaRPr>
          </a:p>
        </p:txBody>
      </p:sp>
      <p:sp>
        <p:nvSpPr>
          <p:cNvPr id="8" name="TextovéPole 7"/>
          <p:cNvSpPr txBox="1"/>
          <p:nvPr/>
        </p:nvSpPr>
        <p:spPr>
          <a:xfrm>
            <a:off x="35736" y="3329697"/>
            <a:ext cx="2160000" cy="1323439"/>
          </a:xfrm>
          <a:prstGeom prst="rect">
            <a:avLst/>
          </a:prstGeom>
          <a:noFill/>
        </p:spPr>
        <p:txBody>
          <a:bodyPr wrap="square" rtlCol="0">
            <a:spAutoFit/>
          </a:bodyPr>
          <a:lstStyle/>
          <a:p>
            <a:pPr algn="ctr"/>
            <a:r>
              <a:rPr lang="cs-CZ" sz="2400" b="1" dirty="0" smtClean="0">
                <a:solidFill>
                  <a:schemeClr val="tx2"/>
                </a:solidFill>
                <a:latin typeface="+mn-lt"/>
              </a:rPr>
              <a:t>Jaroslav </a:t>
            </a:r>
            <a:r>
              <a:rPr lang="en-US" sz="2400" b="1" dirty="0" smtClean="0">
                <a:solidFill>
                  <a:schemeClr val="tx2"/>
                </a:solidFill>
                <a:latin typeface="+mn-lt"/>
              </a:rPr>
              <a:t/>
            </a:r>
            <a:br>
              <a:rPr lang="en-US" sz="2400" b="1" dirty="0" smtClean="0">
                <a:solidFill>
                  <a:schemeClr val="tx2"/>
                </a:solidFill>
                <a:latin typeface="+mn-lt"/>
              </a:rPr>
            </a:br>
            <a:r>
              <a:rPr lang="cs-CZ" sz="2400" b="1" dirty="0" err="1" smtClean="0">
                <a:solidFill>
                  <a:schemeClr val="tx2"/>
                </a:solidFill>
                <a:latin typeface="+mn-lt"/>
              </a:rPr>
              <a:t>Křiváne</a:t>
            </a:r>
            <a:r>
              <a:rPr lang="en-US" sz="2400" b="1" dirty="0" smtClean="0">
                <a:solidFill>
                  <a:schemeClr val="tx2"/>
                </a:solidFill>
                <a:latin typeface="+mn-lt"/>
              </a:rPr>
              <a:t>k</a:t>
            </a:r>
          </a:p>
          <a:p>
            <a:pPr algn="ctr"/>
            <a:r>
              <a:rPr lang="en-US" sz="1600" dirty="0" smtClean="0">
                <a:solidFill>
                  <a:schemeClr val="tx2"/>
                </a:solidFill>
                <a:latin typeface="+mn-lt"/>
              </a:rPr>
              <a:t>Charles University </a:t>
            </a:r>
            <a:endParaRPr lang="cs-CZ" sz="1600" dirty="0" smtClean="0">
              <a:solidFill>
                <a:schemeClr val="tx2"/>
              </a:solidFill>
              <a:latin typeface="+mn-lt"/>
            </a:endParaRPr>
          </a:p>
          <a:p>
            <a:pPr algn="ctr"/>
            <a:r>
              <a:rPr lang="cs-CZ" sz="1600" dirty="0">
                <a:solidFill>
                  <a:schemeClr val="tx2"/>
                </a:solidFill>
                <a:latin typeface="+mn-lt"/>
              </a:rPr>
              <a:t>i</a:t>
            </a:r>
            <a:r>
              <a:rPr lang="en-US" sz="1600" dirty="0" smtClean="0">
                <a:solidFill>
                  <a:schemeClr val="tx2"/>
                </a:solidFill>
                <a:latin typeface="+mn-lt"/>
              </a:rPr>
              <a:t>n</a:t>
            </a:r>
            <a:r>
              <a:rPr lang="cs-CZ" sz="1600" dirty="0" smtClean="0">
                <a:solidFill>
                  <a:schemeClr val="tx2"/>
                </a:solidFill>
                <a:latin typeface="+mn-lt"/>
              </a:rPr>
              <a:t> </a:t>
            </a:r>
            <a:r>
              <a:rPr lang="en-US" sz="1600" dirty="0" smtClean="0">
                <a:solidFill>
                  <a:schemeClr val="tx2"/>
                </a:solidFill>
                <a:latin typeface="+mn-lt"/>
              </a:rPr>
              <a:t>Prague</a:t>
            </a:r>
            <a:endParaRPr lang="cs-CZ" sz="1600" dirty="0" smtClean="0">
              <a:solidFill>
                <a:schemeClr val="tx2"/>
              </a:solidFill>
              <a:latin typeface="+mn-lt"/>
            </a:endParaRPr>
          </a:p>
        </p:txBody>
      </p:sp>
      <p:sp>
        <p:nvSpPr>
          <p:cNvPr id="11" name="TextovéPole 10"/>
          <p:cNvSpPr txBox="1"/>
          <p:nvPr/>
        </p:nvSpPr>
        <p:spPr>
          <a:xfrm>
            <a:off x="6876256" y="3329697"/>
            <a:ext cx="2160000" cy="1323439"/>
          </a:xfrm>
          <a:prstGeom prst="rect">
            <a:avLst/>
          </a:prstGeom>
          <a:noFill/>
        </p:spPr>
        <p:txBody>
          <a:bodyPr wrap="square" rtlCol="0">
            <a:spAutoFit/>
          </a:bodyPr>
          <a:lstStyle/>
          <a:p>
            <a:pPr algn="ctr"/>
            <a:r>
              <a:rPr lang="en-US" sz="2400" b="1" dirty="0" smtClean="0">
                <a:solidFill>
                  <a:schemeClr val="tx2"/>
                </a:solidFill>
                <a:latin typeface="+mn-lt"/>
              </a:rPr>
              <a:t>Petr </a:t>
            </a:r>
            <a:r>
              <a:rPr lang="cs-CZ" sz="2400" b="1" dirty="0" smtClean="0">
                <a:solidFill>
                  <a:schemeClr val="tx2"/>
                </a:solidFill>
                <a:latin typeface="+mn-lt"/>
              </a:rPr>
              <a:t/>
            </a:r>
            <a:br>
              <a:rPr lang="cs-CZ" sz="2400" b="1" dirty="0" smtClean="0">
                <a:solidFill>
                  <a:schemeClr val="tx2"/>
                </a:solidFill>
                <a:latin typeface="+mn-lt"/>
              </a:rPr>
            </a:br>
            <a:r>
              <a:rPr lang="en-US" sz="2400" b="1" dirty="0" smtClean="0">
                <a:solidFill>
                  <a:schemeClr val="tx2"/>
                </a:solidFill>
                <a:latin typeface="+mn-lt"/>
              </a:rPr>
              <a:t>V</a:t>
            </a:r>
            <a:r>
              <a:rPr lang="cs-CZ" sz="2400" b="1" dirty="0" err="1" smtClean="0">
                <a:solidFill>
                  <a:schemeClr val="tx2"/>
                </a:solidFill>
                <a:latin typeface="+mn-lt"/>
              </a:rPr>
              <a:t>évoda</a:t>
            </a:r>
            <a:endParaRPr lang="en-US" sz="2400" b="1" dirty="0" smtClean="0">
              <a:solidFill>
                <a:schemeClr val="tx2"/>
              </a:solidFill>
              <a:latin typeface="+mn-lt"/>
            </a:endParaRPr>
          </a:p>
          <a:p>
            <a:pPr algn="ctr"/>
            <a:r>
              <a:rPr lang="en-US" sz="1600" dirty="0">
                <a:solidFill>
                  <a:schemeClr val="tx2"/>
                </a:solidFill>
                <a:latin typeface="+mn-lt"/>
              </a:rPr>
              <a:t>Charles </a:t>
            </a:r>
            <a:r>
              <a:rPr lang="en-US" sz="1600" dirty="0" smtClean="0">
                <a:solidFill>
                  <a:schemeClr val="tx2"/>
                </a:solidFill>
                <a:latin typeface="+mn-lt"/>
              </a:rPr>
              <a:t>University</a:t>
            </a:r>
            <a:r>
              <a:rPr lang="cs-CZ" sz="1600" dirty="0" smtClean="0">
                <a:solidFill>
                  <a:schemeClr val="tx2"/>
                </a:solidFill>
                <a:latin typeface="+mn-lt"/>
              </a:rPr>
              <a:t/>
            </a:r>
            <a:br>
              <a:rPr lang="cs-CZ" sz="1600" dirty="0" smtClean="0">
                <a:solidFill>
                  <a:schemeClr val="tx2"/>
                </a:solidFill>
                <a:latin typeface="+mn-lt"/>
              </a:rPr>
            </a:br>
            <a:r>
              <a:rPr lang="en-US" sz="1600" dirty="0" smtClean="0">
                <a:solidFill>
                  <a:schemeClr val="tx2"/>
                </a:solidFill>
                <a:latin typeface="+mn-lt"/>
              </a:rPr>
              <a:t>in</a:t>
            </a:r>
            <a:r>
              <a:rPr lang="cs-CZ" sz="1600" dirty="0" smtClean="0">
                <a:solidFill>
                  <a:schemeClr val="tx2"/>
                </a:solidFill>
                <a:latin typeface="+mn-lt"/>
              </a:rPr>
              <a:t> </a:t>
            </a:r>
            <a:r>
              <a:rPr lang="en-US" sz="1600" dirty="0" smtClean="0">
                <a:solidFill>
                  <a:schemeClr val="tx2"/>
                </a:solidFill>
                <a:latin typeface="+mn-lt"/>
              </a:rPr>
              <a:t>Prague</a:t>
            </a:r>
            <a:endParaRPr lang="en-US" sz="1600" dirty="0">
              <a:solidFill>
                <a:schemeClr val="tx2"/>
              </a:solidFill>
              <a:latin typeface="+mn-lt"/>
            </a:endParaRPr>
          </a:p>
        </p:txBody>
      </p:sp>
      <p:cxnSp>
        <p:nvCxnSpPr>
          <p:cNvPr id="14" name="Přímá spojovací čára 13"/>
          <p:cNvCxnSpPr/>
          <p:nvPr/>
        </p:nvCxnSpPr>
        <p:spPr>
          <a:xfrm>
            <a:off x="3311860" y="3068960"/>
            <a:ext cx="252028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4596082" y="3329697"/>
            <a:ext cx="2160000" cy="1077218"/>
          </a:xfrm>
          <a:prstGeom prst="rect">
            <a:avLst/>
          </a:prstGeom>
          <a:noFill/>
        </p:spPr>
        <p:txBody>
          <a:bodyPr wrap="square" rtlCol="0">
            <a:spAutoFit/>
          </a:bodyPr>
          <a:lstStyle/>
          <a:p>
            <a:pPr algn="ctr"/>
            <a:r>
              <a:rPr lang="en-US" sz="2400" b="1" dirty="0" smtClean="0">
                <a:solidFill>
                  <a:schemeClr val="tx2"/>
                </a:solidFill>
                <a:latin typeface="+mn-lt"/>
              </a:rPr>
              <a:t>Toshiya Hachisuka</a:t>
            </a:r>
          </a:p>
          <a:p>
            <a:pPr algn="ctr"/>
            <a:r>
              <a:rPr lang="en-US" sz="1600" dirty="0" smtClean="0">
                <a:solidFill>
                  <a:schemeClr val="tx2"/>
                </a:solidFill>
                <a:latin typeface="+mn-lt"/>
              </a:rPr>
              <a:t>Aarhus University</a:t>
            </a:r>
            <a:endParaRPr lang="cs-CZ" sz="1600" dirty="0" smtClean="0">
              <a:solidFill>
                <a:schemeClr val="tx2"/>
              </a:solidFill>
              <a:latin typeface="+mn-lt"/>
            </a:endParaRPr>
          </a:p>
        </p:txBody>
      </p:sp>
      <p:sp>
        <p:nvSpPr>
          <p:cNvPr id="166924" name="AutoShape 12" descr="data:image/jpeg;base64,/9j/4AAQSkZJRgABAQAAAQABAAD/2wCEAAkGBxQTEhIUExQVFhUWFxkUFhgUFRgcFxwgGxkYHBsaHBkaHSggGBslGxcYJDIhJSkrLi4uFx8zODMsNygtLisBCgoKDg0OGhAQGzQmHyQtLzItNSw3NywsMC8sLCwsLDcsNy8yLC80MCwrLTQ1LDc0LCw3NywsNy0vLC4sLy0sLP/AABEIAJgBSwMBIgACEQEDEQH/xAAcAAACAwADAQAAAAAAAAAAAAAABwUGCAEDBAL/xABMEAABAwICAwoKBgcIAgMAAAABAAIDBBEFEgYhMQcIEyIyQVFhcbIUMzRScnOBkaGxFyNCU6PSFlRkkpPR0xVidKLBwsPwJENEY4L/xAAaAQEAAgMBAAAAAAAAAAAAAAAAAQMCBAUG/8QALhEBAAIBAQUGBgIDAAAAAAAAAAECAxEEEyExQQUSFVGh0TJxgZGx8CLhI2HB/9oADAMBAAIRAxEAPwB4oQhAIQhAIQhAIQvJiWJxQNzyvDR17T2DaURNorGsvWhUmn0/a+pjjazLE45S9x41zqBsNQF7K7KZiYV4s9MuvcnXQJXbsenlZhroG07YssrXHO9pcQWkXA1gbHDbdNFK/fB4VwuHNmA40Egd/wDl/Fd7L5T7FC0nK7dPxWW+aseL80bWMH+VoUHU6R1cnLqqh3pTPI911FoQemKqeXDju2j7R6VtWl5DPRHyWJIeU3tHzW26XkM9EfJB2oQhAIQqVunaeR4ZBxbOqZAeCZ0f33DzR8UEfutborcPj4GAg1cg1c/Bg/bcOnoBWZZ5nPc573FznEuc5xuSTtJPOV24jXSTyvllcXyPcXOc46ySvMgEIQgFoLcQ3POBa2uqWfWvH1LHDWxp+2RzOI2dAPWqnuK7nnhcgrKlv/jxniNcNUrh032sHxOrpWjUCY3yviKL1kndCQafm+V8RResk7oSDQCEIQNje5eXz+oPfarbvkvIqX/Ef8b1Ut7l5fP6g99qtu+S8ipf8R/xvQZ6QhCAQhCAQhCAQhCAQhCDcaEIQCEIQCCUKF0uw2SencyJ5a7bYGwfb7JKQwvaa1mYjVCaS6dMjvHTWe/YX/Yb2ecfgl3W1b5Xl8ji9x5z/p0DqC6XNIJBFiDYg7R1LhXxWIeZz7TkzT/Kfp0Ccmh2LeEUzHE8dvEf2jn9osUm1aNz7FuBqRG48SbinoDhfKf9PaFF41hdsGbd5YieU8PY2FD6X4YKmiqoD/7InAdtrtP7wCmEKl6Nh1zSCQdRGorhWPdEwrwbEqyK1gJXOb6L+MPgbexVxB9w8pvaPmtt0vIZ6I+SxJDym9o+a23S8hnoj5IO1CFB6Y6UQ4dTunmPUxg5T3czWj5nmCDx6f6Zw4ZTmR9nSuuIo763Hp6mjnKynjmMTVc755355Hm5PN1ADmAGqy9Olekc1fUPnndcnU1oPFY3ma3qCh0AhCEArjuZaEPxOpAIIp4yHTP6vMB853w2qE0W0flrqmOnhHGdrJOxrRtceoLWuimjkNBTMp4Rqbrc48p7udzus/BBI0NGyGNkUbQ1jGhjGjYABYBd6EIExvlfEUXrJO6Eg0/N8r4ii9ZJ3QkGgEIQgbG9y8vn9Qe+1W3fJeRUv+I/43qpb3Ly+f1B77U69MdEKfEo446jPlY/OODdlN7Ea9R1WKDHiFpf6DsM/aP4o/Kj6DsM/aP4o/KgzQhMPdj0Np8NmpmU3CWkY5zuEdm1hwAtqCXiAQhCAQmTuNaE02JuqxU8J9UIi3g3ZeUZL31G/JCZ30HYZ+0fxR+VBmhC0v8AQdhn7R/FH5UfQdhn7R/FH5UDMQhCAQuCbayqhHp7D4S6NwtFfK2Tr5yR5vQVMRMqsmamPTvzpquCF8seCAQQQdYI2L6ULVF0/wBGM4NTCOMBeVo5wPtAdI50uVoAhK7TvRngHGeIfVOPGA+wT/tPwVtLdHG7Q2TT/LT6+/uqC5BI1jURrBXCFY5B16MYqKmnjk+1bK/qcNv8/apVK7c3xbg5zC48WXZ1OGz3jV7AmiqLRpL02x5t7iiZ58pZ43xuFZKyCoA1SxZD6TCf9rm+5KNaV3wWFcLholA1wStefRddp+Jas1LFtPuHlN7R81tul5DPRHyWJIeU3tHzW2I5A2IOOxrA4+wXQeTSLHYaKB887g1jR7XHma0c7j0LKWnWl02JVLppNTBcRR31Mb0dZNrkr27pGnMuJ1GY3ZBGSIY77B57ul5Hu2dtPQCEIQC7qOlfK9kcbS97yGta0ayTsC6VorcU3PPBYxWVLfr5B9W1w8W08/U9w9w9qCy7l+g7MMpgHAGokAdM8dwHzW/E61dEIQCEIQJjfK+IovWSd0JBp+b5XxFF6yTuhINAIQhA2N7l5fP6g99q0Ws6b3Ly+f1B77VotAIQhAgN8p5RReqf3gk2nJvlPKKL1T+8Em0AhCEDt3s/LxD0YPnKnskTvZ+XiHowfOVPZAIQhAIQvDjWJNp4Xyu+yNQ6Sdg9pRFrRWJmVV3RdIMjfBozxnj6wjmafs9p+SW67aupdK90jzdzjmJ/7zLqV9Y0h5faM85rzafosei2lclKQx13w87edvW3+SamH18c7BJE4OaecfIjmPUkQpHA8blpX54zqPKYb5Xdo6etRamrZ2TbrYv4241/B3rrnha9rmuAc1wsQdhCjdH9IIqtl2GzhymHlD+Y61LKnk71bVvXWOMSTelmj7qSWwuYna2O/wBp6x8VBp6YthrKiJ0UguDsPODzEdBCTONYU+mldE/m1tPM4cxCurbVwNt2Tc271fhn0eOKQtIc02LSHA9BBuE7sBxIVEEco+0OMOgjUR70j1dtzPFskjqdx1ScZnpAax7R8kvGsHZ2bd5e7PKfz0XXSrDfCaOpg28JE9o7bG3xssZObYkHaNRW4lkHdJwvwbE6yICw4Qvb2Ps8d5UvQq7Dym9o+a2lU+TO9Ue4sWw8pvaPmtpVPkzvVHuIMVv2lcLl+0rhAIQvRh72NljMrS+MOaXtabEtvrAPNcIGvuJbnfDvbXVLfqWH6ljhy3D7Z/ug+89i0IozRqugmpYZKXLwBYMgaLZQBybcxGyyk0AhCEAhCECY3yviKL1kndCQafm+V8RResk7oSDQCEIQNje5eXz+oPfatFrOm9y8vn9Qe+1aLQCEIQIDfKeUUXqn94JNpyb5Tyii9U/vBJtAIQhA7d7Py8Q9GD5yp7JE72fl4h6MHzlT2QCEIQCrOm+BzVTGCJzbNJcWHVmPMc3Vr96syFMTory44yVmluUkPXUEkLssrHMP94bew7D7F50+qulZI0tkY17TzOFwqZjO56x13U78h8x+tnsO1vxVkXjq42bs29eNOMepcIXvxTBpqc2ljLeh21p7HDUvArHNtWazpMO6jqnxPa+Nxa5uwj/usdSaGimmDKm0ctmTf5X9beg9SVKAej4LGaxK/Z9pvgnWOXk0AobSjAW1cWU6nt1xu6D0HqKq2iem/Jiqj1Nl/wBH/m9/SmC11xcawehVTE1l38eTFtOOY6dYIWqp3Rvcx4yuabEFcU1Q6N7XtNnNIcO0Jo6c6M+EM4WMfXMH74HN29CVRCtrOsOBtOz2wX0+0nrhNe2eGOVux7Qew849hSF3x2F5KunqAPGxlhPXGR8bOHuTC3McWsX0zjtvIz4Zh8j715t3/CuFw3hQLugka/2O4rvZrB9iptGkvQbNm3uOLdevzZrh5Te0fNbSqfJneqPcWLYeU3tHzW2qYfVs9EfJQ2GI3bSuE4d2Tcy4AvraNv1JN5o2/wDrJPKaAOR09HZsTyAQhCBgbkun7sOn4OUk0sp448x2wSD3WI6OxaghlDmhzSC1wBBGwg7CFh9ObcQ3ROCLaCqd9W42p3uPJJPiyTsaTs6Dq50D9QhCAQhCBMb5XxFF6yTuhINPzfK+IovWSd0JBoBCEIGxvcvL5/UHvtWi1nTe5eXz+oPfatFoBCEIEBvlPKKL1T+8Em05N8p5RReqf3gk2gEIQgdu9n5eIejB85U9kid7Py8Q9GD5yp7IBCEIBCXenekE0VU1kMjmBjBmA2EnXrB6re9eOh3QqhvjGRyDsLXfDV8Fn3J0aNu0MVbzS2vA0EKnUW6HTu1SMkjPTYOb7wb/AAVhoscp5fFzMcejMAfcdaxmJhsY9oxX+G0PbLGHAhwBB2gi49yqeNaAwyXdCeBd0AXZ+7zexW9CRMwnLhx5Y0vGpK4xo3UU1zIwlg+23W3+Y9qiU/yFW8a0Kp57uaOCf0s2Htbs91lZGTzcrN2XMccc/SSkVm0V0ufTEMku+Ho+0zrb0jqXRjOiFTT3OXhGedHc+9u0fJQCz4TDnxOXBfXlJ80VYyVgfG4OadhH/dR6lRN0DRm16mEdcrR3x/r71VcAx6WlfmjN2nlMPJd/I9abGB43FVx5mHXbjsdbM2/SOcdar0ms6uvTNj2ynctwt+8iaoKt0UjJGbWODh19I9o1Ju41TsrsPmY3W2eF2XtLdXudb3Kiab6NeDP4SMfUvP7hPN2dCmtzHFrtfTuPJ48fYeUPYdftU24xqo2K1sGacN+v5/tl5rC14BFiHWI6wVtml5DPRHyWS90TCfBsVqo7WbwpkZ6LzmHzt7FrSl5DPRHyVTtPt7AQQQCCLEHYVnHde3MzRudVUrSaVx47BtiJ+bCefm2dC0guuoha9rmPAc1wLXAi4IOoghBiBCY+61ucuw+QzwAupHu1c5jJPId/d6D7O1cIBcgrhCDR24tuh+Fxto6h3/kRt4jifGNA74G3pGvpTVWIqOqfE9kkbix7CHNc02II51qrcx05ZidPc2bURgCZg+D2jzT8DqQXNCEIExvlfEUXrJO6Eg0/N8r4ii9ZJ3QkGgEIQgbG9y8vn9Qe+1aLWdN7l5fP6g99q0WgEIQgQG+U8oovVP7wSbTk3ynlFF6p/eCTaAQhCB272fl4h6MHzlT2SJ3s/LxD0YPnKnsgEIQgS2ls+esqD/fy/ugD/RRC766TNLK7znud73EroWxDyWS3etM+chFkIUsHvosbqIvFzSN6s1x7jcKwUW6FUN8Y1kg/dPvGr4KoIUTESuptGWnw2kz6HdDp3eMY+M9mYe8a/grBQ47TzeLmY7qvY+42KSCFjNIblO08sfFET6fv2aAUHjOitPUXLmZX+ezU728x9qVNDjNRD4uZ7R0ZiW+46lYKLdBqW+MbHIOzK73jV8Fj3Jjk2fEMGSO7kr/11YzoNUQ3Mf1zP7upw7Wk6/ZdV+jq5IJA9hLHtPt7CDzdRTFot0SndqkZJGemwc34G/wXtqf7PrhYvic7mIcGyezYSp70xzhRbZcN51wX4+U/urowHSSGujMEwDZHCzmHku62np6toVNxCikw2rY8XLA7Mx3nN+009djb3FSOLaAzRnPTP4QDWBfLIOix2H4LspsaE7DR4gCx+xkrhYg8xdfYevYUjToZJvaIrljS8cp6T81D3f6EGqo6tmtk8Qbfrabj/K4e5aApeQz0R8kkdP6B5w18Eo+sopmTMPM6J5ykjpF3BO6l5DPRHyVcxpLr4cm8pFvv8+rtQhCha6K2kZNG+OVoex4LXNcLgg8xWXt1Hc9fhs2eO7qWQ/VvO1p8x3WOY84WqF5MVw2KpifDMwPjeMrmn/uojpQYnQrjuk6CS4ZPbW6nkJMMnV5juh4+O3spyAUtovj8tDUx1EJs5h1jmc3naeohRKEGydENJYcQpmVEJ1HU9p5THc7T2dPONamlknc402kwypDxd0L+LNGOcdI6HDm9y1bhtfHPEyWJ4fG8ZmuabghAod8r4ii9ZJ3QkGn5vlfEUXrJO6Eg0AhCEDY3uXl8/qD32rRazpvcvL5/UHvtWi0AhCECA3ynlFF6p/eCTacm+U8oovVP7wSbQCEIQO3ez8vEPRg+cqeyRO9n5eIejB85U9kAhCECe/Qyu+4P8SL86P0LrvuPxIvzpwoWe8lzPCsXnPp7E9+hdd9x+JF+dH6F133H4kX504UJvJPCsXnPp7E9+hdd9x+JF+dH6F133H4kX504UJvJPCsXnPp7E9+hdd9x+JF+dH6F133H4kX504UJvJPCsXnPp7E9+hdd9x+JF+dH6F133H4kX504UJvJPCsXnPp7E9+hdd9x+JF+dH6F1v3H4kX504UKd5J4Vi859PYrKLBMVi8WJG9XDRke4vspSSDEZW5amiinHS58TXjsc1+oq/oUd/8A0trsFaxpF7afTT8FpiejdVJA+IQSWLHMa2SWFxaHDkCTPcsvbURqIBCY8DbNaDtAAPuXYhYzOrYw4YxRpEhCEKFwQhCCOx/BYayB8E7A+N41jnB5nA8zh0rOmN7jOJRzSNp4hPEDxJBLE2462veCCNh1LTiEGVfoixf9U/Hp/wCoj6IsX/VPx6f+otVIQZV+iLF/1T8en/qJlbkOEYvh7zBU0p8Eeb34aA8E7zgBISWnnA7U4EIFlu4aK1dfFStpIuFLHvc7jxtsC0Actwv7Eovoixf9U/Hp/wCotVIQZV+iLF/1T8en/qI+iLF/1T8en/qLVSECX3FdBq6hrJZKqDg2OhLAeEidrzNNrMeTsBToQhAIQhAnd3LQ+srpqV1LAZWsjc1xD2CxLgRynBLL6KcW/U3fxIfzrV6EGUPopxb9Td/Eh/Oj6KcW/U3fxIfzrV6ECk3CtEqyhdWmrhMQkEQZdzDfKZL8lxtbMNvSm2hCAQhCCmYPuhQvwwYjUN4BhLxkzZiS1zmhrTYZnG2y381NaKYrNVQCaan8Hzm8bHPzPyfZc4ZRkJ83XZIfQMcA3DaqvaZcPDpGQn7FPKZTx5G241yLgnZ7E7dOcXpoqF75zI6KQNY0U5+skLyMrYy0jWem+xBYw4FDjbakhSweB4jhj4MPmw9s0vAPD52ubK0jY5gcSHC99amaXRaKvxnFxVZnwxGC0WdzWFzoW8YhpFyA027UF0wrHpJMSrqRwbwdPHA9hAOYmRpLrm9ubVqViDh7kuqenkfimOxwOySupKdkTvNcYnhp9hsofczpqalq4qeppJKfEskgEr3ucyovcvc12azjZt7W1a9aBukrlKLcj0VhnY6sqM0kkVVKIA578seV+a4aDa5drN78ysm5PLeGtubkV1SDc7OPq+CCW3QcekoaKSoiDXPa6NoD75ePI1p2EczlPwyXA2XIBI7UipHF+jVbxttabG/7RHZTml2iUGH01LWU/CCrZNAHTGR5fJnIa/Pc2IPRZA3CbbVylDplI+qxh9NLTTVcEFOyRtPFK2Npc4i8j8zm5wL29yntzGgqaeWsjdTzU9GSx9NHNIx5YSDwjQWudZt7EBBYdMtJPAYoZOD4ThKiOntmy24QnjXsb2tsU+qDuyeTUf8Aj6b5uUfpLgjazHYoZXP4DwMulY17mh4zmzXZTfLexI6kDNBvsRmGznSx0fw0UeK11DRkxxSUgnYwucWslJLcwve3N7lF6A0FNTVMdNX0ksWIPErRUOke5lQHA5iH5rE5ea2rqKBn0GPRTVNTTMzcJT5OEuLN44uADz6l8YTV1Tn1XhMLY42PtA5rg4yMsbuIDjlN+Y2S70P0Moxi+It4I2pnQOh+tk4pLLm/G42vzrqSwXCYquXHYqhpezwtrrZ3N1iIEa2kFBeMAxmOrhbPFmyOLgMwseK4tOrtCkUpNANHqeLCJqmNhEzoahjnZ3nUHPtxS7KNg1gKTw2W2i4cT/8ACfrv1O50F00jx6KjiEs2bKXsjGUXOZ5sPYpRI/SvAoJMFwupewmbLRw5s7+S61xa9r6zrtdS+6HRtpW4fh1LFL4NUTPMsUUpD5ByjHwkjtQcSb8YdCBsA32LlKrRPB56fEYnU2Hz0dI9jm1LHzMfGXW4jw0PcQdVtX81b90jFpKXDaqaG4kayzXD7OYhub2Xv7EFlvzc6rWn2kMlHTxuhax0000dPHwl8oLzbMbayAqdiGgFLFhhq43yNrGQipFXwr+EL8ocSSXWLXbLdBUVpvh0VXSYRWzRnh6mWljlOd4Bab3GUOs2/SBfWgb2CxztiaKp8b5teZ0TS1h16rAkkalSNIdPq+ku6TCjwXCCJj/Co+MXOszihpIzdexXfBsJipYmwwNyxtuQC5ztpudbiTtPSqnuw+Rw/wCMpu+gmdF8YrJ3SCqoTSBoBYTOyTMTe4s3ZbV71YAb7Ett1ytkMmH0bWSyRVEjuFZC8MdIGAERZyRYG9zrGxeLRfCqilxBklNh89JSPjeKhj5o3szBt2PDQ8kHi21dKBrFwVYwvSKSTE62kcGCOCKKRrhfMS/bc3tZVHQbRanxSGSurw6eaWWQDNI8CJrHkBjA0jLa118HRqGtx/EGVALoWQQOMQc5rXmwy5spGYN16ukhA2AUFyVWjMfg79IKKMu8HgYHwsLicnCQuc4NJ1gX+SiKDQuB+AGtlMj6ptK6eOUyPzR8GHOjawXs1osObnJQO1cNcDsN+xKPFcSlrWaP0ksjmx1sXCVLmuLXSZI2uyZhsDiTftC9OOYLFhFbhklBeJtTUMpZ4Q9xY9r7DPlcTxm9PZ1oLdo9pBJPX4pTPa0MpDTiMtBzHhY3Odm12Otuq1lZcwva+voSrixF9PV6VTx8uKOme2+y4gksV84boBSzYYKuR73VkkPhPhfCvzteWlwIINg0bLdSBrrhrgdmvsSXmxqbEKXAKaeRzWVzpRUuacrpBAQA248/ntzr249orT0GJ4R4LeJks5zwiRxYS1mqQNcTY2NiexA3EJWUmK/2TPjcTzxAzw+muducWc0X/wDsyi3b0qc0M0NjbRU/hDM0zmcJKXbc0hLyD2F1vYglMB0Ngp6DwA3mhOcHhQLnO4uOwAaidR6lFt3N4vAnUTqiofEHiSElzeEhLTcBjrbOooQgGbnuaemqKitqZ5ad4fHnyBlh9nI1tteq7tpsp/C9H2QVVZUtc4uqjGXtNsreDZlGWwvrHShCDoOjDeHrp2yysfVxNhcWEAx5GFofGbXDtd7m+sBeHCdCclVHVVFVPVSwtcyHhQwBgcLONmAXcQbXKEIJPRPRxlBC6GN7nh0j5bvte7zcjUBqULPufN4aofBV1NPHUuzzwwlga4naWuLbxk85GtCEHEG5xAzDn4e2WXgnyiXNxc4Ie1wA1Wtdo5lN6TaOMrKdsD3ua1r433ba94yCBrFuZCEHi0k0NZUzR1Mc0tNUxjIJoCLlu3I9pBD235ivfo7gz6cScLVTVL5CCXTZbNsLWY1oAaOznQhB86U6Osro4o5HuaI5o5wWWuSy9gbg6ta+/wCwWeG+G5nZ+B4DLqy2zZr7L39qEIOiXRdhrJawSSNkkp/BrNIAaL3zNNrhwKjsN0Hy1MNRU1lRVOgDhCJcgazMLFxytGZ1ucoQg7avQ29a6sgqpoHSBgmZGGFkgZsvmaS0karj4KSwfR9lPLVyNc5xqpBK8OtYHKG2FhssOdcoQRejmhQpHSNZUzPpn8IRTvyFjeE22cBmttsL8/Soobl7OBdSmtq/BOMW0+Zga29yAX5czmgm4aTbUL35xCCaxDQuGXD46Bz5AyNsbWSAgSAx2yuva19XQumu0JbUUzIaqpnlkjfwkdRxWTMdzFpaLC3xQhB6ME0amhmEs1fU1GVpY1kmRsev7RaxozO6Cekqdr6Nk0b4pWhzHtLHNOwg6iEIQUsbmwMYp31tW6jadVMXNy2BuGGQNzlg82/MFO6QaLRVTKaMl0baeWOZgjta8fJabjk9i5QgnVD6UaPsrYmRSOc0Nljmuy17sNwNY2IQg+NKtGIq6JrJC9jmOD4pYnZZI3Dna7mXnwPRuaGUSzV9TU2aWNZJkbHrtxi1jRmdq2npKEIPBLoFkllfR1lRSNmdnkjiyGMuO1zQ9p4MnnIUvh+jbIqyorA95fPHHG5rrZQGDURqvcoQg88OiMbZsQmEj81a1rJBxbNysLLt1X2Hnuu2DReNuHHDw9/B8A6nz6s9nNLb7LX19C5Qg8dZoNBJR01KXyNNMGiCZjg2ZhaAA4EC1yBr1WXxhWhIZUMqampnq5Yxli4bKGR9LmsYAM587auEIJCg0YijqK+e7nmt4MSsfbIBGxzABqvYhxvdQB3NQI3U7K6rZRuNzTBzctjtYHlucMPm3XCEHZp/huHxUdPHU8JBFE5rYJadrs0JA1OzNBLRqtcjbZUzCqaGrxSgdSVFVXGB7pJ6mcuMbGhvFibdrW3JN9WvXz83CEErpdFBiuLUMMGZ5pnP8Nc1pDGsa5rmxuJFnEvYQAOk+xsBCEH/2Q=="/>
          <p:cNvSpPr>
            <a:spLocks noChangeAspect="1" noChangeArrowheads="1"/>
          </p:cNvSpPr>
          <p:nvPr/>
        </p:nvSpPr>
        <p:spPr bwMode="auto">
          <a:xfrm>
            <a:off x="155575" y="-17175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7" name="TextovéPole 16"/>
          <p:cNvSpPr txBox="1"/>
          <p:nvPr/>
        </p:nvSpPr>
        <p:spPr>
          <a:xfrm>
            <a:off x="2315909" y="3329697"/>
            <a:ext cx="2160000" cy="1323439"/>
          </a:xfrm>
          <a:prstGeom prst="rect">
            <a:avLst/>
          </a:prstGeom>
          <a:noFill/>
        </p:spPr>
        <p:txBody>
          <a:bodyPr wrap="square" rtlCol="0">
            <a:spAutoFit/>
          </a:bodyPr>
          <a:lstStyle/>
          <a:p>
            <a:pPr algn="ctr"/>
            <a:r>
              <a:rPr lang="cs-CZ" sz="2400" b="1" dirty="0" err="1" smtClean="0">
                <a:solidFill>
                  <a:schemeClr val="tx2"/>
                </a:solidFill>
                <a:latin typeface="+mj-lt"/>
              </a:rPr>
              <a:t>Iliyan</a:t>
            </a:r>
            <a:r>
              <a:rPr lang="cs-CZ" sz="2400" b="1" dirty="0" smtClean="0">
                <a:solidFill>
                  <a:schemeClr val="tx2"/>
                </a:solidFill>
                <a:latin typeface="+mj-lt"/>
              </a:rPr>
              <a:t> </a:t>
            </a:r>
            <a:r>
              <a:rPr lang="en-US" sz="2400" b="1" dirty="0" smtClean="0">
                <a:solidFill>
                  <a:schemeClr val="tx2"/>
                </a:solidFill>
                <a:latin typeface="+mj-lt"/>
              </a:rPr>
              <a:t/>
            </a:r>
            <a:br>
              <a:rPr lang="en-US" sz="2400" b="1" dirty="0" smtClean="0">
                <a:solidFill>
                  <a:schemeClr val="tx2"/>
                </a:solidFill>
                <a:latin typeface="+mj-lt"/>
              </a:rPr>
            </a:br>
            <a:r>
              <a:rPr lang="cs-CZ" sz="2400" b="1" dirty="0" smtClean="0">
                <a:solidFill>
                  <a:schemeClr val="tx2"/>
                </a:solidFill>
                <a:latin typeface="+mj-lt"/>
              </a:rPr>
              <a:t>Georgie</a:t>
            </a:r>
            <a:r>
              <a:rPr lang="en-US" sz="2400" b="1" dirty="0" smtClean="0">
                <a:solidFill>
                  <a:schemeClr val="tx2"/>
                </a:solidFill>
                <a:latin typeface="+mj-lt"/>
              </a:rPr>
              <a:t>v</a:t>
            </a:r>
            <a:endParaRPr lang="en-US" sz="2400" dirty="0" smtClean="0">
              <a:solidFill>
                <a:schemeClr val="tx2"/>
              </a:solidFill>
              <a:latin typeface="+mj-lt"/>
            </a:endParaRPr>
          </a:p>
          <a:p>
            <a:pPr algn="ctr"/>
            <a:r>
              <a:rPr lang="en-US" sz="1600" dirty="0" smtClean="0">
                <a:solidFill>
                  <a:schemeClr val="tx2"/>
                </a:solidFill>
                <a:latin typeface="+mj-lt"/>
              </a:rPr>
              <a:t>Light Transportation Ltd.</a:t>
            </a:r>
          </a:p>
        </p:txBody>
      </p:sp>
      <p:sp>
        <p:nvSpPr>
          <p:cNvPr id="21" name="TextovéPole 20"/>
          <p:cNvSpPr txBox="1"/>
          <p:nvPr/>
        </p:nvSpPr>
        <p:spPr>
          <a:xfrm>
            <a:off x="323848" y="4769857"/>
            <a:ext cx="2880000" cy="1323439"/>
          </a:xfrm>
          <a:prstGeom prst="rect">
            <a:avLst/>
          </a:prstGeom>
          <a:noFill/>
        </p:spPr>
        <p:txBody>
          <a:bodyPr wrap="square" rtlCol="0">
            <a:spAutoFit/>
          </a:bodyPr>
          <a:lstStyle/>
          <a:p>
            <a:pPr algn="ctr"/>
            <a:r>
              <a:rPr lang="en-US" sz="2400" b="1" dirty="0" smtClean="0">
                <a:solidFill>
                  <a:schemeClr val="tx2"/>
                </a:solidFill>
                <a:latin typeface="+mn-lt"/>
              </a:rPr>
              <a:t>Mar</a:t>
            </a:r>
            <a:r>
              <a:rPr lang="cs-CZ" sz="2400" b="1" dirty="0" err="1" smtClean="0">
                <a:solidFill>
                  <a:schemeClr val="tx2"/>
                </a:solidFill>
                <a:latin typeface="+mn-lt"/>
              </a:rPr>
              <a:t>tin</a:t>
            </a:r>
            <a:r>
              <a:rPr lang="cs-CZ" sz="2400" b="1" dirty="0" smtClean="0">
                <a:solidFill>
                  <a:schemeClr val="tx2"/>
                </a:solidFill>
                <a:latin typeface="+mn-lt"/>
              </a:rPr>
              <a:t> </a:t>
            </a:r>
            <a:br>
              <a:rPr lang="cs-CZ" sz="2400" b="1" dirty="0" smtClean="0">
                <a:solidFill>
                  <a:schemeClr val="tx2"/>
                </a:solidFill>
                <a:latin typeface="+mn-lt"/>
              </a:rPr>
            </a:br>
            <a:r>
              <a:rPr lang="cs-CZ" sz="2400" b="1" dirty="0" smtClean="0">
                <a:solidFill>
                  <a:schemeClr val="tx2"/>
                </a:solidFill>
                <a:latin typeface="+mn-lt"/>
              </a:rPr>
              <a:t>Šik</a:t>
            </a:r>
            <a:endParaRPr lang="en-US" sz="2400" b="1" dirty="0" smtClean="0">
              <a:solidFill>
                <a:schemeClr val="tx2"/>
              </a:solidFill>
              <a:latin typeface="+mn-lt"/>
            </a:endParaRPr>
          </a:p>
          <a:p>
            <a:pPr algn="ctr"/>
            <a:r>
              <a:rPr lang="cs-CZ" sz="1600" dirty="0" smtClean="0">
                <a:solidFill>
                  <a:schemeClr val="tx2"/>
                </a:solidFill>
                <a:latin typeface="+mn-lt"/>
              </a:rPr>
              <a:t>Charles University </a:t>
            </a:r>
            <a:br>
              <a:rPr lang="cs-CZ" sz="1600" dirty="0" smtClean="0">
                <a:solidFill>
                  <a:schemeClr val="tx2"/>
                </a:solidFill>
                <a:latin typeface="+mn-lt"/>
              </a:rPr>
            </a:br>
            <a:r>
              <a:rPr lang="cs-CZ" sz="1600" dirty="0" smtClean="0">
                <a:solidFill>
                  <a:schemeClr val="tx2"/>
                </a:solidFill>
                <a:latin typeface="+mn-lt"/>
              </a:rPr>
              <a:t>in Prague</a:t>
            </a:r>
          </a:p>
        </p:txBody>
      </p:sp>
      <p:sp>
        <p:nvSpPr>
          <p:cNvPr id="22" name="TextovéPole 21"/>
          <p:cNvSpPr txBox="1"/>
          <p:nvPr/>
        </p:nvSpPr>
        <p:spPr>
          <a:xfrm>
            <a:off x="3131840" y="4769857"/>
            <a:ext cx="2880320" cy="1077218"/>
          </a:xfrm>
          <a:prstGeom prst="rect">
            <a:avLst/>
          </a:prstGeom>
          <a:noFill/>
        </p:spPr>
        <p:txBody>
          <a:bodyPr wrap="square" rtlCol="0">
            <a:spAutoFit/>
          </a:bodyPr>
          <a:lstStyle/>
          <a:p>
            <a:pPr algn="ctr"/>
            <a:r>
              <a:rPr lang="cs-CZ" sz="2400" b="1" dirty="0" smtClean="0">
                <a:solidFill>
                  <a:schemeClr val="tx2"/>
                </a:solidFill>
                <a:latin typeface="+mn-lt"/>
              </a:rPr>
              <a:t>Derek </a:t>
            </a:r>
            <a:r>
              <a:rPr lang="cs-CZ" sz="2400" b="1" dirty="0" err="1" smtClean="0">
                <a:solidFill>
                  <a:schemeClr val="tx2"/>
                </a:solidFill>
                <a:latin typeface="+mn-lt"/>
              </a:rPr>
              <a:t>Nowrouzezahrai</a:t>
            </a:r>
            <a:endParaRPr lang="en-US" sz="2400" b="1" dirty="0" smtClean="0">
              <a:solidFill>
                <a:schemeClr val="tx2"/>
              </a:solidFill>
              <a:latin typeface="+mn-lt"/>
            </a:endParaRPr>
          </a:p>
          <a:p>
            <a:pPr algn="ctr"/>
            <a:r>
              <a:rPr lang="cs-CZ" sz="1600" dirty="0" err="1" smtClean="0">
                <a:solidFill>
                  <a:schemeClr val="tx2"/>
                </a:solidFill>
                <a:latin typeface="+mn-lt"/>
              </a:rPr>
              <a:t>Univesity</a:t>
            </a:r>
            <a:r>
              <a:rPr lang="cs-CZ" sz="1600" dirty="0" smtClean="0">
                <a:solidFill>
                  <a:schemeClr val="tx2"/>
                </a:solidFill>
                <a:latin typeface="+mn-lt"/>
              </a:rPr>
              <a:t> </a:t>
            </a:r>
            <a:r>
              <a:rPr lang="cs-CZ" sz="1600" dirty="0" err="1" smtClean="0">
                <a:solidFill>
                  <a:schemeClr val="tx2"/>
                </a:solidFill>
                <a:latin typeface="+mn-lt"/>
              </a:rPr>
              <a:t>of</a:t>
            </a:r>
            <a:r>
              <a:rPr lang="cs-CZ" sz="1600" dirty="0" smtClean="0">
                <a:solidFill>
                  <a:schemeClr val="tx2"/>
                </a:solidFill>
                <a:latin typeface="+mn-lt"/>
              </a:rPr>
              <a:t> Montreal</a:t>
            </a:r>
          </a:p>
        </p:txBody>
      </p:sp>
      <p:sp>
        <p:nvSpPr>
          <p:cNvPr id="23" name="TextovéPole 22"/>
          <p:cNvSpPr txBox="1"/>
          <p:nvPr/>
        </p:nvSpPr>
        <p:spPr>
          <a:xfrm>
            <a:off x="6084168" y="4769857"/>
            <a:ext cx="2880000" cy="1077218"/>
          </a:xfrm>
          <a:prstGeom prst="rect">
            <a:avLst/>
          </a:prstGeom>
          <a:noFill/>
        </p:spPr>
        <p:txBody>
          <a:bodyPr wrap="square" rtlCol="0">
            <a:spAutoFit/>
          </a:bodyPr>
          <a:lstStyle/>
          <a:p>
            <a:pPr algn="ctr"/>
            <a:r>
              <a:rPr lang="cs-CZ" sz="2400" b="1" dirty="0" smtClean="0">
                <a:solidFill>
                  <a:schemeClr val="tx2"/>
                </a:solidFill>
                <a:latin typeface="+mn-lt"/>
              </a:rPr>
              <a:t>Wojciech </a:t>
            </a:r>
            <a:br>
              <a:rPr lang="cs-CZ" sz="2400" b="1" dirty="0" smtClean="0">
                <a:solidFill>
                  <a:schemeClr val="tx2"/>
                </a:solidFill>
                <a:latin typeface="+mn-lt"/>
              </a:rPr>
            </a:br>
            <a:r>
              <a:rPr lang="cs-CZ" sz="2400" b="1" dirty="0" err="1" smtClean="0">
                <a:solidFill>
                  <a:schemeClr val="tx2"/>
                </a:solidFill>
                <a:latin typeface="+mn-lt"/>
              </a:rPr>
              <a:t>Jarosz</a:t>
            </a:r>
            <a:endParaRPr lang="en-US" sz="2400" b="1" dirty="0" smtClean="0">
              <a:solidFill>
                <a:schemeClr val="tx2"/>
              </a:solidFill>
              <a:latin typeface="+mn-lt"/>
            </a:endParaRPr>
          </a:p>
          <a:p>
            <a:pPr algn="ctr"/>
            <a:r>
              <a:rPr lang="cs-CZ" sz="1600" dirty="0" err="1" smtClean="0">
                <a:solidFill>
                  <a:schemeClr val="tx2"/>
                </a:solidFill>
                <a:latin typeface="+mn-lt"/>
              </a:rPr>
              <a:t>Disney</a:t>
            </a:r>
            <a:r>
              <a:rPr lang="cs-CZ" sz="1600" dirty="0" smtClean="0">
                <a:solidFill>
                  <a:schemeClr val="tx2"/>
                </a:solidFill>
                <a:latin typeface="+mn-lt"/>
              </a:rPr>
              <a:t> </a:t>
            </a:r>
            <a:r>
              <a:rPr lang="cs-CZ" sz="1600" dirty="0" err="1" smtClean="0">
                <a:solidFill>
                  <a:schemeClr val="tx2"/>
                </a:solidFill>
                <a:latin typeface="+mn-lt"/>
              </a:rPr>
              <a:t>Research</a:t>
            </a:r>
            <a:r>
              <a:rPr lang="cs-CZ" sz="1600" dirty="0" smtClean="0">
                <a:solidFill>
                  <a:schemeClr val="tx2"/>
                </a:solidFill>
                <a:latin typeface="+mn-lt"/>
              </a:rPr>
              <a:t> </a:t>
            </a:r>
            <a:r>
              <a:rPr lang="cs-CZ" sz="1600" dirty="0" err="1">
                <a:solidFill>
                  <a:schemeClr val="tx2"/>
                </a:solidFill>
                <a:latin typeface="+mn-lt"/>
              </a:rPr>
              <a:t>Z</a:t>
            </a:r>
            <a:r>
              <a:rPr lang="cs-CZ" sz="1600" dirty="0" err="1" smtClean="0">
                <a:solidFill>
                  <a:schemeClr val="tx2"/>
                </a:solidFill>
                <a:latin typeface="+mn-lt"/>
              </a:rPr>
              <a:t>urich</a:t>
            </a:r>
            <a:endParaRPr lang="cs-CZ" sz="1600" dirty="0" smtClean="0">
              <a:solidFill>
                <a:schemeClr val="tx2"/>
              </a:solidFill>
              <a:latin typeface="+mn-lt"/>
            </a:endParaRPr>
          </a:p>
        </p:txBody>
      </p:sp>
      <p:pic>
        <p:nvPicPr>
          <p:cNvPr id="355330" name="Picture 2" descr="http://www.3dbodyscanning.org/2011/images/persons/disney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6286132"/>
            <a:ext cx="2015984" cy="505483"/>
          </a:xfrm>
          <a:prstGeom prst="rect">
            <a:avLst/>
          </a:prstGeom>
          <a:noFill/>
          <a:extLst>
            <a:ext uri="{909E8E84-426E-40DD-AFC4-6F175D3DCCD1}">
              <a14:hiddenFill xmlns:a14="http://schemas.microsoft.com/office/drawing/2010/main">
                <a:solidFill>
                  <a:srgbClr val="FFFFFF"/>
                </a:solidFill>
              </a14:hiddenFill>
            </a:ext>
          </a:extLst>
        </p:spPr>
      </p:pic>
      <p:pic>
        <p:nvPicPr>
          <p:cNvPr id="355334" name="Picture 6" descr="http://upload.wikimedia.org/wikipedia/en/4/44/Aarhus_University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5150" y="6244852"/>
            <a:ext cx="1247979" cy="560399"/>
          </a:xfrm>
          <a:prstGeom prst="rect">
            <a:avLst/>
          </a:prstGeom>
          <a:noFill/>
          <a:extLst>
            <a:ext uri="{909E8E84-426E-40DD-AFC4-6F175D3DCCD1}">
              <a14:hiddenFill xmlns:a14="http://schemas.microsoft.com/office/drawing/2010/main">
                <a:solidFill>
                  <a:srgbClr val="FFFFFF"/>
                </a:solidFill>
              </a14:hiddenFill>
            </a:ext>
          </a:extLst>
        </p:spPr>
      </p:pic>
      <p:pic>
        <p:nvPicPr>
          <p:cNvPr id="355336" name="Picture 8" descr="http://www.mapageweb.umontreal.ca/lacoure/img/UdeM_Hexa.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6150047"/>
            <a:ext cx="1531315" cy="722056"/>
          </a:xfrm>
          <a:prstGeom prst="rect">
            <a:avLst/>
          </a:prstGeom>
          <a:noFill/>
          <a:extLst>
            <a:ext uri="{909E8E84-426E-40DD-AFC4-6F175D3DCCD1}">
              <a14:hiddenFill xmlns:a14="http://schemas.microsoft.com/office/drawing/2010/main">
                <a:solidFill>
                  <a:srgbClr val="FFFFFF"/>
                </a:solidFill>
              </a14:hiddenFill>
            </a:ext>
          </a:extLst>
        </p:spPr>
      </p:pic>
      <p:pic>
        <p:nvPicPr>
          <p:cNvPr id="355338" name="Picture 10" descr="http://www.cuni.cz/uknew2/img/headerRGB-EN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6272726"/>
            <a:ext cx="2640213" cy="539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1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Our contributions</a:t>
            </a:r>
            <a:endParaRPr lang="cs-CZ" dirty="0"/>
          </a:p>
        </p:txBody>
      </p:sp>
      <p:sp>
        <p:nvSpPr>
          <p:cNvPr id="3" name="Zástupný symbol pro obsah 2"/>
          <p:cNvSpPr>
            <a:spLocks noGrp="1"/>
          </p:cNvSpPr>
          <p:nvPr>
            <p:ph idx="1"/>
          </p:nvPr>
        </p:nvSpPr>
        <p:spPr/>
        <p:txBody>
          <a:bodyPr/>
          <a:lstStyle/>
          <a:p>
            <a:r>
              <a:rPr lang="en-US" dirty="0"/>
              <a:t>“Does it make sense to combine </a:t>
            </a:r>
            <a:r>
              <a:rPr lang="en-US" dirty="0" smtClean="0"/>
              <a:t>the </a:t>
            </a:r>
            <a:r>
              <a:rPr lang="en-US" dirty="0"/>
              <a:t>estimators?”</a:t>
            </a:r>
          </a:p>
          <a:p>
            <a:pPr lvl="1"/>
            <a:r>
              <a:rPr lang="en-US" b="1" dirty="0"/>
              <a:t>Variance analysis of estimators</a:t>
            </a:r>
          </a:p>
          <a:p>
            <a:pPr lvl="1"/>
            <a:r>
              <a:rPr lang="en-US" b="1" dirty="0"/>
              <a:t>Relation to </a:t>
            </a:r>
            <a:r>
              <a:rPr lang="en-US" b="1" dirty="0" smtClean="0"/>
              <a:t>neutron </a:t>
            </a:r>
            <a:r>
              <a:rPr lang="en-US" b="1" dirty="0"/>
              <a:t>transport</a:t>
            </a:r>
          </a:p>
          <a:p>
            <a:endParaRPr lang="en-US" dirty="0"/>
          </a:p>
          <a:p>
            <a:r>
              <a:rPr lang="en-US" dirty="0"/>
              <a:t>“How can we combine the estimators?”</a:t>
            </a:r>
          </a:p>
          <a:p>
            <a:pPr lvl="1"/>
            <a:r>
              <a:rPr lang="en-US" b="1" dirty="0"/>
              <a:t>Extended multiple importance sampling</a:t>
            </a:r>
          </a:p>
          <a:p>
            <a:endParaRPr lang="en-US" dirty="0"/>
          </a:p>
          <a:p>
            <a:r>
              <a:rPr lang="en-US" dirty="0"/>
              <a:t>“How do we make the method practical?”</a:t>
            </a:r>
          </a:p>
          <a:p>
            <a:pPr lvl="1"/>
            <a:r>
              <a:rPr lang="en-US" b="1" dirty="0"/>
              <a:t>A combined volume rendering algorithm</a:t>
            </a:r>
          </a:p>
          <a:p>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10</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Tree>
    <p:custDataLst>
      <p:tags r:id="rId1"/>
    </p:custDataLst>
    <p:extLst>
      <p:ext uri="{BB962C8B-B14F-4D97-AF65-F5344CB8AC3E}">
        <p14:creationId xmlns:p14="http://schemas.microsoft.com/office/powerpoint/2010/main" val="2622327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dirty="0" smtClean="0"/>
              <a:t>Volumetric Photon Density estimators</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9495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ovéPole 13"/>
          <p:cNvSpPr txBox="1"/>
          <p:nvPr/>
        </p:nvSpPr>
        <p:spPr>
          <a:xfrm>
            <a:off x="3734080" y="0"/>
            <a:ext cx="1891864" cy="400110"/>
          </a:xfrm>
          <a:prstGeom prst="rect">
            <a:avLst/>
          </a:prstGeom>
          <a:noFill/>
        </p:spPr>
        <p:txBody>
          <a:bodyPr wrap="none" rtlCol="0">
            <a:spAutoFit/>
          </a:bodyPr>
          <a:lstStyle/>
          <a:p>
            <a:pPr algn="ctr"/>
            <a:r>
              <a:rPr lang="en-US" sz="2000" dirty="0">
                <a:solidFill>
                  <a:srgbClr val="009A46"/>
                </a:solidFill>
                <a:latin typeface="+mj-lt"/>
              </a:rPr>
              <a:t>p</a:t>
            </a:r>
            <a:r>
              <a:rPr lang="en-US" sz="2000" dirty="0" smtClean="0">
                <a:solidFill>
                  <a:srgbClr val="009A46"/>
                </a:solidFill>
                <a:latin typeface="+mj-lt"/>
              </a:rPr>
              <a:t>hoton </a:t>
            </a:r>
            <a:r>
              <a:rPr lang="en-US" sz="2000" b="1" dirty="0" smtClean="0">
                <a:solidFill>
                  <a:srgbClr val="009A46"/>
                </a:solidFill>
                <a:latin typeface="+mj-lt"/>
              </a:rPr>
              <a:t>points</a:t>
            </a:r>
          </a:p>
        </p:txBody>
      </p:sp>
      <p:sp>
        <p:nvSpPr>
          <p:cNvPr id="3" name="Obdélník 2"/>
          <p:cNvSpPr/>
          <p:nvPr/>
        </p:nvSpPr>
        <p:spPr>
          <a:xfrm>
            <a:off x="6955580" y="6413266"/>
            <a:ext cx="2188420" cy="400110"/>
          </a:xfrm>
          <a:prstGeom prst="rect">
            <a:avLst/>
          </a:prstGeom>
        </p:spPr>
        <p:txBody>
          <a:bodyPr wrap="none">
            <a:spAutoFit/>
          </a:bodyPr>
          <a:lstStyle/>
          <a:p>
            <a:r>
              <a:rPr lang="en-US" sz="2000" dirty="0">
                <a:solidFill>
                  <a:srgbClr val="0070C0"/>
                </a:solidFill>
                <a:latin typeface="+mj-lt"/>
              </a:rPr>
              <a:t>[</a:t>
            </a:r>
            <a:r>
              <a:rPr lang="en-US" sz="2000" dirty="0" err="1">
                <a:solidFill>
                  <a:srgbClr val="0070C0"/>
                </a:solidFill>
                <a:latin typeface="+mj-lt"/>
              </a:rPr>
              <a:t>Jarosz</a:t>
            </a:r>
            <a:r>
              <a:rPr lang="en-US" sz="2000" dirty="0">
                <a:solidFill>
                  <a:srgbClr val="0070C0"/>
                </a:solidFill>
                <a:latin typeface="+mj-lt"/>
              </a:rPr>
              <a:t> et al. </a:t>
            </a:r>
            <a:r>
              <a:rPr lang="en-US" sz="2000" dirty="0" smtClean="0">
                <a:solidFill>
                  <a:srgbClr val="0070C0"/>
                </a:solidFill>
                <a:latin typeface="+mj-lt"/>
              </a:rPr>
              <a:t>’11a]</a:t>
            </a:r>
            <a:endParaRPr lang="cs-CZ" sz="2000" dirty="0">
              <a:solidFill>
                <a:srgbClr val="0070C0"/>
              </a:solidFill>
              <a:latin typeface="+mj-lt"/>
            </a:endParaRPr>
          </a:p>
        </p:txBody>
      </p:sp>
      <p:sp>
        <p:nvSpPr>
          <p:cNvPr id="25" name="TextovéPole 24"/>
          <p:cNvSpPr txBox="1"/>
          <p:nvPr/>
        </p:nvSpPr>
        <p:spPr>
          <a:xfrm>
            <a:off x="928188" y="2051759"/>
            <a:ext cx="1385316" cy="461665"/>
          </a:xfrm>
          <a:prstGeom prst="rect">
            <a:avLst/>
          </a:prstGeom>
          <a:noFill/>
        </p:spPr>
        <p:txBody>
          <a:bodyPr wrap="none" rtlCol="0">
            <a:spAutoFit/>
          </a:bodyPr>
          <a:lstStyle/>
          <a:p>
            <a:r>
              <a:rPr lang="en-US" sz="2400" b="1" dirty="0" smtClean="0">
                <a:solidFill>
                  <a:srgbClr val="C00000"/>
                </a:solidFill>
                <a:latin typeface="+mj-lt"/>
              </a:rPr>
              <a:t>QUERY</a:t>
            </a:r>
          </a:p>
        </p:txBody>
      </p:sp>
      <p:sp>
        <p:nvSpPr>
          <p:cNvPr id="26" name="TextovéPole 25"/>
          <p:cNvSpPr txBox="1"/>
          <p:nvPr/>
        </p:nvSpPr>
        <p:spPr>
          <a:xfrm>
            <a:off x="1475656" y="28858"/>
            <a:ext cx="2069797" cy="830997"/>
          </a:xfrm>
          <a:prstGeom prst="rect">
            <a:avLst/>
          </a:prstGeom>
          <a:noFill/>
        </p:spPr>
        <p:txBody>
          <a:bodyPr wrap="none" rtlCol="0">
            <a:spAutoFit/>
          </a:bodyPr>
          <a:lstStyle/>
          <a:p>
            <a:r>
              <a:rPr lang="en-US" sz="2400" b="1" dirty="0" smtClean="0">
                <a:solidFill>
                  <a:srgbClr val="009A46"/>
                </a:solidFill>
                <a:latin typeface="+mj-lt"/>
              </a:rPr>
              <a:t>RADIANCE </a:t>
            </a:r>
            <a:br>
              <a:rPr lang="en-US" sz="2400" b="1" dirty="0" smtClean="0">
                <a:solidFill>
                  <a:srgbClr val="009A46"/>
                </a:solidFill>
                <a:latin typeface="+mj-lt"/>
              </a:rPr>
            </a:br>
            <a:r>
              <a:rPr lang="en-US" sz="2400" b="1" dirty="0" smtClean="0">
                <a:solidFill>
                  <a:srgbClr val="009A46"/>
                </a:solidFill>
                <a:latin typeface="+mj-lt"/>
              </a:rPr>
              <a:t>REP.:</a:t>
            </a:r>
          </a:p>
        </p:txBody>
      </p:sp>
      <p:sp>
        <p:nvSpPr>
          <p:cNvPr id="27" name="TextovéPole 26"/>
          <p:cNvSpPr txBox="1"/>
          <p:nvPr/>
        </p:nvSpPr>
        <p:spPr>
          <a:xfrm>
            <a:off x="6629761" y="0"/>
            <a:ext cx="1914306" cy="400110"/>
          </a:xfrm>
          <a:prstGeom prst="rect">
            <a:avLst/>
          </a:prstGeom>
          <a:noFill/>
        </p:spPr>
        <p:txBody>
          <a:bodyPr wrap="none" rtlCol="0">
            <a:spAutoFit/>
          </a:bodyPr>
          <a:lstStyle/>
          <a:p>
            <a:pPr algn="ctr"/>
            <a:r>
              <a:rPr lang="en-US" sz="2000" dirty="0">
                <a:solidFill>
                  <a:srgbClr val="009A46"/>
                </a:solidFill>
                <a:latin typeface="+mj-lt"/>
              </a:rPr>
              <a:t>p</a:t>
            </a:r>
            <a:r>
              <a:rPr lang="en-US" sz="2000" dirty="0" smtClean="0">
                <a:solidFill>
                  <a:srgbClr val="009A46"/>
                </a:solidFill>
                <a:latin typeface="+mj-lt"/>
              </a:rPr>
              <a:t>hoton </a:t>
            </a:r>
            <a:r>
              <a:rPr lang="en-US" sz="2000" b="1" dirty="0" smtClean="0">
                <a:solidFill>
                  <a:srgbClr val="009A46"/>
                </a:solidFill>
                <a:latin typeface="+mj-lt"/>
              </a:rPr>
              <a:t>beams</a:t>
            </a:r>
          </a:p>
        </p:txBody>
      </p:sp>
      <p:sp>
        <p:nvSpPr>
          <p:cNvPr id="125" name="Volný tvar 124"/>
          <p:cNvSpPr/>
          <p:nvPr/>
        </p:nvSpPr>
        <p:spPr>
          <a:xfrm>
            <a:off x="3563888" y="451041"/>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126" name="Skupina 125"/>
          <p:cNvGrpSpPr/>
          <p:nvPr/>
        </p:nvGrpSpPr>
        <p:grpSpPr>
          <a:xfrm>
            <a:off x="4381103" y="483143"/>
            <a:ext cx="555273" cy="562318"/>
            <a:chOff x="3228975" y="1876926"/>
            <a:chExt cx="555273" cy="562318"/>
          </a:xfrm>
        </p:grpSpPr>
        <p:sp>
          <p:nvSpPr>
            <p:cNvPr id="128" name="Ovál 127"/>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9" name="Přímá spojnice 128"/>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Přímá spojnice 132"/>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Přímá spojnice 133"/>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Přímá spojnice 135"/>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Přímá spojnice 136"/>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Přímá spojnice 137"/>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Přímá spojnice 140"/>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Přímá spojnice 141"/>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Přímá spojnice 142"/>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Přímá spojnice 143"/>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Skupina 121"/>
          <p:cNvGrpSpPr/>
          <p:nvPr/>
        </p:nvGrpSpPr>
        <p:grpSpPr>
          <a:xfrm>
            <a:off x="3988738" y="840622"/>
            <a:ext cx="1200276" cy="1386091"/>
            <a:chOff x="6282578" y="2234405"/>
            <a:chExt cx="1200276" cy="1386091"/>
          </a:xfrm>
        </p:grpSpPr>
        <p:sp>
          <p:nvSpPr>
            <p:cNvPr id="121" name="Ovál 120"/>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 name="Ovál 145"/>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 name="Ovál 146"/>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 name="Ovál 147"/>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 name="Ovál 148"/>
            <p:cNvSpPr/>
            <p:nvPr/>
          </p:nvSpPr>
          <p:spPr>
            <a:xfrm>
              <a:off x="7302925" y="3547328"/>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57" name="Přímá spojnice 156"/>
          <p:cNvCxnSpPr/>
          <p:nvPr/>
        </p:nvCxnSpPr>
        <p:spPr>
          <a:xfrm>
            <a:off x="4772793" y="999560"/>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59" name="Přímá spojnice 158"/>
          <p:cNvCxnSpPr/>
          <p:nvPr/>
        </p:nvCxnSpPr>
        <p:spPr>
          <a:xfrm flipV="1">
            <a:off x="5039162" y="1230147"/>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p:nvPr/>
        </p:nvCxnSpPr>
        <p:spPr>
          <a:xfrm flipH="1" flipV="1">
            <a:off x="4013443" y="1977570"/>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flipV="1">
            <a:off x="4013443" y="1663494"/>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5" name="Přímá spojnice 164"/>
          <p:cNvCxnSpPr/>
          <p:nvPr/>
        </p:nvCxnSpPr>
        <p:spPr>
          <a:xfrm flipH="1" flipV="1">
            <a:off x="4255958" y="872339"/>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flipH="1">
            <a:off x="3484682" y="872339"/>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grpSp>
        <p:nvGrpSpPr>
          <p:cNvPr id="172" name="Skupina 171"/>
          <p:cNvGrpSpPr/>
          <p:nvPr/>
        </p:nvGrpSpPr>
        <p:grpSpPr>
          <a:xfrm>
            <a:off x="6417806" y="451041"/>
            <a:ext cx="2338216" cy="1991714"/>
            <a:chOff x="5769374" y="1844824"/>
            <a:chExt cx="2338216" cy="1991714"/>
          </a:xfrm>
        </p:grpSpPr>
        <p:grpSp>
          <p:nvGrpSpPr>
            <p:cNvPr id="150" name="Skupina 149"/>
            <p:cNvGrpSpPr/>
            <p:nvPr/>
          </p:nvGrpSpPr>
          <p:grpSpPr>
            <a:xfrm>
              <a:off x="5875342" y="1844824"/>
              <a:ext cx="2232248" cy="1991714"/>
              <a:chOff x="2202934" y="1844824"/>
              <a:chExt cx="2232248" cy="1991714"/>
            </a:xfrm>
          </p:grpSpPr>
          <p:sp>
            <p:nvSpPr>
              <p:cNvPr id="8" name="Volný tvar 7"/>
              <p:cNvSpPr/>
              <p:nvPr/>
            </p:nvSpPr>
            <p:spPr>
              <a:xfrm>
                <a:off x="2202934" y="1844824"/>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118" name="Skupina 117"/>
              <p:cNvGrpSpPr/>
              <p:nvPr/>
            </p:nvGrpSpPr>
            <p:grpSpPr>
              <a:xfrm>
                <a:off x="3020149" y="1876926"/>
                <a:ext cx="555273" cy="562318"/>
                <a:chOff x="3228975" y="1876926"/>
                <a:chExt cx="555273" cy="562318"/>
              </a:xfrm>
            </p:grpSpPr>
            <p:sp>
              <p:nvSpPr>
                <p:cNvPr id="49" name="Ovál 48"/>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6" name="Přímá spojnice 5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Přímá spojnice 65"/>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Přímá spojnice 89"/>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Přímá spojnice 92"/>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Volný tvar 118"/>
              <p:cNvSpPr/>
              <p:nvPr/>
            </p:nvSpPr>
            <p:spPr>
              <a:xfrm>
                <a:off x="2254355" y="2266122"/>
                <a:ext cx="1524398" cy="1323892"/>
              </a:xfrm>
              <a:custGeom>
                <a:avLst/>
                <a:gdLst>
                  <a:gd name="connsiteX0" fmla="*/ 1288111 w 1661822"/>
                  <a:gd name="connsiteY0" fmla="*/ 127221 h 1391478"/>
                  <a:gd name="connsiteX1" fmla="*/ 1661822 w 1661822"/>
                  <a:gd name="connsiteY1" fmla="*/ 357808 h 1391478"/>
                  <a:gd name="connsiteX2" fmla="*/ 1554480 w 1661822"/>
                  <a:gd name="connsiteY2" fmla="*/ 1323892 h 1391478"/>
                  <a:gd name="connsiteX3" fmla="*/ 528761 w 1661822"/>
                  <a:gd name="connsiteY3" fmla="*/ 1105231 h 1391478"/>
                  <a:gd name="connsiteX4" fmla="*/ 1141012 w 1661822"/>
                  <a:gd name="connsiteY4" fmla="*/ 791155 h 1391478"/>
                  <a:gd name="connsiteX5" fmla="*/ 771276 w 1661822"/>
                  <a:gd name="connsiteY5" fmla="*/ 0 h 1391478"/>
                  <a:gd name="connsiteX6" fmla="*/ 0 w 1661822"/>
                  <a:gd name="connsiteY6" fmla="*/ 1391478 h 1391478"/>
                  <a:gd name="connsiteX0" fmla="*/ 1150687 w 1524398"/>
                  <a:gd name="connsiteY0" fmla="*/ 127221 h 1323892"/>
                  <a:gd name="connsiteX1" fmla="*/ 1524398 w 1524398"/>
                  <a:gd name="connsiteY1" fmla="*/ 357808 h 1323892"/>
                  <a:gd name="connsiteX2" fmla="*/ 1417056 w 1524398"/>
                  <a:gd name="connsiteY2" fmla="*/ 1323892 h 1323892"/>
                  <a:gd name="connsiteX3" fmla="*/ 391337 w 1524398"/>
                  <a:gd name="connsiteY3" fmla="*/ 1105231 h 1323892"/>
                  <a:gd name="connsiteX4" fmla="*/ 1003588 w 1524398"/>
                  <a:gd name="connsiteY4" fmla="*/ 791155 h 1323892"/>
                  <a:gd name="connsiteX5" fmla="*/ 633852 w 1524398"/>
                  <a:gd name="connsiteY5" fmla="*/ 0 h 1323892"/>
                  <a:gd name="connsiteX6" fmla="*/ 0 w 1524398"/>
                  <a:gd name="connsiteY6" fmla="*/ 1137771 h 132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98" h="1323892">
                    <a:moveTo>
                      <a:pt x="1150687" y="127221"/>
                    </a:moveTo>
                    <a:lnTo>
                      <a:pt x="1524398" y="357808"/>
                    </a:lnTo>
                    <a:lnTo>
                      <a:pt x="1417056" y="1323892"/>
                    </a:lnTo>
                    <a:lnTo>
                      <a:pt x="391337" y="1105231"/>
                    </a:lnTo>
                    <a:lnTo>
                      <a:pt x="1003588" y="791155"/>
                    </a:lnTo>
                    <a:lnTo>
                      <a:pt x="633852" y="0"/>
                    </a:lnTo>
                    <a:lnTo>
                      <a:pt x="0" y="1137771"/>
                    </a:lnTo>
                  </a:path>
                </a:pathLst>
              </a:custGeom>
              <a:noFill/>
              <a:ln w="38100">
                <a:solidFill>
                  <a:srgbClr val="009A4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9A46"/>
                  </a:solidFill>
                </a:endParaRPr>
              </a:p>
            </p:txBody>
          </p:sp>
        </p:grpSp>
        <p:cxnSp>
          <p:nvCxnSpPr>
            <p:cNvPr id="175" name="Přímá spojnice 174"/>
            <p:cNvCxnSpPr/>
            <p:nvPr/>
          </p:nvCxnSpPr>
          <p:spPr>
            <a:xfrm flipH="1">
              <a:off x="5769374" y="2276872"/>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grpSp>
      <p:sp>
        <p:nvSpPr>
          <p:cNvPr id="153" name="Volný tvar 152"/>
          <p:cNvSpPr/>
          <p:nvPr/>
        </p:nvSpPr>
        <p:spPr>
          <a:xfrm>
            <a:off x="539552" y="2661422"/>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cxnSp>
        <p:nvCxnSpPr>
          <p:cNvPr id="183" name="Přímá spojnice 182"/>
          <p:cNvCxnSpPr/>
          <p:nvPr/>
        </p:nvCxnSpPr>
        <p:spPr>
          <a:xfrm>
            <a:off x="395543" y="3004375"/>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8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68414" y="2728742"/>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 name="Oval 11"/>
          <p:cNvSpPr/>
          <p:nvPr/>
        </p:nvSpPr>
        <p:spPr>
          <a:xfrm>
            <a:off x="1636612" y="3942256"/>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186" name="Ovál 185"/>
          <p:cNvSpPr/>
          <p:nvPr/>
        </p:nvSpPr>
        <p:spPr>
          <a:xfrm>
            <a:off x="1453000" y="3755831"/>
            <a:ext cx="437952" cy="437952"/>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 name="Přímá spojnice 6"/>
          <p:cNvCxnSpPr/>
          <p:nvPr/>
        </p:nvCxnSpPr>
        <p:spPr>
          <a:xfrm flipH="1">
            <a:off x="175122" y="2549138"/>
            <a:ext cx="8793756" cy="0"/>
          </a:xfrm>
          <a:prstGeom prst="line">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2" name="TextovéPole 21"/>
          <p:cNvSpPr txBox="1"/>
          <p:nvPr/>
        </p:nvSpPr>
        <p:spPr>
          <a:xfrm>
            <a:off x="1177456" y="2804320"/>
            <a:ext cx="886781" cy="400110"/>
          </a:xfrm>
          <a:prstGeom prst="rect">
            <a:avLst/>
          </a:prstGeom>
          <a:noFill/>
        </p:spPr>
        <p:txBody>
          <a:bodyPr wrap="none" rtlCol="0">
            <a:spAutoFit/>
          </a:bodyPr>
          <a:lstStyle/>
          <a:p>
            <a:r>
              <a:rPr lang="en-US" sz="2000" b="1" dirty="0" smtClean="0">
                <a:solidFill>
                  <a:srgbClr val="C00000"/>
                </a:solidFill>
                <a:latin typeface="+mj-lt"/>
              </a:rPr>
              <a:t>point</a:t>
            </a:r>
          </a:p>
        </p:txBody>
      </p:sp>
      <p:grpSp>
        <p:nvGrpSpPr>
          <p:cNvPr id="16" name="Skupina 15"/>
          <p:cNvGrpSpPr/>
          <p:nvPr/>
        </p:nvGrpSpPr>
        <p:grpSpPr>
          <a:xfrm>
            <a:off x="107504" y="4821662"/>
            <a:ext cx="2699240" cy="1991714"/>
            <a:chOff x="107504" y="4821662"/>
            <a:chExt cx="2699240" cy="1991714"/>
          </a:xfrm>
        </p:grpSpPr>
        <p:grpSp>
          <p:nvGrpSpPr>
            <p:cNvPr id="5" name="Skupina 4"/>
            <p:cNvGrpSpPr/>
            <p:nvPr/>
          </p:nvGrpSpPr>
          <p:grpSpPr>
            <a:xfrm>
              <a:off x="107504" y="4821662"/>
              <a:ext cx="2699240" cy="1991714"/>
              <a:chOff x="1754776" y="3957566"/>
              <a:chExt cx="2699240" cy="1991714"/>
            </a:xfrm>
          </p:grpSpPr>
          <p:sp>
            <p:nvSpPr>
              <p:cNvPr id="241" name="Volný tvar 240"/>
              <p:cNvSpPr/>
              <p:nvPr/>
            </p:nvSpPr>
            <p:spPr>
              <a:xfrm>
                <a:off x="2184850" y="3957566"/>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276" name="Obdélník 275"/>
              <p:cNvSpPr/>
              <p:nvPr/>
            </p:nvSpPr>
            <p:spPr>
              <a:xfrm rot="18451018">
                <a:off x="3025085" y="3944088"/>
                <a:ext cx="373502" cy="2484361"/>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72" name="Přímá spojnice 271"/>
              <p:cNvCxnSpPr/>
              <p:nvPr/>
            </p:nvCxnSpPr>
            <p:spPr>
              <a:xfrm>
                <a:off x="2040520" y="4300519"/>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7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713391" y="4024886"/>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TextovéPole 22"/>
            <p:cNvSpPr txBox="1"/>
            <p:nvPr/>
          </p:nvSpPr>
          <p:spPr>
            <a:xfrm>
              <a:off x="1166235" y="4964560"/>
              <a:ext cx="909223" cy="400110"/>
            </a:xfrm>
            <a:prstGeom prst="rect">
              <a:avLst/>
            </a:prstGeom>
            <a:noFill/>
          </p:spPr>
          <p:txBody>
            <a:bodyPr wrap="none" rtlCol="0">
              <a:spAutoFit/>
            </a:bodyPr>
            <a:lstStyle/>
            <a:p>
              <a:r>
                <a:rPr lang="en-US" sz="2000" b="1" dirty="0" smtClean="0">
                  <a:solidFill>
                    <a:srgbClr val="C00000"/>
                  </a:solidFill>
                  <a:latin typeface="+mj-lt"/>
                </a:rPr>
                <a:t>beam</a:t>
              </a:r>
            </a:p>
          </p:txBody>
        </p:sp>
      </p:grpSp>
      <p:cxnSp>
        <p:nvCxnSpPr>
          <p:cNvPr id="85" name="Přímá spojnice 84"/>
          <p:cNvCxnSpPr/>
          <p:nvPr/>
        </p:nvCxnSpPr>
        <p:spPr>
          <a:xfrm flipH="1">
            <a:off x="175122" y="4725144"/>
            <a:ext cx="8793756" cy="0"/>
          </a:xfrm>
          <a:prstGeom prst="line">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cxnSp>
      <p:grpSp>
        <p:nvGrpSpPr>
          <p:cNvPr id="6" name="Skupina 5"/>
          <p:cNvGrpSpPr/>
          <p:nvPr/>
        </p:nvGrpSpPr>
        <p:grpSpPr>
          <a:xfrm>
            <a:off x="6604585" y="3421697"/>
            <a:ext cx="2048959" cy="686784"/>
            <a:chOff x="6604585" y="3421697"/>
            <a:chExt cx="2048959" cy="686784"/>
          </a:xfrm>
        </p:grpSpPr>
        <p:pic>
          <p:nvPicPr>
            <p:cNvPr id="25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8100977" y="3764149"/>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1" name="Skupina 250"/>
            <p:cNvGrpSpPr/>
            <p:nvPr/>
          </p:nvGrpSpPr>
          <p:grpSpPr>
            <a:xfrm>
              <a:off x="7036038" y="3764330"/>
              <a:ext cx="242197" cy="245270"/>
              <a:chOff x="3228975" y="1876926"/>
              <a:chExt cx="555273" cy="562318"/>
            </a:xfrm>
          </p:grpSpPr>
          <p:sp>
            <p:nvSpPr>
              <p:cNvPr id="252" name="Ovál 251"/>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53" name="Přímá spojnice 252"/>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Přímá spojnice 253"/>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Přímá spojnice 254"/>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Přímá spojnice 255"/>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Přímá spojnice 256"/>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Přímá spojnice 257"/>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Přímá spojnice 258"/>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Přímá spojnice 259"/>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Přímá spojnice 260"/>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Přímá spojnice 261"/>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Přímá spojnice 262"/>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Přímá spojnice 263"/>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5" name="Přímá spojnice 264"/>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Přímá spojnice 265"/>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Přímá spojnice 266"/>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Přímá spojnice 267"/>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Obdélník 1"/>
            <p:cNvSpPr/>
            <p:nvPr/>
          </p:nvSpPr>
          <p:spPr>
            <a:xfrm>
              <a:off x="6629760" y="3717032"/>
              <a:ext cx="2023783" cy="3914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4" name="TextovéPole 323"/>
            <p:cNvSpPr txBox="1"/>
            <p:nvPr/>
          </p:nvSpPr>
          <p:spPr>
            <a:xfrm>
              <a:off x="6604585" y="3421697"/>
              <a:ext cx="2048959" cy="430887"/>
            </a:xfrm>
            <a:prstGeom prst="rect">
              <a:avLst/>
            </a:prstGeom>
            <a:noFill/>
          </p:spPr>
          <p:txBody>
            <a:bodyPr wrap="none" rtlCol="0">
              <a:spAutoFit/>
            </a:bodyPr>
            <a:lstStyle/>
            <a:p>
              <a:r>
                <a:rPr lang="en-US" sz="2200" b="1" dirty="0" smtClean="0">
                  <a:solidFill>
                    <a:srgbClr val="009A46"/>
                  </a:solidFill>
                  <a:latin typeface="+mn-lt"/>
                </a:rPr>
                <a:t>Beam </a:t>
              </a:r>
              <a:r>
                <a:rPr lang="en-US" sz="2200" b="1" dirty="0" smtClean="0">
                  <a:solidFill>
                    <a:schemeClr val="tx2"/>
                  </a:solidFill>
                  <a:latin typeface="+mn-lt"/>
                </a:rPr>
                <a:t>- </a:t>
              </a:r>
              <a:r>
                <a:rPr lang="en-US" sz="2200" b="1" dirty="0" smtClean="0">
                  <a:solidFill>
                    <a:srgbClr val="C00000"/>
                  </a:solidFill>
                  <a:latin typeface="+mn-lt"/>
                </a:rPr>
                <a:t>Point</a:t>
              </a:r>
              <a:endParaRPr lang="cs-CZ" sz="2200" b="1" dirty="0" smtClean="0">
                <a:solidFill>
                  <a:srgbClr val="C00000"/>
                </a:solidFill>
                <a:latin typeface="+mn-lt"/>
              </a:endParaRPr>
            </a:p>
          </p:txBody>
        </p:sp>
      </p:grpSp>
      <p:grpSp>
        <p:nvGrpSpPr>
          <p:cNvPr id="9" name="Skupina 8"/>
          <p:cNvGrpSpPr/>
          <p:nvPr/>
        </p:nvGrpSpPr>
        <p:grpSpPr>
          <a:xfrm>
            <a:off x="3765622" y="3421697"/>
            <a:ext cx="2038073" cy="655375"/>
            <a:chOff x="3765622" y="3421697"/>
            <a:chExt cx="2038073" cy="655375"/>
          </a:xfrm>
        </p:grpSpPr>
        <p:pic>
          <p:nvPicPr>
            <p:cNvPr id="20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5228138" y="3764149"/>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5" name="Skupina 204"/>
            <p:cNvGrpSpPr/>
            <p:nvPr/>
          </p:nvGrpSpPr>
          <p:grpSpPr>
            <a:xfrm>
              <a:off x="4178965" y="3764330"/>
              <a:ext cx="242197" cy="245270"/>
              <a:chOff x="3228975" y="1876926"/>
              <a:chExt cx="555273" cy="562318"/>
            </a:xfrm>
          </p:grpSpPr>
          <p:sp>
            <p:nvSpPr>
              <p:cNvPr id="206" name="Ovál 205"/>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07" name="Přímá spojnice 206"/>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Přímá spojnice 207"/>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Přímá spojnice 208"/>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Přímá spojnice 209"/>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Přímá spojnice 210"/>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Přímá spojnice 211"/>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Přímá spojnice 212"/>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Přímá spojnice 213"/>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Přímá spojnice 214"/>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Přímá spojnice 215"/>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Přímá spojnice 216"/>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Přímá spojnice 217"/>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Přímá spojnice 218"/>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Přímá spojnice 219"/>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Přímá spojnice 220"/>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Přímá spojnice 221"/>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8" name="Obdélník 157"/>
            <p:cNvSpPr/>
            <p:nvPr/>
          </p:nvSpPr>
          <p:spPr>
            <a:xfrm>
              <a:off x="3779912" y="3685623"/>
              <a:ext cx="2023783" cy="3914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6365" name="TextovéPole 356364"/>
            <p:cNvSpPr txBox="1"/>
            <p:nvPr/>
          </p:nvSpPr>
          <p:spPr>
            <a:xfrm>
              <a:off x="3765622" y="3421697"/>
              <a:ext cx="2000869" cy="430887"/>
            </a:xfrm>
            <a:prstGeom prst="rect">
              <a:avLst/>
            </a:prstGeom>
            <a:noFill/>
          </p:spPr>
          <p:txBody>
            <a:bodyPr wrap="none" rtlCol="0">
              <a:spAutoFit/>
            </a:bodyPr>
            <a:lstStyle/>
            <a:p>
              <a:r>
                <a:rPr lang="en-US" sz="2200" b="1" dirty="0" smtClean="0">
                  <a:solidFill>
                    <a:srgbClr val="009A46"/>
                  </a:solidFill>
                  <a:latin typeface="+mn-lt"/>
                </a:rPr>
                <a:t>Point </a:t>
              </a:r>
              <a:r>
                <a:rPr lang="en-US" sz="2200" b="1" dirty="0" smtClean="0">
                  <a:solidFill>
                    <a:schemeClr val="tx2"/>
                  </a:solidFill>
                  <a:latin typeface="+mn-lt"/>
                </a:rPr>
                <a:t>- </a:t>
              </a:r>
              <a:r>
                <a:rPr lang="en-US" sz="2200" b="1" dirty="0" smtClean="0">
                  <a:solidFill>
                    <a:srgbClr val="C00000"/>
                  </a:solidFill>
                  <a:latin typeface="+mn-lt"/>
                </a:rPr>
                <a:t>Point</a:t>
              </a:r>
              <a:endParaRPr lang="cs-CZ" sz="2200" b="1" dirty="0" smtClean="0">
                <a:solidFill>
                  <a:srgbClr val="C00000"/>
                </a:solidFill>
                <a:latin typeface="+mn-lt"/>
              </a:endParaRPr>
            </a:p>
          </p:txBody>
        </p:sp>
      </p:grpSp>
      <p:grpSp>
        <p:nvGrpSpPr>
          <p:cNvPr id="10" name="Skupina 9"/>
          <p:cNvGrpSpPr/>
          <p:nvPr/>
        </p:nvGrpSpPr>
        <p:grpSpPr>
          <a:xfrm>
            <a:off x="3757343" y="5564530"/>
            <a:ext cx="2048959" cy="672782"/>
            <a:chOff x="3757343" y="5564530"/>
            <a:chExt cx="2048959" cy="672782"/>
          </a:xfrm>
        </p:grpSpPr>
        <p:pic>
          <p:nvPicPr>
            <p:cNvPr id="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5151886" y="5919917"/>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2" name="Skupina 291"/>
            <p:cNvGrpSpPr/>
            <p:nvPr/>
          </p:nvGrpSpPr>
          <p:grpSpPr>
            <a:xfrm>
              <a:off x="4118479" y="5910634"/>
              <a:ext cx="242197" cy="245270"/>
              <a:chOff x="3228975" y="1876926"/>
              <a:chExt cx="555273" cy="562318"/>
            </a:xfrm>
          </p:grpSpPr>
          <p:sp>
            <p:nvSpPr>
              <p:cNvPr id="293" name="Ovál 292"/>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94" name="Přímá spojnice 293"/>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Přímá spojnice 294"/>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Přímá spojnice 295"/>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Přímá spojnice 296"/>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Přímá spojnice 297"/>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Přímá spojnice 298"/>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Přímá spojnice 299"/>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Přímá spojnice 300"/>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Přímá spojnice 301"/>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Přímá spojnice 302"/>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Přímá spojnice 303"/>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Přímá spojnice 304"/>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Přímá spojnice 305"/>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Přímá spojnice 306"/>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Přímá spojnice 307"/>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Přímá spojnice 308"/>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Obdélník 159"/>
            <p:cNvSpPr/>
            <p:nvPr/>
          </p:nvSpPr>
          <p:spPr>
            <a:xfrm>
              <a:off x="3779912" y="5845863"/>
              <a:ext cx="2023783" cy="3914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8" name="TextovéPole 317"/>
            <p:cNvSpPr txBox="1"/>
            <p:nvPr/>
          </p:nvSpPr>
          <p:spPr>
            <a:xfrm>
              <a:off x="3757343" y="5564530"/>
              <a:ext cx="2048959" cy="430887"/>
            </a:xfrm>
            <a:prstGeom prst="rect">
              <a:avLst/>
            </a:prstGeom>
            <a:noFill/>
          </p:spPr>
          <p:txBody>
            <a:bodyPr wrap="none" rtlCol="0">
              <a:spAutoFit/>
            </a:bodyPr>
            <a:lstStyle/>
            <a:p>
              <a:r>
                <a:rPr lang="en-US" sz="2200" b="1" dirty="0" smtClean="0">
                  <a:solidFill>
                    <a:srgbClr val="009A46"/>
                  </a:solidFill>
                  <a:latin typeface="+mn-lt"/>
                </a:rPr>
                <a:t>Point </a:t>
              </a:r>
              <a:r>
                <a:rPr lang="en-US" sz="2200" b="1" dirty="0" smtClean="0">
                  <a:solidFill>
                    <a:schemeClr val="tx2"/>
                  </a:solidFill>
                  <a:latin typeface="+mn-lt"/>
                </a:rPr>
                <a:t>- </a:t>
              </a:r>
              <a:r>
                <a:rPr lang="en-US" sz="2200" b="1" dirty="0" smtClean="0">
                  <a:solidFill>
                    <a:srgbClr val="C00000"/>
                  </a:solidFill>
                  <a:latin typeface="+mn-lt"/>
                </a:rPr>
                <a:t>Beam</a:t>
              </a:r>
              <a:endParaRPr lang="cs-CZ" sz="2200" b="1" dirty="0" smtClean="0">
                <a:solidFill>
                  <a:srgbClr val="C00000"/>
                </a:solidFill>
                <a:latin typeface="+mn-lt"/>
              </a:endParaRPr>
            </a:p>
          </p:txBody>
        </p:sp>
      </p:grpSp>
      <p:grpSp>
        <p:nvGrpSpPr>
          <p:cNvPr id="11" name="Skupina 10"/>
          <p:cNvGrpSpPr/>
          <p:nvPr/>
        </p:nvGrpSpPr>
        <p:grpSpPr>
          <a:xfrm>
            <a:off x="6604585" y="5564530"/>
            <a:ext cx="2048959" cy="641250"/>
            <a:chOff x="6604585" y="5564530"/>
            <a:chExt cx="2048959" cy="641250"/>
          </a:xfrm>
        </p:grpSpPr>
        <p:pic>
          <p:nvPicPr>
            <p:cNvPr id="26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8100977" y="5919917"/>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70" name="Skupina 269"/>
            <p:cNvGrpSpPr/>
            <p:nvPr/>
          </p:nvGrpSpPr>
          <p:grpSpPr>
            <a:xfrm>
              <a:off x="7036038" y="5910634"/>
              <a:ext cx="242197" cy="245270"/>
              <a:chOff x="3228975" y="1876926"/>
              <a:chExt cx="555273" cy="562318"/>
            </a:xfrm>
          </p:grpSpPr>
          <p:sp>
            <p:nvSpPr>
              <p:cNvPr id="271" name="Ovál 270"/>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74" name="Přímá spojnice 273"/>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Přímá spojnice 274"/>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Přímá spojnice 276"/>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Přímá spojnice 277"/>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Přímá spojnice 278"/>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0" name="Přímá spojnice 279"/>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1" name="Přímá spojnice 280"/>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2" name="Přímá spojnice 281"/>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Přímá spojnice 282"/>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Přímá spojnice 283"/>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Přímá spojnice 284"/>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6" name="Přímá spojnice 285"/>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7" name="Přímá spojnice 286"/>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Přímá spojnice 287"/>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Přímá spojnice 288"/>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Přímá spojnice 289"/>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2" name="Obdélník 161"/>
            <p:cNvSpPr/>
            <p:nvPr/>
          </p:nvSpPr>
          <p:spPr>
            <a:xfrm>
              <a:off x="6605375" y="5814331"/>
              <a:ext cx="2023783" cy="391449"/>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9" name="TextovéPole 188"/>
            <p:cNvSpPr txBox="1"/>
            <p:nvPr/>
          </p:nvSpPr>
          <p:spPr>
            <a:xfrm>
              <a:off x="6604585" y="5564530"/>
              <a:ext cx="2048959" cy="430887"/>
            </a:xfrm>
            <a:prstGeom prst="rect">
              <a:avLst/>
            </a:prstGeom>
            <a:noFill/>
          </p:spPr>
          <p:txBody>
            <a:bodyPr wrap="none" rtlCol="0">
              <a:spAutoFit/>
            </a:bodyPr>
            <a:lstStyle/>
            <a:p>
              <a:r>
                <a:rPr lang="en-US" sz="2200" b="1" dirty="0" smtClean="0">
                  <a:solidFill>
                    <a:srgbClr val="009A46"/>
                  </a:solidFill>
                  <a:latin typeface="+mn-lt"/>
                </a:rPr>
                <a:t>Beam </a:t>
              </a:r>
              <a:r>
                <a:rPr lang="en-US" sz="2200" b="1" dirty="0" smtClean="0">
                  <a:solidFill>
                    <a:schemeClr val="tx2"/>
                  </a:solidFill>
                  <a:latin typeface="+mn-lt"/>
                </a:rPr>
                <a:t>- </a:t>
              </a:r>
              <a:r>
                <a:rPr lang="en-US" sz="2200" b="1" dirty="0" smtClean="0">
                  <a:solidFill>
                    <a:srgbClr val="C00000"/>
                  </a:solidFill>
                  <a:latin typeface="+mn-lt"/>
                </a:rPr>
                <a:t>Point</a:t>
              </a:r>
              <a:endParaRPr lang="cs-CZ" sz="2200" b="1" dirty="0" smtClean="0">
                <a:solidFill>
                  <a:srgbClr val="C00000"/>
                </a:solidFill>
                <a:latin typeface="+mn-lt"/>
              </a:endParaRPr>
            </a:p>
          </p:txBody>
        </p:sp>
      </p:grpSp>
    </p:spTree>
    <p:custDataLst>
      <p:tags r:id="rId1"/>
    </p:custDataLst>
    <p:extLst>
      <p:ext uri="{BB962C8B-B14F-4D97-AF65-F5344CB8AC3E}">
        <p14:creationId xmlns:p14="http://schemas.microsoft.com/office/powerpoint/2010/main" val="39684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wipe(left)">
                                      <p:cBhvr>
                                        <p:cTn id="7" dur="500"/>
                                        <p:tgtEl>
                                          <p:spTgt spid="15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9"/>
                                        </p:tgtEl>
                                        <p:attrNameLst>
                                          <p:attrName>style.visibility</p:attrName>
                                        </p:attrNameLst>
                                      </p:cBhvr>
                                      <p:to>
                                        <p:strVal val="visible"/>
                                      </p:to>
                                    </p:set>
                                    <p:animEffect transition="in" filter="wipe(up)">
                                      <p:cBhvr>
                                        <p:cTn id="11" dur="500"/>
                                        <p:tgtEl>
                                          <p:spTgt spid="15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wipe(right)">
                                      <p:cBhvr>
                                        <p:cTn id="15" dur="500"/>
                                        <p:tgtEl>
                                          <p:spTgt spid="161"/>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3"/>
                                        </p:tgtEl>
                                        <p:attrNameLst>
                                          <p:attrName>style.visibility</p:attrName>
                                        </p:attrNameLst>
                                      </p:cBhvr>
                                      <p:to>
                                        <p:strVal val="visible"/>
                                      </p:to>
                                    </p:set>
                                    <p:animEffect transition="in" filter="wipe(left)">
                                      <p:cBhvr>
                                        <p:cTn id="19" dur="500"/>
                                        <p:tgtEl>
                                          <p:spTgt spid="16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65"/>
                                        </p:tgtEl>
                                        <p:attrNameLst>
                                          <p:attrName>style.visibility</p:attrName>
                                        </p:attrNameLst>
                                      </p:cBhvr>
                                      <p:to>
                                        <p:strVal val="visible"/>
                                      </p:to>
                                    </p:set>
                                    <p:animEffect transition="in" filter="wipe(down)">
                                      <p:cBhvr>
                                        <p:cTn id="23" dur="500"/>
                                        <p:tgtEl>
                                          <p:spTgt spid="165"/>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67"/>
                                        </p:tgtEl>
                                        <p:attrNameLst>
                                          <p:attrName>style.visibility</p:attrName>
                                        </p:attrNameLst>
                                      </p:cBhvr>
                                      <p:to>
                                        <p:strVal val="visible"/>
                                      </p:to>
                                    </p:set>
                                    <p:animEffect transition="in" filter="wipe(up)">
                                      <p:cBhvr>
                                        <p:cTn id="27" dur="500"/>
                                        <p:tgtEl>
                                          <p:spTgt spid="16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par>
                          <p:cTn id="41" fill="hold">
                            <p:stCondLst>
                              <p:cond delay="1500"/>
                            </p:stCondLst>
                            <p:childTnLst>
                              <p:par>
                                <p:cTn id="42" presetID="10" presetClass="exit" presetSubtype="0" fill="hold" nodeType="afterEffect">
                                  <p:stCondLst>
                                    <p:cond delay="0"/>
                                  </p:stCondLst>
                                  <p:childTnLst>
                                    <p:animEffect transition="out" filter="fade">
                                      <p:cBhvr>
                                        <p:cTn id="43" dur="500"/>
                                        <p:tgtEl>
                                          <p:spTgt spid="157"/>
                                        </p:tgtEl>
                                      </p:cBhvr>
                                    </p:animEffect>
                                    <p:set>
                                      <p:cBhvr>
                                        <p:cTn id="44" dur="1" fill="hold">
                                          <p:stCondLst>
                                            <p:cond delay="499"/>
                                          </p:stCondLst>
                                        </p:cTn>
                                        <p:tgtEl>
                                          <p:spTgt spid="15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59"/>
                                        </p:tgtEl>
                                      </p:cBhvr>
                                    </p:animEffect>
                                    <p:set>
                                      <p:cBhvr>
                                        <p:cTn id="47" dur="1" fill="hold">
                                          <p:stCondLst>
                                            <p:cond delay="499"/>
                                          </p:stCondLst>
                                        </p:cTn>
                                        <p:tgtEl>
                                          <p:spTgt spid="15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61"/>
                                        </p:tgtEl>
                                      </p:cBhvr>
                                    </p:animEffect>
                                    <p:set>
                                      <p:cBhvr>
                                        <p:cTn id="50" dur="1" fill="hold">
                                          <p:stCondLst>
                                            <p:cond delay="499"/>
                                          </p:stCondLst>
                                        </p:cTn>
                                        <p:tgtEl>
                                          <p:spTgt spid="16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63"/>
                                        </p:tgtEl>
                                      </p:cBhvr>
                                    </p:animEffect>
                                    <p:set>
                                      <p:cBhvr>
                                        <p:cTn id="53" dur="1" fill="hold">
                                          <p:stCondLst>
                                            <p:cond delay="499"/>
                                          </p:stCondLst>
                                        </p:cTn>
                                        <p:tgtEl>
                                          <p:spTgt spid="163"/>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5"/>
                                        </p:tgtEl>
                                      </p:cBhvr>
                                    </p:animEffect>
                                    <p:set>
                                      <p:cBhvr>
                                        <p:cTn id="56" dur="1" fill="hold">
                                          <p:stCondLst>
                                            <p:cond delay="499"/>
                                          </p:stCondLst>
                                        </p:cTn>
                                        <p:tgtEl>
                                          <p:spTgt spid="165"/>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167"/>
                                        </p:tgtEl>
                                      </p:cBhvr>
                                    </p:animEffect>
                                    <p:set>
                                      <p:cBhvr>
                                        <p:cTn id="59" dur="1" fill="hold">
                                          <p:stCondLst>
                                            <p:cond delay="499"/>
                                          </p:stCondLst>
                                        </p:cTn>
                                        <p:tgtEl>
                                          <p:spTgt spid="16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72"/>
                                        </p:tgtEl>
                                        <p:attrNameLst>
                                          <p:attrName>style.visibility</p:attrName>
                                        </p:attrNameLst>
                                      </p:cBhvr>
                                      <p:to>
                                        <p:strVal val="visible"/>
                                      </p:to>
                                    </p:set>
                                    <p:animEffect transition="in" filter="fade">
                                      <p:cBhvr>
                                        <p:cTn id="64" dur="500"/>
                                        <p:tgtEl>
                                          <p:spTgt spid="172"/>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53"/>
                                        </p:tgtEl>
                                        <p:attrNameLst>
                                          <p:attrName>style.visibility</p:attrName>
                                        </p:attrNameLst>
                                      </p:cBhvr>
                                      <p:to>
                                        <p:strVal val="visible"/>
                                      </p:to>
                                    </p:set>
                                    <p:animEffect transition="in" filter="fade">
                                      <p:cBhvr>
                                        <p:cTn id="77" dur="500"/>
                                        <p:tgtEl>
                                          <p:spTgt spid="153"/>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184"/>
                                        </p:tgtEl>
                                        <p:attrNameLst>
                                          <p:attrName>style.visibility</p:attrName>
                                        </p:attrNameLst>
                                      </p:cBhvr>
                                      <p:to>
                                        <p:strVal val="visible"/>
                                      </p:to>
                                    </p:set>
                                    <p:animEffect transition="in" filter="fade">
                                      <p:cBhvr>
                                        <p:cTn id="81" dur="500"/>
                                        <p:tgtEl>
                                          <p:spTgt spid="184"/>
                                        </p:tgtEl>
                                      </p:cBhvr>
                                    </p:animEffect>
                                  </p:childTnLst>
                                </p:cTn>
                              </p:par>
                            </p:childTnLst>
                          </p:cTn>
                        </p:par>
                        <p:par>
                          <p:cTn id="82" fill="hold">
                            <p:stCondLst>
                              <p:cond delay="1500"/>
                            </p:stCondLst>
                            <p:childTnLst>
                              <p:par>
                                <p:cTn id="83" presetID="22" presetClass="entr" presetSubtype="8" fill="hold" nodeType="afterEffect">
                                  <p:stCondLst>
                                    <p:cond delay="0"/>
                                  </p:stCondLst>
                                  <p:childTnLst>
                                    <p:set>
                                      <p:cBhvr>
                                        <p:cTn id="84" dur="1" fill="hold">
                                          <p:stCondLst>
                                            <p:cond delay="0"/>
                                          </p:stCondLst>
                                        </p:cTn>
                                        <p:tgtEl>
                                          <p:spTgt spid="183"/>
                                        </p:tgtEl>
                                        <p:attrNameLst>
                                          <p:attrName>style.visibility</p:attrName>
                                        </p:attrNameLst>
                                      </p:cBhvr>
                                      <p:to>
                                        <p:strVal val="visible"/>
                                      </p:to>
                                    </p:set>
                                    <p:animEffect transition="in" filter="wipe(left)">
                                      <p:cBhvr>
                                        <p:cTn id="85" dur="500"/>
                                        <p:tgtEl>
                                          <p:spTgt spid="183"/>
                                        </p:tgtEl>
                                      </p:cBhvr>
                                    </p:animEffec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185"/>
                                        </p:tgtEl>
                                        <p:attrNameLst>
                                          <p:attrName>style.visibility</p:attrName>
                                        </p:attrNameLst>
                                      </p:cBhvr>
                                      <p:to>
                                        <p:strVal val="visible"/>
                                      </p:to>
                                    </p:set>
                                    <p:animEffect transition="in" filter="fade">
                                      <p:cBhvr>
                                        <p:cTn id="89" dur="500"/>
                                        <p:tgtEl>
                                          <p:spTgt spid="18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86"/>
                                        </p:tgtEl>
                                        <p:attrNameLst>
                                          <p:attrName>style.visibility</p:attrName>
                                        </p:attrNameLst>
                                      </p:cBhvr>
                                      <p:to>
                                        <p:strVal val="visible"/>
                                      </p:to>
                                    </p:set>
                                    <p:animEffect transition="in" filter="fade">
                                      <p:cBhvr>
                                        <p:cTn id="94" dur="500"/>
                                        <p:tgtEl>
                                          <p:spTgt spid="186"/>
                                        </p:tgtEl>
                                      </p:cBhvr>
                                    </p:animEffect>
                                  </p:childTnLst>
                                </p:cTn>
                              </p:par>
                            </p:childTnLst>
                          </p:cTn>
                        </p:par>
                        <p:par>
                          <p:cTn id="95" fill="hold">
                            <p:stCondLst>
                              <p:cond delay="500"/>
                            </p:stCondLst>
                            <p:childTnLst>
                              <p:par>
                                <p:cTn id="96" presetID="10" presetClass="entr" presetSubtype="0" fill="hold" grpId="0" nodeType="after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Effect transition="in" filter="fade">
                                      <p:cBhvr>
                                        <p:cTn id="103" dur="500"/>
                                        <p:tgtEl>
                                          <p:spTgt spid="1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7"/>
                                        </p:tgtEl>
                                        <p:attrNameLst>
                                          <p:attrName>style.visibility</p:attrName>
                                        </p:attrNameLst>
                                      </p:cBhvr>
                                      <p:to>
                                        <p:strVal val="visible"/>
                                      </p:to>
                                    </p:set>
                                    <p:animEffect transition="in" filter="fade">
                                      <p:cBhvr>
                                        <p:cTn id="108" dur="500"/>
                                        <p:tgtEl>
                                          <p:spTgt spid="7"/>
                                        </p:tgtEl>
                                      </p:cBhvr>
                                    </p:animEffect>
                                  </p:childTnLst>
                                </p:cTn>
                              </p:par>
                              <p:par>
                                <p:cTn id="109" presetID="10" presetClass="entr" presetSubtype="0" fill="hold" nodeType="withEffect">
                                  <p:stCondLst>
                                    <p:cond delay="0"/>
                                  </p:stCondLst>
                                  <p:childTnLst>
                                    <p:set>
                                      <p:cBhvr>
                                        <p:cTn id="110" dur="1" fill="hold">
                                          <p:stCondLst>
                                            <p:cond delay="0"/>
                                          </p:stCondLst>
                                        </p:cTn>
                                        <p:tgtEl>
                                          <p:spTgt spid="85"/>
                                        </p:tgtEl>
                                        <p:attrNameLst>
                                          <p:attrName>style.visibility</p:attrName>
                                        </p:attrNameLst>
                                      </p:cBhvr>
                                      <p:to>
                                        <p:strVal val="visible"/>
                                      </p:to>
                                    </p:set>
                                    <p:animEffect transition="in" filter="fade">
                                      <p:cBhvr>
                                        <p:cTn id="111" dur="500"/>
                                        <p:tgtEl>
                                          <p:spTgt spid="85"/>
                                        </p:tgtEl>
                                      </p:cBhvr>
                                    </p:animEffect>
                                  </p:childTnLst>
                                </p:cTn>
                              </p:par>
                            </p:childTnLst>
                          </p:cTn>
                        </p:par>
                        <p:par>
                          <p:cTn id="112" fill="hold">
                            <p:stCondLst>
                              <p:cond delay="500"/>
                            </p:stCondLst>
                            <p:childTnLst>
                              <p:par>
                                <p:cTn id="113" presetID="10" presetClass="entr" presetSubtype="0" fill="hold" nodeType="after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fade">
                                      <p:cBhvr>
                                        <p:cTn id="115" dur="500"/>
                                        <p:tgtEl>
                                          <p:spTgt spid="9"/>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nodeType="clickEffect">
                                  <p:stCondLst>
                                    <p:cond delay="0"/>
                                  </p:stCondLst>
                                  <p:childTnLst>
                                    <p:set>
                                      <p:cBhvr>
                                        <p:cTn id="119" dur="1" fill="hold">
                                          <p:stCondLst>
                                            <p:cond delay="0"/>
                                          </p:stCondLst>
                                        </p:cTn>
                                        <p:tgtEl>
                                          <p:spTgt spid="6"/>
                                        </p:tgtEl>
                                        <p:attrNameLst>
                                          <p:attrName>style.visibility</p:attrName>
                                        </p:attrNameLst>
                                      </p:cBhvr>
                                      <p:to>
                                        <p:strVal val="visible"/>
                                      </p:to>
                                    </p:set>
                                    <p:animEffect transition="in" filter="fade">
                                      <p:cBhvr>
                                        <p:cTn id="120" dur="500"/>
                                        <p:tgtEl>
                                          <p:spTgt spid="6"/>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nodeType="click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fade">
                                      <p:cBhvr>
                                        <p:cTn id="125" dur="500"/>
                                        <p:tgtEl>
                                          <p:spTgt spid="10"/>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fade">
                                      <p:cBhvr>
                                        <p:cTn id="1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P spid="26" grpId="0"/>
      <p:bldP spid="27" grpId="0"/>
      <p:bldP spid="153" grpId="0" animBg="1"/>
      <p:bldP spid="185" grpId="0" animBg="1"/>
      <p:bldP spid="186" grpId="0" animBg="1"/>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340768"/>
            <a:ext cx="8229600" cy="4968552"/>
          </a:xfrm>
        </p:spPr>
        <p:txBody>
          <a:bodyPr>
            <a:normAutofit/>
          </a:bodyPr>
          <a:lstStyle/>
          <a:p>
            <a:r>
              <a:rPr lang="en-US" b="1" dirty="0" smtClean="0">
                <a:solidFill>
                  <a:srgbClr val="009A46"/>
                </a:solidFill>
              </a:rPr>
              <a:t>Photon beams</a:t>
            </a:r>
          </a:p>
          <a:p>
            <a:endParaRPr lang="en-US" dirty="0"/>
          </a:p>
          <a:p>
            <a:endParaRPr lang="en-US" dirty="0" smtClean="0"/>
          </a:p>
          <a:p>
            <a:endParaRPr lang="en-US" dirty="0"/>
          </a:p>
          <a:p>
            <a:endParaRPr lang="en-US" dirty="0" smtClean="0"/>
          </a:p>
          <a:p>
            <a:endParaRPr lang="en-US" dirty="0" smtClean="0"/>
          </a:p>
          <a:p>
            <a:endParaRPr lang="en-US" dirty="0" smtClean="0"/>
          </a:p>
          <a:p>
            <a:endParaRPr lang="en-US" dirty="0"/>
          </a:p>
          <a:p>
            <a:endParaRPr lang="en-US" b="1" dirty="0" smtClean="0"/>
          </a:p>
          <a:p>
            <a:r>
              <a:rPr lang="en-US" b="1" dirty="0" smtClean="0">
                <a:solidFill>
                  <a:srgbClr val="C00000"/>
                </a:solidFill>
              </a:rPr>
              <a:t>Query beams</a:t>
            </a:r>
          </a:p>
          <a:p>
            <a:pPr lvl="1"/>
            <a:r>
              <a:rPr lang="en-US" b="1" dirty="0" smtClean="0"/>
              <a:t>The same story</a:t>
            </a:r>
            <a:endParaRPr lang="en-US" b="1" dirty="0"/>
          </a:p>
        </p:txBody>
      </p:sp>
      <p:sp>
        <p:nvSpPr>
          <p:cNvPr id="2" name="Nadpis 1"/>
          <p:cNvSpPr>
            <a:spLocks noGrp="1"/>
          </p:cNvSpPr>
          <p:nvPr>
            <p:ph type="title"/>
          </p:nvPr>
        </p:nvSpPr>
        <p:spPr/>
        <p:txBody>
          <a:bodyPr/>
          <a:lstStyle/>
          <a:p>
            <a:r>
              <a:rPr lang="en-US" dirty="0" smtClean="0"/>
              <a:t>“Long” vs. “short” beams</a:t>
            </a:r>
            <a:endParaRPr lang="cs-CZ" dirty="0"/>
          </a:p>
        </p:txBody>
      </p:sp>
      <p:sp>
        <p:nvSpPr>
          <p:cNvPr id="5" name="Obdélník 4"/>
          <p:cNvSpPr/>
          <p:nvPr/>
        </p:nvSpPr>
        <p:spPr>
          <a:xfrm>
            <a:off x="6055988" y="428110"/>
            <a:ext cx="2202847" cy="400110"/>
          </a:xfrm>
          <a:prstGeom prst="rect">
            <a:avLst/>
          </a:prstGeom>
        </p:spPr>
        <p:txBody>
          <a:bodyPr wrap="none">
            <a:spAutoFit/>
          </a:bodyPr>
          <a:lstStyle/>
          <a:p>
            <a:r>
              <a:rPr lang="en-US" sz="2000" dirty="0">
                <a:solidFill>
                  <a:srgbClr val="0070C0"/>
                </a:solidFill>
                <a:latin typeface="+mj-lt"/>
              </a:rPr>
              <a:t>[</a:t>
            </a:r>
            <a:r>
              <a:rPr lang="en-US" sz="2000" dirty="0" err="1">
                <a:solidFill>
                  <a:srgbClr val="0070C0"/>
                </a:solidFill>
                <a:latin typeface="+mj-lt"/>
              </a:rPr>
              <a:t>Jarosz</a:t>
            </a:r>
            <a:r>
              <a:rPr lang="en-US" sz="2000" dirty="0">
                <a:solidFill>
                  <a:srgbClr val="0070C0"/>
                </a:solidFill>
                <a:latin typeface="+mj-lt"/>
              </a:rPr>
              <a:t> et al. </a:t>
            </a:r>
            <a:r>
              <a:rPr lang="en-US" sz="2000" dirty="0" smtClean="0">
                <a:solidFill>
                  <a:srgbClr val="0070C0"/>
                </a:solidFill>
                <a:latin typeface="+mj-lt"/>
              </a:rPr>
              <a:t>’11b]</a:t>
            </a:r>
            <a:endParaRPr lang="cs-CZ" sz="2000" dirty="0">
              <a:solidFill>
                <a:srgbClr val="0070C0"/>
              </a:solidFill>
              <a:latin typeface="+mj-lt"/>
            </a:endParaRPr>
          </a:p>
        </p:txBody>
      </p:sp>
      <p:grpSp>
        <p:nvGrpSpPr>
          <p:cNvPr id="2058" name="Skupina 2057"/>
          <p:cNvGrpSpPr/>
          <p:nvPr/>
        </p:nvGrpSpPr>
        <p:grpSpPr>
          <a:xfrm>
            <a:off x="1388936" y="2218705"/>
            <a:ext cx="2381383" cy="2879353"/>
            <a:chOff x="5720529" y="2276678"/>
            <a:chExt cx="2381383" cy="2879353"/>
          </a:xfrm>
        </p:grpSpPr>
        <p:grpSp>
          <p:nvGrpSpPr>
            <p:cNvPr id="2051" name="Skupina 2050"/>
            <p:cNvGrpSpPr/>
            <p:nvPr/>
          </p:nvGrpSpPr>
          <p:grpSpPr>
            <a:xfrm>
              <a:off x="5720529" y="2276678"/>
              <a:ext cx="2311454" cy="1991714"/>
              <a:chOff x="1970540" y="2312381"/>
              <a:chExt cx="2311454" cy="1991714"/>
            </a:xfrm>
          </p:grpSpPr>
          <p:sp>
            <p:nvSpPr>
              <p:cNvPr id="30" name="Volný tvar 29"/>
              <p:cNvSpPr/>
              <p:nvPr/>
            </p:nvSpPr>
            <p:spPr>
              <a:xfrm>
                <a:off x="2049746" y="2312381"/>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31" name="Skupina 30"/>
              <p:cNvGrpSpPr/>
              <p:nvPr/>
            </p:nvGrpSpPr>
            <p:grpSpPr>
              <a:xfrm>
                <a:off x="2866961" y="2344483"/>
                <a:ext cx="555273" cy="562318"/>
                <a:chOff x="3228975" y="1876926"/>
                <a:chExt cx="555273" cy="562318"/>
              </a:xfrm>
            </p:grpSpPr>
            <p:sp>
              <p:nvSpPr>
                <p:cNvPr id="47" name="Ovál 46"/>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8" name="Přímá spojnice 47"/>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Skupina 31"/>
              <p:cNvGrpSpPr/>
              <p:nvPr/>
            </p:nvGrpSpPr>
            <p:grpSpPr>
              <a:xfrm>
                <a:off x="2474596" y="2701962"/>
                <a:ext cx="1200276" cy="1386091"/>
                <a:chOff x="6282578" y="2234405"/>
                <a:chExt cx="1200276" cy="1386091"/>
              </a:xfrm>
            </p:grpSpPr>
            <p:sp>
              <p:nvSpPr>
                <p:cNvPr id="42" name="Ovál 41"/>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vál 42"/>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vál 43"/>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vál 44"/>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vál 45"/>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33" name="Přímá spojnice 32"/>
              <p:cNvCxnSpPr/>
              <p:nvPr/>
            </p:nvCxnSpPr>
            <p:spPr>
              <a:xfrm>
                <a:off x="3258651" y="2860900"/>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V="1">
                <a:off x="3525020" y="3091487"/>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flipH="1" flipV="1">
                <a:off x="2499301" y="3838910"/>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flipV="1">
                <a:off x="2499301" y="3524834"/>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flipH="1" flipV="1">
                <a:off x="2741816" y="2733679"/>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flipH="1">
                <a:off x="1970540" y="2733679"/>
                <a:ext cx="771276" cy="139950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4" name="Obdélník 3"/>
              <p:cNvSpPr/>
              <p:nvPr/>
            </p:nvSpPr>
            <p:spPr>
              <a:xfrm rot="1873768">
                <a:off x="3223880" y="2914714"/>
                <a:ext cx="4477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Obdélník 64"/>
              <p:cNvSpPr/>
              <p:nvPr/>
            </p:nvSpPr>
            <p:spPr>
              <a:xfrm rot="5793538">
                <a:off x="3092991" y="3506100"/>
                <a:ext cx="968543"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Obdélník 65"/>
              <p:cNvSpPr/>
              <p:nvPr/>
            </p:nvSpPr>
            <p:spPr>
              <a:xfrm rot="708453">
                <a:off x="2499522" y="3888103"/>
                <a:ext cx="1036426"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7" name="Obdélník 66"/>
              <p:cNvSpPr/>
              <p:nvPr/>
            </p:nvSpPr>
            <p:spPr>
              <a:xfrm rot="9161739">
                <a:off x="2471454" y="3616144"/>
                <a:ext cx="682597"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Obdélník 67"/>
              <p:cNvSpPr/>
              <p:nvPr/>
            </p:nvSpPr>
            <p:spPr>
              <a:xfrm rot="3883265">
                <a:off x="2498124" y="3070704"/>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9" name="Obdélník 68"/>
              <p:cNvSpPr/>
              <p:nvPr/>
            </p:nvSpPr>
            <p:spPr>
              <a:xfrm rot="17920775">
                <a:off x="2106368" y="3058917"/>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33" name="TextovéPole 132"/>
            <p:cNvSpPr txBox="1"/>
            <p:nvPr/>
          </p:nvSpPr>
          <p:spPr>
            <a:xfrm>
              <a:off x="5794870" y="4725144"/>
              <a:ext cx="2307042" cy="430887"/>
            </a:xfrm>
            <a:prstGeom prst="rect">
              <a:avLst/>
            </a:prstGeom>
            <a:noFill/>
          </p:spPr>
          <p:txBody>
            <a:bodyPr wrap="none" rtlCol="0">
              <a:spAutoFit/>
            </a:bodyPr>
            <a:lstStyle/>
            <a:p>
              <a:r>
                <a:rPr lang="en-US" sz="2200" b="1" dirty="0" smtClean="0">
                  <a:solidFill>
                    <a:schemeClr val="tx2"/>
                  </a:solidFill>
                  <a:latin typeface="+mn-lt"/>
                </a:rPr>
                <a:t>“Short” beams</a:t>
              </a:r>
              <a:endParaRPr lang="cs-CZ" sz="2200" b="1" dirty="0" smtClean="0">
                <a:solidFill>
                  <a:schemeClr val="tx2"/>
                </a:solidFill>
                <a:latin typeface="+mn-lt"/>
              </a:endParaRPr>
            </a:p>
          </p:txBody>
        </p:sp>
      </p:grpSp>
      <p:sp>
        <p:nvSpPr>
          <p:cNvPr id="138" name="Zástupný symbol pro zápatí 4"/>
          <p:cNvSpPr>
            <a:spLocks noGrp="1"/>
          </p:cNvSpPr>
          <p:nvPr>
            <p:ph type="ftr" sz="quarter" idx="11"/>
          </p:nvPr>
        </p:nvSpPr>
        <p:spPr>
          <a:xfrm>
            <a:off x="1403350" y="6356176"/>
            <a:ext cx="6337300" cy="457200"/>
          </a:xfrm>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grpSp>
        <p:nvGrpSpPr>
          <p:cNvPr id="24" name="Skupina 23"/>
          <p:cNvGrpSpPr/>
          <p:nvPr/>
        </p:nvGrpSpPr>
        <p:grpSpPr>
          <a:xfrm>
            <a:off x="4932040" y="1700809"/>
            <a:ext cx="3498718" cy="3397249"/>
            <a:chOff x="5105730" y="1700809"/>
            <a:chExt cx="3498718" cy="3397249"/>
          </a:xfrm>
        </p:grpSpPr>
        <p:sp>
          <p:nvSpPr>
            <p:cNvPr id="132" name="TextovéPole 131"/>
            <p:cNvSpPr txBox="1"/>
            <p:nvPr/>
          </p:nvSpPr>
          <p:spPr>
            <a:xfrm>
              <a:off x="5788940" y="4667171"/>
              <a:ext cx="2222083" cy="430887"/>
            </a:xfrm>
            <a:prstGeom prst="rect">
              <a:avLst/>
            </a:prstGeom>
            <a:noFill/>
          </p:spPr>
          <p:txBody>
            <a:bodyPr wrap="none" rtlCol="0">
              <a:spAutoFit/>
            </a:bodyPr>
            <a:lstStyle/>
            <a:p>
              <a:r>
                <a:rPr lang="en-US" sz="2200" b="1" dirty="0" smtClean="0">
                  <a:solidFill>
                    <a:schemeClr val="tx2"/>
                  </a:solidFill>
                  <a:latin typeface="+mn-lt"/>
                </a:rPr>
                <a:t>“Long” beams</a:t>
              </a:r>
              <a:endParaRPr lang="cs-CZ" sz="2200" b="1" dirty="0" smtClean="0">
                <a:solidFill>
                  <a:schemeClr val="tx2"/>
                </a:solidFill>
                <a:latin typeface="+mn-lt"/>
              </a:endParaRPr>
            </a:p>
          </p:txBody>
        </p:sp>
        <p:grpSp>
          <p:nvGrpSpPr>
            <p:cNvPr id="23" name="Skupina 22"/>
            <p:cNvGrpSpPr/>
            <p:nvPr/>
          </p:nvGrpSpPr>
          <p:grpSpPr>
            <a:xfrm>
              <a:off x="5105730" y="1700809"/>
              <a:ext cx="3498718" cy="2985494"/>
              <a:chOff x="5659453" y="1998111"/>
              <a:chExt cx="3275361" cy="2688191"/>
            </a:xfrm>
          </p:grpSpPr>
          <p:sp>
            <p:nvSpPr>
              <p:cNvPr id="9" name="Volný tvar 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6" name="Přímá spojnice 15"/>
              <p:cNvCxnSpPr>
                <a:stCxn id="9" idx="19"/>
                <a:endCxn id="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stCxn id="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9" name="Skupina 2048"/>
            <p:cNvGrpSpPr/>
            <p:nvPr/>
          </p:nvGrpSpPr>
          <p:grpSpPr>
            <a:xfrm>
              <a:off x="5333038" y="1952707"/>
              <a:ext cx="3133229" cy="2597382"/>
              <a:chOff x="4912999" y="2010680"/>
              <a:chExt cx="3133229" cy="2597382"/>
            </a:xfrm>
          </p:grpSpPr>
          <p:sp>
            <p:nvSpPr>
              <p:cNvPr id="71" name="Volný tvar 70"/>
              <p:cNvSpPr/>
              <p:nvPr/>
            </p:nvSpPr>
            <p:spPr>
              <a:xfrm>
                <a:off x="5292080" y="2276872"/>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107" name="Obdélník 106"/>
              <p:cNvSpPr/>
              <p:nvPr/>
            </p:nvSpPr>
            <p:spPr>
              <a:xfrm rot="17920775" flipH="1">
                <a:off x="4486301" y="3536741"/>
                <a:ext cx="2024250"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6" name="Obdélník 105"/>
              <p:cNvSpPr/>
              <p:nvPr/>
            </p:nvSpPr>
            <p:spPr>
              <a:xfrm rot="3883265" flipH="1">
                <a:off x="5248188" y="2730287"/>
                <a:ext cx="1557605"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5" name="Obdélník 104"/>
              <p:cNvSpPr/>
              <p:nvPr/>
            </p:nvSpPr>
            <p:spPr>
              <a:xfrm rot="9161739" flipH="1">
                <a:off x="5613585" y="3180645"/>
                <a:ext cx="2432643"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4" name="Obdélník 103"/>
              <p:cNvSpPr/>
              <p:nvPr/>
            </p:nvSpPr>
            <p:spPr>
              <a:xfrm rot="708453" flipH="1">
                <a:off x="4912999" y="3766075"/>
                <a:ext cx="1866395"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2" name="Obdélník 101"/>
              <p:cNvSpPr/>
              <p:nvPr/>
            </p:nvSpPr>
            <p:spPr>
              <a:xfrm rot="1873768">
                <a:off x="6378889" y="3191652"/>
                <a:ext cx="1653039"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3" name="Obdélník 102"/>
              <p:cNvSpPr/>
              <p:nvPr/>
            </p:nvSpPr>
            <p:spPr>
              <a:xfrm rot="5793538">
                <a:off x="6068398" y="3708582"/>
                <a:ext cx="1447661"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72" name="Skupina 71"/>
              <p:cNvGrpSpPr/>
              <p:nvPr/>
            </p:nvGrpSpPr>
            <p:grpSpPr>
              <a:xfrm>
                <a:off x="6109295" y="2308974"/>
                <a:ext cx="555273" cy="562318"/>
                <a:chOff x="3228975" y="1876926"/>
                <a:chExt cx="555273" cy="562318"/>
              </a:xfrm>
            </p:grpSpPr>
            <p:sp>
              <p:nvSpPr>
                <p:cNvPr id="73" name="Ovál 72"/>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4" name="Přímá spojnice 73"/>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Přímá spojnice 74"/>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Přímá spojnice 75"/>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Přímá spojnice 81"/>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Přímá spojnice 83"/>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Přímá spojnice 84"/>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Přímá spojnice 85"/>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Přímá spojnice 86"/>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Přímá spojnice 87"/>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Přímá spojnice 88"/>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0" name="Skupina 89"/>
              <p:cNvGrpSpPr/>
              <p:nvPr/>
            </p:nvGrpSpPr>
            <p:grpSpPr>
              <a:xfrm>
                <a:off x="5716930" y="2666453"/>
                <a:ext cx="1200276" cy="1386091"/>
                <a:chOff x="6282578" y="2234405"/>
                <a:chExt cx="1200276" cy="1386091"/>
              </a:xfrm>
            </p:grpSpPr>
            <p:sp>
              <p:nvSpPr>
                <p:cNvPr id="91" name="Ovál 90"/>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2" name="Ovál 91"/>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3" name="Ovál 92"/>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4" name="Ovál 93"/>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5" name="Ovál 94"/>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96" name="Přímá spojnice 95"/>
              <p:cNvCxnSpPr>
                <a:endCxn id="102" idx="3"/>
              </p:cNvCxnSpPr>
              <p:nvPr/>
            </p:nvCxnSpPr>
            <p:spPr>
              <a:xfrm>
                <a:off x="6500985" y="2825391"/>
                <a:ext cx="1411178" cy="853980"/>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97" name="Přímá spojnice 96"/>
              <p:cNvCxnSpPr>
                <a:stCxn id="103" idx="1"/>
                <a:endCxn id="103" idx="3"/>
              </p:cNvCxnSpPr>
              <p:nvPr/>
            </p:nvCxnSpPr>
            <p:spPr>
              <a:xfrm flipH="1">
                <a:off x="6709548" y="3048685"/>
                <a:ext cx="165361" cy="1438186"/>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4988589" y="3644500"/>
                <a:ext cx="1778766" cy="37756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99" name="Přímá spojnice 98"/>
              <p:cNvCxnSpPr>
                <a:endCxn id="105" idx="3"/>
              </p:cNvCxnSpPr>
              <p:nvPr/>
            </p:nvCxnSpPr>
            <p:spPr>
              <a:xfrm flipV="1">
                <a:off x="5741635" y="2681894"/>
                <a:ext cx="2169073" cy="1121508"/>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a:endCxn id="106" idx="3"/>
              </p:cNvCxnSpPr>
              <p:nvPr/>
            </p:nvCxnSpPr>
            <p:spPr>
              <a:xfrm flipH="1" flipV="1">
                <a:off x="5694422" y="2085259"/>
                <a:ext cx="659466" cy="1404068"/>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a:endCxn id="107" idx="3"/>
              </p:cNvCxnSpPr>
              <p:nvPr/>
            </p:nvCxnSpPr>
            <p:spPr>
              <a:xfrm flipH="1">
                <a:off x="5012696" y="2698170"/>
                <a:ext cx="971454" cy="1785722"/>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108" name="Ovál 107"/>
              <p:cNvSpPr/>
              <p:nvPr/>
            </p:nvSpPr>
            <p:spPr>
              <a:xfrm>
                <a:off x="5535804" y="342366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13</a:t>
            </a:fld>
            <a:endParaRPr lang="en-US" altLang="en-US">
              <a:solidFill>
                <a:prstClr val="black"/>
              </a:solidFill>
            </a:endParaRPr>
          </a:p>
        </p:txBody>
      </p:sp>
      <p:sp>
        <p:nvSpPr>
          <p:cNvPr id="7" name="TextovéPole 6"/>
          <p:cNvSpPr txBox="1"/>
          <p:nvPr/>
        </p:nvSpPr>
        <p:spPr>
          <a:xfrm>
            <a:off x="7620025" y="4387891"/>
            <a:ext cx="671979" cy="276999"/>
          </a:xfrm>
          <a:prstGeom prst="rect">
            <a:avLst/>
          </a:prstGeom>
          <a:noFill/>
        </p:spPr>
        <p:txBody>
          <a:bodyPr wrap="none" rtlCol="0">
            <a:spAutoFit/>
          </a:bodyPr>
          <a:lstStyle/>
          <a:p>
            <a:r>
              <a:rPr lang="en-US" sz="1200" dirty="0" smtClean="0">
                <a:solidFill>
                  <a:schemeClr val="tx2"/>
                </a:solidFill>
                <a:latin typeface="+mn-lt"/>
              </a:rPr>
              <a:t>surface</a:t>
            </a:r>
            <a:endParaRPr lang="cs-CZ" sz="1200" dirty="0" smtClean="0">
              <a:solidFill>
                <a:schemeClr val="tx2"/>
              </a:solidFill>
              <a:latin typeface="+mn-lt"/>
            </a:endParaRPr>
          </a:p>
        </p:txBody>
      </p:sp>
    </p:spTree>
    <p:custDataLst>
      <p:tags r:id="rId1"/>
    </p:custDataLst>
    <p:extLst>
      <p:ext uri="{BB962C8B-B14F-4D97-AF65-F5344CB8AC3E}">
        <p14:creationId xmlns:p14="http://schemas.microsoft.com/office/powerpoint/2010/main" val="1841905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9" end="9"/>
                                            </p:txEl>
                                          </p:spTgt>
                                        </p:tgtEl>
                                        <p:attrNameLst>
                                          <p:attrName>style.visibility</p:attrName>
                                        </p:attrNameLst>
                                      </p:cBhvr>
                                      <p:to>
                                        <p:strVal val="visible"/>
                                      </p:to>
                                    </p:set>
                                    <p:animEffect transition="in" filter="fade">
                                      <p:cBhvr>
                                        <p:cTn id="20" dur="500"/>
                                        <p:tgtEl>
                                          <p:spTgt spid="3">
                                            <p:txEl>
                                              <p:pRg st="9" end="9"/>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animEffect transition="in" filter="fade">
                                      <p:cBhvr>
                                        <p:cTn id="2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Kernel dimension</a:t>
            </a:r>
            <a:endParaRPr lang="cs-CZ" dirty="0"/>
          </a:p>
        </p:txBody>
      </p:sp>
      <p:sp>
        <p:nvSpPr>
          <p:cNvPr id="3" name="Zástupný symbol pro obsah 2"/>
          <p:cNvSpPr>
            <a:spLocks noGrp="1"/>
          </p:cNvSpPr>
          <p:nvPr>
            <p:ph idx="1"/>
          </p:nvPr>
        </p:nvSpPr>
        <p:spPr/>
        <p:txBody>
          <a:bodyPr/>
          <a:lstStyle/>
          <a:p>
            <a:endParaRPr lang="en-US" dirty="0" smtClean="0"/>
          </a:p>
          <a:p>
            <a:endParaRPr lang="en-US" b="1" dirty="0" smtClean="0"/>
          </a:p>
          <a:p>
            <a:r>
              <a:rPr lang="en-US" b="1" dirty="0" smtClean="0"/>
              <a:t>1D</a:t>
            </a:r>
            <a:endParaRPr lang="en-US" dirty="0" smtClean="0"/>
          </a:p>
          <a:p>
            <a:r>
              <a:rPr lang="en-US" b="1" dirty="0" smtClean="0"/>
              <a:t>2D</a:t>
            </a:r>
            <a:endParaRPr lang="en-US" dirty="0"/>
          </a:p>
          <a:p>
            <a:r>
              <a:rPr lang="en-US" b="1" dirty="0" smtClean="0"/>
              <a:t>3D</a:t>
            </a:r>
          </a:p>
          <a:p>
            <a:endParaRPr lang="cs-CZ" dirty="0"/>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14</a:t>
            </a:fld>
            <a:endParaRPr lang="en-US" altLang="en-US">
              <a:solidFill>
                <a:prstClr val="black"/>
              </a:solidFill>
            </a:endParaRPr>
          </a:p>
        </p:txBody>
      </p:sp>
      <p:cxnSp>
        <p:nvCxnSpPr>
          <p:cNvPr id="6" name="Přímá spojnice 5"/>
          <p:cNvCxnSpPr/>
          <p:nvPr/>
        </p:nvCxnSpPr>
        <p:spPr>
          <a:xfrm flipH="1">
            <a:off x="683568" y="1412776"/>
            <a:ext cx="681358" cy="3888432"/>
          </a:xfrm>
          <a:prstGeom prst="line">
            <a:avLst/>
          </a:prstGeom>
          <a:ln w="28575">
            <a:solidFill>
              <a:srgbClr val="FF0000"/>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Obdélník 6"/>
          <p:cNvSpPr/>
          <p:nvPr/>
        </p:nvSpPr>
        <p:spPr>
          <a:xfrm>
            <a:off x="6732240" y="5733256"/>
            <a:ext cx="2188420" cy="400110"/>
          </a:xfrm>
          <a:prstGeom prst="rect">
            <a:avLst/>
          </a:prstGeom>
        </p:spPr>
        <p:txBody>
          <a:bodyPr wrap="none">
            <a:spAutoFit/>
          </a:bodyPr>
          <a:lstStyle/>
          <a:p>
            <a:r>
              <a:rPr lang="en-US" sz="2000" dirty="0">
                <a:solidFill>
                  <a:srgbClr val="0070C0"/>
                </a:solidFill>
                <a:latin typeface="+mj-lt"/>
              </a:rPr>
              <a:t>[</a:t>
            </a:r>
            <a:r>
              <a:rPr lang="en-US" sz="2000" dirty="0" err="1">
                <a:solidFill>
                  <a:srgbClr val="0070C0"/>
                </a:solidFill>
                <a:latin typeface="+mj-lt"/>
              </a:rPr>
              <a:t>Jarosz</a:t>
            </a:r>
            <a:r>
              <a:rPr lang="en-US" sz="2000" dirty="0">
                <a:solidFill>
                  <a:srgbClr val="0070C0"/>
                </a:solidFill>
                <a:latin typeface="+mj-lt"/>
              </a:rPr>
              <a:t> et al. </a:t>
            </a:r>
            <a:r>
              <a:rPr lang="en-US" sz="2000" dirty="0" smtClean="0">
                <a:solidFill>
                  <a:srgbClr val="0070C0"/>
                </a:solidFill>
                <a:latin typeface="+mj-lt"/>
              </a:rPr>
              <a:t>’11a]</a:t>
            </a:r>
            <a:endParaRPr lang="cs-CZ" sz="2000" dirty="0">
              <a:solidFill>
                <a:srgbClr val="0070C0"/>
              </a:solidFill>
              <a:latin typeface="+mj-lt"/>
            </a:endParaRPr>
          </a:p>
        </p:txBody>
      </p:sp>
    </p:spTree>
    <p:custDataLst>
      <p:tags r:id="rId1"/>
    </p:custDataLst>
    <p:extLst>
      <p:ext uri="{BB962C8B-B14F-4D97-AF65-F5344CB8AC3E}">
        <p14:creationId xmlns:p14="http://schemas.microsoft.com/office/powerpoint/2010/main" val="262864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Zástupný symbol pro zápatí 4"/>
          <p:cNvSpPr>
            <a:spLocks noGrp="1"/>
          </p:cNvSpPr>
          <p:nvPr>
            <p:ph type="ftr" sz="quarter" idx="11"/>
          </p:nvPr>
        </p:nvSpPr>
        <p:spPr>
          <a:xfrm>
            <a:off x="1403350" y="6356176"/>
            <a:ext cx="6337300" cy="457200"/>
          </a:xfrm>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2" name="Zástupný symbol pro číslo snímku 1"/>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15</a:t>
            </a:fld>
            <a:endParaRPr lang="en-US" altLang="en-US">
              <a:solidFill>
                <a:prstClr val="black"/>
              </a:solidFill>
            </a:endParaRPr>
          </a:p>
        </p:txBody>
      </p:sp>
      <p:grpSp>
        <p:nvGrpSpPr>
          <p:cNvPr id="18" name="Skupina 17"/>
          <p:cNvGrpSpPr/>
          <p:nvPr/>
        </p:nvGrpSpPr>
        <p:grpSpPr>
          <a:xfrm>
            <a:off x="1267818" y="1268760"/>
            <a:ext cx="2152054" cy="5074116"/>
            <a:chOff x="482895" y="1268760"/>
            <a:chExt cx="2152054" cy="5074116"/>
          </a:xfrm>
        </p:grpSpPr>
        <p:grpSp>
          <p:nvGrpSpPr>
            <p:cNvPr id="3" name="Skupina 2"/>
            <p:cNvGrpSpPr/>
            <p:nvPr/>
          </p:nvGrpSpPr>
          <p:grpSpPr>
            <a:xfrm>
              <a:off x="482895" y="1268760"/>
              <a:ext cx="2138400" cy="1631867"/>
              <a:chOff x="467544" y="1286098"/>
              <a:chExt cx="3240000" cy="2719778"/>
            </a:xfrm>
          </p:grpSpPr>
          <p:grpSp>
            <p:nvGrpSpPr>
              <p:cNvPr id="13" name="Skupina 12"/>
              <p:cNvGrpSpPr/>
              <p:nvPr/>
            </p:nvGrpSpPr>
            <p:grpSpPr>
              <a:xfrm>
                <a:off x="1099675" y="1346151"/>
                <a:ext cx="2029313" cy="2659725"/>
                <a:chOff x="1232985" y="1346151"/>
                <a:chExt cx="2029313" cy="2659725"/>
              </a:xfrm>
            </p:grpSpPr>
            <p:grpSp>
              <p:nvGrpSpPr>
                <p:cNvPr id="12" name="Skupina 11"/>
                <p:cNvGrpSpPr/>
                <p:nvPr/>
              </p:nvGrpSpPr>
              <p:grpSpPr>
                <a:xfrm>
                  <a:off x="1232985" y="1346151"/>
                  <a:ext cx="2029313" cy="1991714"/>
                  <a:chOff x="1232985" y="1346151"/>
                  <a:chExt cx="2029313" cy="1991714"/>
                </a:xfrm>
              </p:grpSpPr>
              <p:sp>
                <p:nvSpPr>
                  <p:cNvPr id="241" name="Volný tvar 240"/>
                  <p:cNvSpPr/>
                  <p:nvPr/>
                </p:nvSpPr>
                <p:spPr>
                  <a:xfrm>
                    <a:off x="1232985" y="1346151"/>
                    <a:ext cx="2029313"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242" name="Skupina 241"/>
                  <p:cNvGrpSpPr/>
                  <p:nvPr/>
                </p:nvGrpSpPr>
                <p:grpSpPr>
                  <a:xfrm>
                    <a:off x="1921945" y="1378253"/>
                    <a:ext cx="555273" cy="562318"/>
                    <a:chOff x="3228975" y="1876926"/>
                    <a:chExt cx="555273" cy="562318"/>
                  </a:xfrm>
                </p:grpSpPr>
                <p:sp>
                  <p:nvSpPr>
                    <p:cNvPr id="243" name="Ovál 242"/>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44" name="Přímá spojnice 243"/>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Přímá spojnice 244"/>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Přímá spojnice 245"/>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Přímá spojnice 246"/>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Přímá spojnice 247"/>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Přímá spojnice 248"/>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Přímá spojnice 249"/>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Přímá spojnice 250"/>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Přímá spojnice 251"/>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Přímá spojnice 252"/>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Přímá spojnice 253"/>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Přímá spojnice 254"/>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Přímá spojnice 255"/>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Přímá spojnice 256"/>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Přímá spojnice 257"/>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Přímá spojnice 258"/>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Skupina 259"/>
                  <p:cNvGrpSpPr/>
                  <p:nvPr/>
                </p:nvGrpSpPr>
                <p:grpSpPr>
                  <a:xfrm>
                    <a:off x="1529580" y="1735732"/>
                    <a:ext cx="1200276" cy="1363344"/>
                    <a:chOff x="6282578" y="2234405"/>
                    <a:chExt cx="1200276" cy="1363344"/>
                  </a:xfrm>
                </p:grpSpPr>
                <p:sp>
                  <p:nvSpPr>
                    <p:cNvPr id="261" name="Ovál 260"/>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2" name="Ovál 261"/>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3" name="Ovál 262"/>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4" name="Ovál 263"/>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5" name="Ovál 264"/>
                    <p:cNvSpPr/>
                    <p:nvPr/>
                  </p:nvSpPr>
                  <p:spPr>
                    <a:xfrm>
                      <a:off x="7282246" y="3524581"/>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318" name="TextovéPole 317"/>
                <p:cNvSpPr txBox="1"/>
                <p:nvPr/>
              </p:nvSpPr>
              <p:spPr>
                <a:xfrm>
                  <a:off x="1440789" y="3339026"/>
                  <a:ext cx="1559769" cy="666850"/>
                </a:xfrm>
                <a:prstGeom prst="rect">
                  <a:avLst/>
                </a:prstGeom>
                <a:noFill/>
              </p:spPr>
              <p:txBody>
                <a:bodyPr wrap="none" rtlCol="0">
                  <a:spAutoFit/>
                </a:bodyPr>
                <a:lstStyle/>
                <a:p>
                  <a:pPr algn="ctr"/>
                  <a:r>
                    <a:rPr lang="en-US" sz="2000" b="1" dirty="0" smtClean="0">
                      <a:solidFill>
                        <a:srgbClr val="009A46"/>
                      </a:solidFill>
                      <a:latin typeface="+mn-lt"/>
                    </a:rPr>
                    <a:t>Points</a:t>
                  </a:r>
                  <a:endParaRPr lang="cs-CZ" sz="2000" b="1" dirty="0" smtClean="0">
                    <a:solidFill>
                      <a:srgbClr val="C00000"/>
                    </a:solidFill>
                    <a:latin typeface="+mn-lt"/>
                  </a:endParaRPr>
                </a:p>
              </p:txBody>
            </p:sp>
          </p:grpSp>
          <p:sp>
            <p:nvSpPr>
              <p:cNvPr id="320" name="Obdélník 319"/>
              <p:cNvSpPr/>
              <p:nvPr/>
            </p:nvSpPr>
            <p:spPr>
              <a:xfrm>
                <a:off x="467544" y="1286098"/>
                <a:ext cx="3240000" cy="2719778"/>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6" name="Skupina 15"/>
            <p:cNvGrpSpPr/>
            <p:nvPr/>
          </p:nvGrpSpPr>
          <p:grpSpPr>
            <a:xfrm>
              <a:off x="482895" y="2983573"/>
              <a:ext cx="2152054" cy="1641286"/>
              <a:chOff x="305544" y="3915723"/>
              <a:chExt cx="3586759" cy="2735476"/>
            </a:xfrm>
          </p:grpSpPr>
          <p:sp>
            <p:nvSpPr>
              <p:cNvPr id="323" name="Obdélník 322"/>
              <p:cNvSpPr/>
              <p:nvPr/>
            </p:nvSpPr>
            <p:spPr>
              <a:xfrm>
                <a:off x="305544" y="3915723"/>
                <a:ext cx="3564001" cy="2720528"/>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5" name="Skupina 14"/>
              <p:cNvGrpSpPr/>
              <p:nvPr/>
            </p:nvGrpSpPr>
            <p:grpSpPr>
              <a:xfrm>
                <a:off x="322414" y="4007158"/>
                <a:ext cx="3569889" cy="2644041"/>
                <a:chOff x="322414" y="4007158"/>
                <a:chExt cx="3569889" cy="2644041"/>
              </a:xfrm>
            </p:grpSpPr>
            <p:grpSp>
              <p:nvGrpSpPr>
                <p:cNvPr id="274" name="Skupina 273"/>
                <p:cNvGrpSpPr/>
                <p:nvPr/>
              </p:nvGrpSpPr>
              <p:grpSpPr>
                <a:xfrm>
                  <a:off x="921681" y="4007158"/>
                  <a:ext cx="2311454" cy="1991714"/>
                  <a:chOff x="1970540" y="2312381"/>
                  <a:chExt cx="2311454" cy="1991714"/>
                </a:xfrm>
              </p:grpSpPr>
              <p:sp>
                <p:nvSpPr>
                  <p:cNvPr id="277" name="Volný tvar 276"/>
                  <p:cNvSpPr/>
                  <p:nvPr/>
                </p:nvSpPr>
                <p:spPr>
                  <a:xfrm>
                    <a:off x="2049746" y="2312381"/>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278" name="Skupina 277"/>
                  <p:cNvGrpSpPr/>
                  <p:nvPr/>
                </p:nvGrpSpPr>
                <p:grpSpPr>
                  <a:xfrm>
                    <a:off x="2866961" y="2344483"/>
                    <a:ext cx="555273" cy="562318"/>
                    <a:chOff x="3228975" y="1876926"/>
                    <a:chExt cx="555273" cy="562318"/>
                  </a:xfrm>
                </p:grpSpPr>
                <p:sp>
                  <p:nvSpPr>
                    <p:cNvPr id="337" name="Ovál 336"/>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38" name="Přímá spojnice 337"/>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Přímá spojnice 338"/>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Přímá spojnice 339"/>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Přímá spojnice 340"/>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Přímá spojnice 341"/>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Přímá spojnice 342"/>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Přímá spojnice 343"/>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Přímá spojnice 344"/>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Přímá spojnice 345"/>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Přímá spojnice 346"/>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Přímá spojnice 347"/>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Přímá spojnice 348"/>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Přímá spojnice 349"/>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Přímá spojnice 350"/>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Přímá spojnice 35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Přímá spojnice 352"/>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4" name="Skupina 283"/>
                  <p:cNvGrpSpPr/>
                  <p:nvPr/>
                </p:nvGrpSpPr>
                <p:grpSpPr>
                  <a:xfrm>
                    <a:off x="2474596" y="2701962"/>
                    <a:ext cx="1200276" cy="1386091"/>
                    <a:chOff x="6282578" y="2234405"/>
                    <a:chExt cx="1200276" cy="1386091"/>
                  </a:xfrm>
                </p:grpSpPr>
                <p:sp>
                  <p:nvSpPr>
                    <p:cNvPr id="332" name="Ovál 331"/>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3" name="Ovál 332"/>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4" name="Ovál 333"/>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5" name="Ovál 334"/>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6" name="Ovál 335"/>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311" name="Přímá spojnice 310"/>
                  <p:cNvCxnSpPr/>
                  <p:nvPr/>
                </p:nvCxnSpPr>
                <p:spPr>
                  <a:xfrm>
                    <a:off x="3258651" y="2860900"/>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2" name="Přímá spojnice 311"/>
                  <p:cNvCxnSpPr/>
                  <p:nvPr/>
                </p:nvCxnSpPr>
                <p:spPr>
                  <a:xfrm flipV="1">
                    <a:off x="3525020" y="3091487"/>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3" name="Přímá spojnice 312"/>
                  <p:cNvCxnSpPr/>
                  <p:nvPr/>
                </p:nvCxnSpPr>
                <p:spPr>
                  <a:xfrm flipH="1" flipV="1">
                    <a:off x="2499301" y="3838910"/>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5" name="Přímá spojnice 314"/>
                  <p:cNvCxnSpPr/>
                  <p:nvPr/>
                </p:nvCxnSpPr>
                <p:spPr>
                  <a:xfrm flipV="1">
                    <a:off x="2499301" y="3524834"/>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6" name="Přímá spojnice 315"/>
                  <p:cNvCxnSpPr/>
                  <p:nvPr/>
                </p:nvCxnSpPr>
                <p:spPr>
                  <a:xfrm flipH="1" flipV="1">
                    <a:off x="2741816" y="2733679"/>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17" name="Přímá spojnice 316"/>
                  <p:cNvCxnSpPr/>
                  <p:nvPr/>
                </p:nvCxnSpPr>
                <p:spPr>
                  <a:xfrm flipH="1">
                    <a:off x="1970540" y="2733679"/>
                    <a:ext cx="771276" cy="139950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319" name="Obdélník 318"/>
                  <p:cNvSpPr/>
                  <p:nvPr/>
                </p:nvSpPr>
                <p:spPr>
                  <a:xfrm rot="1873768">
                    <a:off x="3223880" y="2914714"/>
                    <a:ext cx="4477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1" name="Obdélník 320"/>
                  <p:cNvSpPr/>
                  <p:nvPr/>
                </p:nvSpPr>
                <p:spPr>
                  <a:xfrm rot="5793538">
                    <a:off x="3092991" y="3506100"/>
                    <a:ext cx="968543"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8" name="Obdélník 327"/>
                  <p:cNvSpPr/>
                  <p:nvPr/>
                </p:nvSpPr>
                <p:spPr>
                  <a:xfrm rot="708453">
                    <a:off x="2499522" y="3888103"/>
                    <a:ext cx="1036426"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9" name="Obdélník 328"/>
                  <p:cNvSpPr/>
                  <p:nvPr/>
                </p:nvSpPr>
                <p:spPr>
                  <a:xfrm rot="9161739">
                    <a:off x="2471454" y="3616144"/>
                    <a:ext cx="682597"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0" name="Obdélník 329"/>
                  <p:cNvSpPr/>
                  <p:nvPr/>
                </p:nvSpPr>
                <p:spPr>
                  <a:xfrm rot="3883265">
                    <a:off x="2498124" y="3070704"/>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1" name="Obdélník 330"/>
                  <p:cNvSpPr/>
                  <p:nvPr/>
                </p:nvSpPr>
                <p:spPr>
                  <a:xfrm rot="17920775">
                    <a:off x="2106368" y="3058917"/>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3" name="TextovéPole 152"/>
                <p:cNvSpPr txBox="1"/>
                <p:nvPr/>
              </p:nvSpPr>
              <p:spPr>
                <a:xfrm>
                  <a:off x="322414" y="5984349"/>
                  <a:ext cx="3569889" cy="666850"/>
                </a:xfrm>
                <a:prstGeom prst="rect">
                  <a:avLst/>
                </a:prstGeom>
                <a:noFill/>
              </p:spPr>
              <p:txBody>
                <a:bodyPr wrap="none" rtlCol="0">
                  <a:spAutoFit/>
                </a:bodyPr>
                <a:lstStyle>
                  <a:defPPr>
                    <a:defRPr lang="en-US"/>
                  </a:defPPr>
                  <a:lvl1pPr>
                    <a:defRPr sz="2200" b="1" u="sng">
                      <a:solidFill>
                        <a:srgbClr val="009A46"/>
                      </a:solidFill>
                      <a:latin typeface="+mn-lt"/>
                    </a:defRPr>
                  </a:lvl1pPr>
                </a:lstStyle>
                <a:p>
                  <a:pPr algn="ctr"/>
                  <a:r>
                    <a:rPr lang="en-US" sz="2000" u="none" dirty="0"/>
                    <a:t>“Short” </a:t>
                  </a:r>
                  <a:r>
                    <a:rPr lang="en-US" sz="2000" u="none" dirty="0" smtClean="0"/>
                    <a:t>Beams</a:t>
                  </a:r>
                  <a:endParaRPr lang="cs-CZ" sz="2000" u="none" dirty="0"/>
                </a:p>
              </p:txBody>
            </p:sp>
          </p:grpSp>
        </p:grpSp>
        <p:grpSp>
          <p:nvGrpSpPr>
            <p:cNvPr id="4" name="Skupina 3"/>
            <p:cNvGrpSpPr/>
            <p:nvPr/>
          </p:nvGrpSpPr>
          <p:grpSpPr>
            <a:xfrm>
              <a:off x="496441" y="4707806"/>
              <a:ext cx="2138400" cy="1635070"/>
              <a:chOff x="3924287" y="3915723"/>
              <a:chExt cx="3240001" cy="2725117"/>
            </a:xfrm>
          </p:grpSpPr>
          <p:grpSp>
            <p:nvGrpSpPr>
              <p:cNvPr id="354" name="Skupina 353"/>
              <p:cNvGrpSpPr/>
              <p:nvPr/>
            </p:nvGrpSpPr>
            <p:grpSpPr>
              <a:xfrm>
                <a:off x="3924287" y="3926444"/>
                <a:ext cx="3219482" cy="2714396"/>
                <a:chOff x="5261389" y="2144456"/>
                <a:chExt cx="3219482" cy="2714396"/>
              </a:xfrm>
            </p:grpSpPr>
            <p:sp>
              <p:nvSpPr>
                <p:cNvPr id="355" name="TextovéPole 354"/>
                <p:cNvSpPr txBox="1"/>
                <p:nvPr/>
              </p:nvSpPr>
              <p:spPr>
                <a:xfrm>
                  <a:off x="5261389" y="4192002"/>
                  <a:ext cx="3219482" cy="666850"/>
                </a:xfrm>
                <a:prstGeom prst="rect">
                  <a:avLst/>
                </a:prstGeom>
                <a:noFill/>
              </p:spPr>
              <p:txBody>
                <a:bodyPr wrap="square" rtlCol="0">
                  <a:spAutoFit/>
                </a:bodyPr>
                <a:lstStyle>
                  <a:defPPr>
                    <a:defRPr lang="en-US"/>
                  </a:defPPr>
                  <a:lvl1pPr>
                    <a:defRPr sz="2200" b="1" u="none">
                      <a:solidFill>
                        <a:srgbClr val="009A46"/>
                      </a:solidFill>
                      <a:latin typeface="+mn-lt"/>
                    </a:defRPr>
                  </a:lvl1pPr>
                </a:lstStyle>
                <a:p>
                  <a:pPr algn="ctr"/>
                  <a:r>
                    <a:rPr lang="en-US" sz="2000" dirty="0"/>
                    <a:t>“Long” Beams</a:t>
                  </a:r>
                  <a:endParaRPr lang="cs-CZ" sz="2000" dirty="0"/>
                </a:p>
              </p:txBody>
            </p:sp>
            <p:grpSp>
              <p:nvGrpSpPr>
                <p:cNvPr id="357" name="Skupina 356"/>
                <p:cNvGrpSpPr/>
                <p:nvPr/>
              </p:nvGrpSpPr>
              <p:grpSpPr>
                <a:xfrm>
                  <a:off x="5333038" y="2144456"/>
                  <a:ext cx="3133229" cy="2172742"/>
                  <a:chOff x="4912999" y="2202429"/>
                  <a:chExt cx="3133229" cy="2172742"/>
                </a:xfrm>
              </p:grpSpPr>
              <p:sp>
                <p:nvSpPr>
                  <p:cNvPr id="358" name="Volný tvar 357"/>
                  <p:cNvSpPr/>
                  <p:nvPr/>
                </p:nvSpPr>
                <p:spPr>
                  <a:xfrm>
                    <a:off x="5292080" y="2276872"/>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359" name="Obdélník 358"/>
                  <p:cNvSpPr/>
                  <p:nvPr/>
                </p:nvSpPr>
                <p:spPr>
                  <a:xfrm rot="17920775" flipH="1">
                    <a:off x="4694514" y="3413310"/>
                    <a:ext cx="1742864"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0" name="Obdélník 359"/>
                  <p:cNvSpPr/>
                  <p:nvPr/>
                </p:nvSpPr>
                <p:spPr>
                  <a:xfrm rot="3883265" flipH="1">
                    <a:off x="5391883" y="2821340"/>
                    <a:ext cx="1356213"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1" name="Obdélník 360"/>
                  <p:cNvSpPr/>
                  <p:nvPr/>
                </p:nvSpPr>
                <p:spPr>
                  <a:xfrm rot="9161739" flipH="1">
                    <a:off x="5613585" y="3180645"/>
                    <a:ext cx="2432643"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2" name="Obdélník 361"/>
                  <p:cNvSpPr/>
                  <p:nvPr/>
                </p:nvSpPr>
                <p:spPr>
                  <a:xfrm rot="708453" flipH="1">
                    <a:off x="4912999" y="3766075"/>
                    <a:ext cx="1866395"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3" name="Obdélník 362"/>
                  <p:cNvSpPr/>
                  <p:nvPr/>
                </p:nvSpPr>
                <p:spPr>
                  <a:xfrm rot="1873768">
                    <a:off x="6378889" y="3191652"/>
                    <a:ext cx="1653039"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4" name="Obdélník 363"/>
                  <p:cNvSpPr/>
                  <p:nvPr/>
                </p:nvSpPr>
                <p:spPr>
                  <a:xfrm rot="5793538">
                    <a:off x="6133479" y="3650555"/>
                    <a:ext cx="1330841" cy="118392"/>
                  </a:xfrm>
                  <a:prstGeom prst="rect">
                    <a:avLst/>
                  </a:prstGeom>
                  <a:gradFill>
                    <a:gsLst>
                      <a:gs pos="0">
                        <a:srgbClr val="009A46">
                          <a:alpha val="80000"/>
                        </a:srgbClr>
                      </a:gs>
                      <a:gs pos="100000">
                        <a:srgbClr val="009A46">
                          <a:alpha val="0"/>
                        </a:srgbClr>
                      </a:gs>
                    </a:gsLst>
                    <a:lin ang="0" scaled="0"/>
                  </a:gra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365" name="Skupina 364"/>
                  <p:cNvGrpSpPr/>
                  <p:nvPr/>
                </p:nvGrpSpPr>
                <p:grpSpPr>
                  <a:xfrm>
                    <a:off x="6109295" y="2308974"/>
                    <a:ext cx="555273" cy="562318"/>
                    <a:chOff x="3228975" y="1876926"/>
                    <a:chExt cx="555273" cy="562318"/>
                  </a:xfrm>
                </p:grpSpPr>
                <p:sp>
                  <p:nvSpPr>
                    <p:cNvPr id="379" name="Ovál 378"/>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380" name="Přímá spojnice 379"/>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Přímá spojnice 380"/>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Přímá spojnice 381"/>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Přímá spojnice 382"/>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Přímá spojnice 383"/>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Přímá spojnice 384"/>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Přímá spojnice 385"/>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Přímá spojnice 386"/>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Přímá spojnice 387"/>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Přímá spojnice 388"/>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Přímá spojnice 389"/>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Přímá spojnice 390"/>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Přímá spojnice 391"/>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Přímá spojnice 392"/>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Přímá spojnice 393"/>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Přímá spojnice 394"/>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6" name="Skupina 365"/>
                  <p:cNvGrpSpPr/>
                  <p:nvPr/>
                </p:nvGrpSpPr>
                <p:grpSpPr>
                  <a:xfrm>
                    <a:off x="5716930" y="2666453"/>
                    <a:ext cx="1200276" cy="1386091"/>
                    <a:chOff x="6282578" y="2234405"/>
                    <a:chExt cx="1200276" cy="1386091"/>
                  </a:xfrm>
                </p:grpSpPr>
                <p:sp>
                  <p:nvSpPr>
                    <p:cNvPr id="374" name="Ovál 373"/>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5" name="Ovál 374"/>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6" name="Ovál 375"/>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7" name="Ovál 376"/>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8" name="Ovál 377"/>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367" name="Přímá spojnice 366"/>
                  <p:cNvCxnSpPr>
                    <a:endCxn id="363" idx="3"/>
                  </p:cNvCxnSpPr>
                  <p:nvPr/>
                </p:nvCxnSpPr>
                <p:spPr>
                  <a:xfrm>
                    <a:off x="6500985" y="2825391"/>
                    <a:ext cx="1411178" cy="853980"/>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68" name="Přímá spojnice 367"/>
                  <p:cNvCxnSpPr>
                    <a:stCxn id="364" idx="1"/>
                    <a:endCxn id="364" idx="3"/>
                  </p:cNvCxnSpPr>
                  <p:nvPr/>
                </p:nvCxnSpPr>
                <p:spPr>
                  <a:xfrm flipH="1">
                    <a:off x="6722891" y="3048686"/>
                    <a:ext cx="152017" cy="1322130"/>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69" name="Přímá spojnice 368"/>
                  <p:cNvCxnSpPr/>
                  <p:nvPr/>
                </p:nvCxnSpPr>
                <p:spPr>
                  <a:xfrm flipH="1" flipV="1">
                    <a:off x="4988589" y="3644500"/>
                    <a:ext cx="1778766" cy="37756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70" name="Přímá spojnice 369"/>
                  <p:cNvCxnSpPr>
                    <a:endCxn id="361" idx="3"/>
                  </p:cNvCxnSpPr>
                  <p:nvPr/>
                </p:nvCxnSpPr>
                <p:spPr>
                  <a:xfrm flipV="1">
                    <a:off x="5741635" y="2681894"/>
                    <a:ext cx="2169073" cy="1121508"/>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71" name="Přímá spojnice 370"/>
                  <p:cNvCxnSpPr>
                    <a:endCxn id="360" idx="3"/>
                  </p:cNvCxnSpPr>
                  <p:nvPr/>
                </p:nvCxnSpPr>
                <p:spPr>
                  <a:xfrm flipH="1" flipV="1">
                    <a:off x="5780421" y="2267365"/>
                    <a:ext cx="573468" cy="1221962"/>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cxnSp>
                <p:nvCxnSpPr>
                  <p:cNvPr id="372" name="Přímá spojnice 371"/>
                  <p:cNvCxnSpPr>
                    <a:endCxn id="359" idx="3"/>
                  </p:cNvCxnSpPr>
                  <p:nvPr/>
                </p:nvCxnSpPr>
                <p:spPr>
                  <a:xfrm flipH="1">
                    <a:off x="5147738" y="2698169"/>
                    <a:ext cx="836414" cy="1538859"/>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373" name="Ovál 372"/>
                  <p:cNvSpPr/>
                  <p:nvPr/>
                </p:nvSpPr>
                <p:spPr>
                  <a:xfrm>
                    <a:off x="5535804" y="342366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399" name="Obdélník 398"/>
              <p:cNvSpPr/>
              <p:nvPr/>
            </p:nvSpPr>
            <p:spPr>
              <a:xfrm>
                <a:off x="3924287" y="3915723"/>
                <a:ext cx="3240001" cy="2725117"/>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
        <p:nvSpPr>
          <p:cNvPr id="20" name="TextovéPole 19"/>
          <p:cNvSpPr txBox="1"/>
          <p:nvPr/>
        </p:nvSpPr>
        <p:spPr>
          <a:xfrm>
            <a:off x="4046183" y="2995896"/>
            <a:ext cx="976549" cy="1569660"/>
          </a:xfrm>
          <a:prstGeom prst="rect">
            <a:avLst/>
          </a:prstGeom>
          <a:noFill/>
        </p:spPr>
        <p:txBody>
          <a:bodyPr wrap="none" rtlCol="0">
            <a:spAutoFit/>
          </a:bodyPr>
          <a:lstStyle/>
          <a:p>
            <a:r>
              <a:rPr lang="cs-CZ" sz="9600" dirty="0" smtClean="0">
                <a:solidFill>
                  <a:schemeClr val="tx2"/>
                </a:solidFill>
                <a:latin typeface="+mn-lt"/>
              </a:rPr>
              <a:t>×</a:t>
            </a:r>
          </a:p>
        </p:txBody>
      </p:sp>
      <p:sp>
        <p:nvSpPr>
          <p:cNvPr id="400" name="Nadpis 1"/>
          <p:cNvSpPr>
            <a:spLocks noGrp="1"/>
          </p:cNvSpPr>
          <p:nvPr>
            <p:ph type="title"/>
          </p:nvPr>
        </p:nvSpPr>
        <p:spPr>
          <a:xfrm>
            <a:off x="457200" y="277813"/>
            <a:ext cx="8229600" cy="1139825"/>
          </a:xfrm>
        </p:spPr>
        <p:txBody>
          <a:bodyPr/>
          <a:lstStyle/>
          <a:p>
            <a:r>
              <a:rPr lang="en-US" dirty="0" smtClean="0"/>
              <a:t>Bottom line: </a:t>
            </a:r>
            <a:r>
              <a:rPr lang="en-US" u="sng" dirty="0" smtClean="0"/>
              <a:t>Many</a:t>
            </a:r>
            <a:r>
              <a:rPr lang="en-US" dirty="0" smtClean="0"/>
              <a:t> estimators</a:t>
            </a:r>
            <a:endParaRPr lang="cs-CZ" dirty="0"/>
          </a:p>
        </p:txBody>
      </p:sp>
      <p:grpSp>
        <p:nvGrpSpPr>
          <p:cNvPr id="17" name="Skupina 16"/>
          <p:cNvGrpSpPr/>
          <p:nvPr/>
        </p:nvGrpSpPr>
        <p:grpSpPr>
          <a:xfrm>
            <a:off x="5649043" y="1268760"/>
            <a:ext cx="2163317" cy="5070914"/>
            <a:chOff x="4057600" y="1268760"/>
            <a:chExt cx="2163317" cy="5070914"/>
          </a:xfrm>
        </p:grpSpPr>
        <p:grpSp>
          <p:nvGrpSpPr>
            <p:cNvPr id="7" name="Skupina 6"/>
            <p:cNvGrpSpPr/>
            <p:nvPr/>
          </p:nvGrpSpPr>
          <p:grpSpPr>
            <a:xfrm>
              <a:off x="4057600" y="1268760"/>
              <a:ext cx="2138400" cy="1631868"/>
              <a:chOff x="1547664" y="1286096"/>
              <a:chExt cx="3564000" cy="2719780"/>
            </a:xfrm>
          </p:grpSpPr>
          <p:sp>
            <p:nvSpPr>
              <p:cNvPr id="125" name="Volný tvar 124"/>
              <p:cNvSpPr/>
              <p:nvPr/>
            </p:nvSpPr>
            <p:spPr>
              <a:xfrm>
                <a:off x="2202934" y="1379773"/>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cxnSp>
            <p:nvCxnSpPr>
              <p:cNvPr id="174" name="Přímá spojnice 173"/>
              <p:cNvCxnSpPr/>
              <p:nvPr/>
            </p:nvCxnSpPr>
            <p:spPr>
              <a:xfrm>
                <a:off x="2058604" y="1722726"/>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63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1731475" y="1447093"/>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6362" name="Skupina 356361"/>
              <p:cNvGrpSpPr/>
              <p:nvPr/>
            </p:nvGrpSpPr>
            <p:grpSpPr>
              <a:xfrm>
                <a:off x="3150956" y="2514247"/>
                <a:ext cx="361944" cy="361944"/>
                <a:chOff x="2914345" y="3109650"/>
                <a:chExt cx="361944" cy="361944"/>
              </a:xfrm>
            </p:grpSpPr>
            <p:sp>
              <p:nvSpPr>
                <p:cNvPr id="191" name="Oval 11"/>
                <p:cNvSpPr/>
                <p:nvPr/>
              </p:nvSpPr>
              <p:spPr>
                <a:xfrm>
                  <a:off x="3062766" y="3258071"/>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356353" name="Ovál 356352"/>
                <p:cNvSpPr/>
                <p:nvPr/>
              </p:nvSpPr>
              <p:spPr>
                <a:xfrm>
                  <a:off x="2914345" y="3109650"/>
                  <a:ext cx="361944" cy="361944"/>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56367" name="Skupina 356366"/>
              <p:cNvGrpSpPr/>
              <p:nvPr/>
            </p:nvGrpSpPr>
            <p:grpSpPr>
              <a:xfrm>
                <a:off x="1547664" y="1286096"/>
                <a:ext cx="3564000" cy="2719780"/>
                <a:chOff x="1540048" y="1286096"/>
                <a:chExt cx="3564000" cy="2719780"/>
              </a:xfrm>
            </p:grpSpPr>
            <p:sp>
              <p:nvSpPr>
                <p:cNvPr id="356366" name="Obdélník 356365"/>
                <p:cNvSpPr/>
                <p:nvPr/>
              </p:nvSpPr>
              <p:spPr>
                <a:xfrm>
                  <a:off x="1540048" y="1286096"/>
                  <a:ext cx="3564000" cy="271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6365" name="TextovéPole 356364"/>
                <p:cNvSpPr txBox="1"/>
                <p:nvPr/>
              </p:nvSpPr>
              <p:spPr>
                <a:xfrm>
                  <a:off x="2481833" y="3339026"/>
                  <a:ext cx="1715748" cy="666850"/>
                </a:xfrm>
                <a:prstGeom prst="rect">
                  <a:avLst/>
                </a:prstGeom>
                <a:noFill/>
              </p:spPr>
              <p:txBody>
                <a:bodyPr wrap="none" rtlCol="0">
                  <a:spAutoFit/>
                </a:bodyPr>
                <a:lstStyle/>
                <a:p>
                  <a:pPr algn="ctr"/>
                  <a:r>
                    <a:rPr lang="en-US" sz="2000" b="1" dirty="0" smtClean="0">
                      <a:solidFill>
                        <a:srgbClr val="C00000"/>
                      </a:solidFill>
                      <a:latin typeface="+mn-lt"/>
                    </a:rPr>
                    <a:t>Points</a:t>
                  </a:r>
                  <a:endParaRPr lang="cs-CZ" sz="2000" b="1" dirty="0" smtClean="0">
                    <a:solidFill>
                      <a:srgbClr val="C00000"/>
                    </a:solidFill>
                    <a:latin typeface="+mn-lt"/>
                  </a:endParaRPr>
                </a:p>
              </p:txBody>
            </p:sp>
          </p:grpSp>
        </p:grpSp>
        <p:grpSp>
          <p:nvGrpSpPr>
            <p:cNvPr id="9" name="Skupina 8"/>
            <p:cNvGrpSpPr/>
            <p:nvPr/>
          </p:nvGrpSpPr>
          <p:grpSpPr>
            <a:xfrm>
              <a:off x="4057600" y="2983573"/>
              <a:ext cx="2163317" cy="1631868"/>
              <a:chOff x="4634199" y="2979084"/>
              <a:chExt cx="2163317" cy="1631868"/>
            </a:xfrm>
          </p:grpSpPr>
          <p:sp>
            <p:nvSpPr>
              <p:cNvPr id="288" name="Volný tvar 287"/>
              <p:cNvSpPr/>
              <p:nvPr/>
            </p:nvSpPr>
            <p:spPr>
              <a:xfrm>
                <a:off x="5024529" y="3015117"/>
                <a:ext cx="1339349" cy="1195028"/>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cxnSp>
            <p:nvCxnSpPr>
              <p:cNvPr id="309" name="Přímá spojnice 308"/>
              <p:cNvCxnSpPr/>
              <p:nvPr/>
            </p:nvCxnSpPr>
            <p:spPr>
              <a:xfrm>
                <a:off x="4938124" y="3220889"/>
                <a:ext cx="1298031" cy="989257"/>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25" name="Skupina 324"/>
              <p:cNvGrpSpPr/>
              <p:nvPr/>
            </p:nvGrpSpPr>
            <p:grpSpPr>
              <a:xfrm>
                <a:off x="4634199" y="2979084"/>
                <a:ext cx="2163317" cy="1631868"/>
                <a:chOff x="1562895" y="3897511"/>
                <a:chExt cx="3605528" cy="2719780"/>
              </a:xfrm>
            </p:grpSpPr>
            <p:sp>
              <p:nvSpPr>
                <p:cNvPr id="326" name="TextovéPole 325"/>
                <p:cNvSpPr txBox="1"/>
                <p:nvPr/>
              </p:nvSpPr>
              <p:spPr>
                <a:xfrm>
                  <a:off x="1598535" y="5950441"/>
                  <a:ext cx="3569888" cy="666850"/>
                </a:xfrm>
                <a:prstGeom prst="rect">
                  <a:avLst/>
                </a:prstGeom>
                <a:noFill/>
              </p:spPr>
              <p:txBody>
                <a:bodyPr wrap="none" rtlCol="0">
                  <a:spAutoFit/>
                </a:bodyPr>
                <a:lstStyle/>
                <a:p>
                  <a:pPr algn="ctr"/>
                  <a:r>
                    <a:rPr lang="en-US" sz="2000" b="1" dirty="0" smtClean="0">
                      <a:solidFill>
                        <a:srgbClr val="C00000"/>
                      </a:solidFill>
                      <a:latin typeface="+mn-lt"/>
                    </a:rPr>
                    <a:t>“Short” Beams</a:t>
                  </a:r>
                  <a:endParaRPr lang="cs-CZ" sz="2000" b="1" dirty="0" smtClean="0">
                    <a:solidFill>
                      <a:srgbClr val="C00000"/>
                    </a:solidFill>
                    <a:latin typeface="+mn-lt"/>
                  </a:endParaRPr>
                </a:p>
              </p:txBody>
            </p:sp>
            <p:sp>
              <p:nvSpPr>
                <p:cNvPr id="327" name="Obdélník 326"/>
                <p:cNvSpPr/>
                <p:nvPr/>
              </p:nvSpPr>
              <p:spPr>
                <a:xfrm>
                  <a:off x="1562895" y="3897511"/>
                  <a:ext cx="3563999" cy="271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4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4741846" y="3055509"/>
                <a:ext cx="222340" cy="17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9" name="Oval 11"/>
              <p:cNvSpPr/>
              <p:nvPr/>
            </p:nvSpPr>
            <p:spPr>
              <a:xfrm>
                <a:off x="5695664" y="3792675"/>
                <a:ext cx="39062" cy="39061"/>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314" name="Obdélník 313"/>
              <p:cNvSpPr/>
              <p:nvPr/>
            </p:nvSpPr>
            <p:spPr>
              <a:xfrm rot="18451018">
                <a:off x="5270076" y="3141354"/>
                <a:ext cx="224101" cy="84258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10" name="Skupina 9"/>
            <p:cNvGrpSpPr/>
            <p:nvPr/>
          </p:nvGrpSpPr>
          <p:grpSpPr>
            <a:xfrm>
              <a:off x="4057600" y="4707806"/>
              <a:ext cx="2138400" cy="1631868"/>
              <a:chOff x="4644008" y="4718683"/>
              <a:chExt cx="2138400" cy="1631868"/>
            </a:xfrm>
          </p:grpSpPr>
          <p:sp>
            <p:nvSpPr>
              <p:cNvPr id="140" name="Volný tvar 139"/>
              <p:cNvSpPr/>
              <p:nvPr/>
            </p:nvSpPr>
            <p:spPr>
              <a:xfrm>
                <a:off x="5034338" y="4754716"/>
                <a:ext cx="1339349" cy="1195028"/>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cxnSp>
            <p:nvCxnSpPr>
              <p:cNvPr id="141" name="Přímá spojnice 140"/>
              <p:cNvCxnSpPr/>
              <p:nvPr/>
            </p:nvCxnSpPr>
            <p:spPr>
              <a:xfrm>
                <a:off x="4947933" y="4960488"/>
                <a:ext cx="1298031" cy="989257"/>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42" name="Skupina 141"/>
              <p:cNvGrpSpPr/>
              <p:nvPr/>
            </p:nvGrpSpPr>
            <p:grpSpPr>
              <a:xfrm>
                <a:off x="4644008" y="4718683"/>
                <a:ext cx="2138400" cy="1631868"/>
                <a:chOff x="1562895" y="3897511"/>
                <a:chExt cx="3564000" cy="2719780"/>
              </a:xfrm>
            </p:grpSpPr>
            <p:sp>
              <p:nvSpPr>
                <p:cNvPr id="143" name="TextovéPole 142"/>
                <p:cNvSpPr txBox="1"/>
                <p:nvPr/>
              </p:nvSpPr>
              <p:spPr>
                <a:xfrm>
                  <a:off x="1644325" y="5950441"/>
                  <a:ext cx="3441648" cy="666850"/>
                </a:xfrm>
                <a:prstGeom prst="rect">
                  <a:avLst/>
                </a:prstGeom>
                <a:noFill/>
              </p:spPr>
              <p:txBody>
                <a:bodyPr wrap="none" rtlCol="0">
                  <a:spAutoFit/>
                </a:bodyPr>
                <a:lstStyle/>
                <a:p>
                  <a:pPr algn="ctr"/>
                  <a:r>
                    <a:rPr lang="en-US" sz="2000" b="1" dirty="0" smtClean="0">
                      <a:solidFill>
                        <a:srgbClr val="C00000"/>
                      </a:solidFill>
                      <a:latin typeface="+mn-lt"/>
                    </a:rPr>
                    <a:t>“Long” Beams</a:t>
                  </a:r>
                  <a:endParaRPr lang="cs-CZ" sz="2000" b="1" dirty="0" smtClean="0">
                    <a:solidFill>
                      <a:srgbClr val="C00000"/>
                    </a:solidFill>
                    <a:latin typeface="+mn-lt"/>
                  </a:endParaRPr>
                </a:p>
              </p:txBody>
            </p:sp>
            <p:sp>
              <p:nvSpPr>
                <p:cNvPr id="144" name="Obdélník 143"/>
                <p:cNvSpPr/>
                <p:nvPr/>
              </p:nvSpPr>
              <p:spPr>
                <a:xfrm>
                  <a:off x="1562895" y="3897511"/>
                  <a:ext cx="3564000" cy="271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14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4751655" y="4795108"/>
                <a:ext cx="222340" cy="17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 name="Oval 11"/>
              <p:cNvSpPr/>
              <p:nvPr/>
            </p:nvSpPr>
            <p:spPr>
              <a:xfrm>
                <a:off x="5705473" y="5532274"/>
                <a:ext cx="39062" cy="39061"/>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148" name="Obdélník 147"/>
              <p:cNvSpPr/>
              <p:nvPr/>
            </p:nvSpPr>
            <p:spPr>
              <a:xfrm rot="18451018">
                <a:off x="5535327" y="4755030"/>
                <a:ext cx="224101" cy="1486686"/>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spTree>
    <p:extLst>
      <p:ext uri="{BB962C8B-B14F-4D97-AF65-F5344CB8AC3E}">
        <p14:creationId xmlns:p14="http://schemas.microsoft.com/office/powerpoint/2010/main" val="61761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Why combine points and beams?</a:t>
            </a:r>
            <a:endParaRPr lang="cs-CZ" dirty="0"/>
          </a:p>
        </p:txBody>
      </p:sp>
      <p:sp>
        <p:nvSpPr>
          <p:cNvPr id="3" name="Zástupný symbol pro obsah 2"/>
          <p:cNvSpPr>
            <a:spLocks noGrp="1"/>
          </p:cNvSpPr>
          <p:nvPr>
            <p:ph idx="1"/>
          </p:nvPr>
        </p:nvSpPr>
        <p:spPr/>
        <p:txBody>
          <a:bodyPr/>
          <a:lstStyle/>
          <a:p>
            <a:r>
              <a:rPr lang="en-US" dirty="0" smtClean="0"/>
              <a:t>Won’t photon beams always outperform photon points?</a:t>
            </a:r>
          </a:p>
          <a:p>
            <a:endParaRPr lang="cs-CZ" dirty="0"/>
          </a:p>
        </p:txBody>
      </p:sp>
      <p:sp>
        <p:nvSpPr>
          <p:cNvPr id="4" name="TextovéPole 3"/>
          <p:cNvSpPr txBox="1"/>
          <p:nvPr/>
        </p:nvSpPr>
        <p:spPr>
          <a:xfrm>
            <a:off x="5495523" y="5517232"/>
            <a:ext cx="3324949" cy="461665"/>
          </a:xfrm>
          <a:prstGeom prst="rect">
            <a:avLst/>
          </a:prstGeom>
          <a:noFill/>
        </p:spPr>
        <p:txBody>
          <a:bodyPr wrap="none" rtlCol="0">
            <a:spAutoFit/>
          </a:bodyPr>
          <a:lstStyle/>
          <a:p>
            <a:r>
              <a:rPr lang="en-US" sz="2400" dirty="0">
                <a:solidFill>
                  <a:schemeClr val="tx2"/>
                </a:solidFill>
                <a:latin typeface="+mn-lt"/>
              </a:rPr>
              <a:t>f</a:t>
            </a:r>
            <a:r>
              <a:rPr lang="en-US" sz="2400" dirty="0" smtClean="0">
                <a:solidFill>
                  <a:schemeClr val="tx2"/>
                </a:solidFill>
                <a:latin typeface="+mn-lt"/>
              </a:rPr>
              <a:t>rom [</a:t>
            </a:r>
            <a:r>
              <a:rPr lang="en-US" sz="2400" dirty="0" err="1" smtClean="0">
                <a:solidFill>
                  <a:schemeClr val="tx2"/>
                </a:solidFill>
                <a:latin typeface="+mn-lt"/>
              </a:rPr>
              <a:t>Jarosz</a:t>
            </a:r>
            <a:r>
              <a:rPr lang="en-US" sz="2400" dirty="0">
                <a:solidFill>
                  <a:schemeClr val="tx2"/>
                </a:solidFill>
                <a:latin typeface="+mn-lt"/>
              </a:rPr>
              <a:t> </a:t>
            </a:r>
            <a:r>
              <a:rPr lang="en-US" sz="2400" dirty="0" smtClean="0">
                <a:solidFill>
                  <a:schemeClr val="tx2"/>
                </a:solidFill>
                <a:latin typeface="+mn-lt"/>
              </a:rPr>
              <a:t>et al. ’11a]</a:t>
            </a:r>
            <a:endParaRPr lang="cs-CZ" sz="2400" dirty="0">
              <a:solidFill>
                <a:schemeClr val="tx2"/>
              </a:solidFill>
              <a:latin typeface="+mn-l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76" y="2732613"/>
            <a:ext cx="2700000"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871" y="2732613"/>
            <a:ext cx="2700000"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000" y="2732613"/>
            <a:ext cx="2700000" cy="27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290192" y="2276872"/>
            <a:ext cx="2747868" cy="430887"/>
          </a:xfrm>
          <a:prstGeom prst="rect">
            <a:avLst/>
          </a:prstGeom>
          <a:noFill/>
        </p:spPr>
        <p:txBody>
          <a:bodyPr wrap="none" rtlCol="0">
            <a:spAutoFit/>
          </a:bodyPr>
          <a:lstStyle/>
          <a:p>
            <a:r>
              <a:rPr lang="en-US" sz="2200" dirty="0" smtClean="0">
                <a:solidFill>
                  <a:schemeClr val="tx2"/>
                </a:solidFill>
                <a:latin typeface="+mn-lt"/>
              </a:rPr>
              <a:t>100k photon </a:t>
            </a:r>
            <a:r>
              <a:rPr lang="en-US" sz="2200" b="1" dirty="0" smtClean="0">
                <a:solidFill>
                  <a:schemeClr val="tx2"/>
                </a:solidFill>
                <a:latin typeface="+mn-lt"/>
              </a:rPr>
              <a:t>points</a:t>
            </a:r>
            <a:endParaRPr lang="cs-CZ" sz="2200" b="1" dirty="0" smtClean="0">
              <a:solidFill>
                <a:schemeClr val="tx2"/>
              </a:solidFill>
              <a:latin typeface="+mn-lt"/>
            </a:endParaRPr>
          </a:p>
        </p:txBody>
      </p:sp>
      <p:sp>
        <p:nvSpPr>
          <p:cNvPr id="11" name="TextovéPole 10"/>
          <p:cNvSpPr txBox="1"/>
          <p:nvPr/>
        </p:nvSpPr>
        <p:spPr>
          <a:xfrm>
            <a:off x="3780758" y="2276872"/>
            <a:ext cx="1346844" cy="430887"/>
          </a:xfrm>
          <a:prstGeom prst="rect">
            <a:avLst/>
          </a:prstGeom>
          <a:noFill/>
        </p:spPr>
        <p:txBody>
          <a:bodyPr wrap="none" rtlCol="0">
            <a:spAutoFit/>
          </a:bodyPr>
          <a:lstStyle/>
          <a:p>
            <a:r>
              <a:rPr lang="en-US" sz="2200" dirty="0" smtClean="0">
                <a:solidFill>
                  <a:schemeClr val="tx2"/>
                </a:solidFill>
                <a:latin typeface="+mn-lt"/>
              </a:rPr>
              <a:t>reference</a:t>
            </a:r>
            <a:endParaRPr lang="cs-CZ" sz="2200" dirty="0" smtClean="0">
              <a:solidFill>
                <a:schemeClr val="tx2"/>
              </a:solidFill>
              <a:latin typeface="+mn-lt"/>
            </a:endParaRPr>
          </a:p>
        </p:txBody>
      </p:sp>
      <p:sp>
        <p:nvSpPr>
          <p:cNvPr id="12" name="TextovéPole 11"/>
          <p:cNvSpPr txBox="1"/>
          <p:nvPr/>
        </p:nvSpPr>
        <p:spPr>
          <a:xfrm>
            <a:off x="6228184" y="2276872"/>
            <a:ext cx="2457724" cy="430887"/>
          </a:xfrm>
          <a:prstGeom prst="rect">
            <a:avLst/>
          </a:prstGeom>
          <a:noFill/>
        </p:spPr>
        <p:txBody>
          <a:bodyPr wrap="none" rtlCol="0">
            <a:spAutoFit/>
          </a:bodyPr>
          <a:lstStyle/>
          <a:p>
            <a:r>
              <a:rPr lang="en-US" sz="2200" dirty="0" smtClean="0">
                <a:solidFill>
                  <a:schemeClr val="tx2"/>
                </a:solidFill>
                <a:latin typeface="+mn-lt"/>
              </a:rPr>
              <a:t>5k photon </a:t>
            </a:r>
            <a:r>
              <a:rPr lang="en-US" sz="2200" b="1" dirty="0" smtClean="0">
                <a:solidFill>
                  <a:schemeClr val="tx2"/>
                </a:solidFill>
                <a:latin typeface="+mn-lt"/>
              </a:rPr>
              <a:t>beams</a:t>
            </a:r>
            <a:endParaRPr lang="cs-CZ" sz="2200" b="1" dirty="0" smtClean="0">
              <a:solidFill>
                <a:schemeClr val="tx2"/>
              </a:solidFill>
              <a:latin typeface="+mn-lt"/>
            </a:endParaRPr>
          </a:p>
        </p:txBody>
      </p:sp>
      <p:sp>
        <p:nvSpPr>
          <p:cNvPr id="6" name="Zástupný symbol pro zápatí 5"/>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7" name="Zástupný symbol pro číslo snímku 6"/>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16</a:t>
            </a:fld>
            <a:endParaRPr lang="en-US" altLang="en-US">
              <a:solidFill>
                <a:prstClr val="black"/>
              </a:solidFill>
            </a:endParaRPr>
          </a:p>
        </p:txBody>
      </p:sp>
    </p:spTree>
    <p:extLst>
      <p:ext uri="{BB962C8B-B14F-4D97-AF65-F5344CB8AC3E}">
        <p14:creationId xmlns:p14="http://schemas.microsoft.com/office/powerpoint/2010/main" val="338366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en-US" dirty="0" smtClean="0"/>
              <a:t>Variance </a:t>
            </a:r>
            <a:r>
              <a:rPr lang="en-US" dirty="0"/>
              <a:t>analysis</a:t>
            </a:r>
            <a:endParaRPr lang="cs-CZ" dirty="0"/>
          </a:p>
        </p:txBody>
      </p:sp>
    </p:spTree>
    <p:extLst>
      <p:ext uri="{BB962C8B-B14F-4D97-AF65-F5344CB8AC3E}">
        <p14:creationId xmlns:p14="http://schemas.microsoft.com/office/powerpoint/2010/main" val="113792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Variance analysis – Canonical </a:t>
            </a:r>
            <a:r>
              <a:rPr lang="en-US" dirty="0"/>
              <a:t>setup</a:t>
            </a:r>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18</a:t>
            </a:fld>
            <a:endParaRPr lang="en-US" altLang="en-US">
              <a:solidFill>
                <a:prstClr val="black"/>
              </a:solidFill>
            </a:endParaRPr>
          </a:p>
        </p:txBody>
      </p:sp>
      <p:cxnSp>
        <p:nvCxnSpPr>
          <p:cNvPr id="70" name="Přímá spojnice 69"/>
          <p:cNvCxnSpPr/>
          <p:nvPr/>
        </p:nvCxnSpPr>
        <p:spPr>
          <a:xfrm flipV="1">
            <a:off x="4322684" y="2980184"/>
            <a:ext cx="0" cy="1351628"/>
          </a:xfrm>
          <a:prstGeom prst="line">
            <a:avLst/>
          </a:prstGeom>
          <a:solidFill>
            <a:schemeClr val="accent1">
              <a:alpha val="2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62" name="Přímá spojnice 61"/>
          <p:cNvCxnSpPr/>
          <p:nvPr/>
        </p:nvCxnSpPr>
        <p:spPr>
          <a:xfrm flipV="1">
            <a:off x="3870993" y="4328693"/>
            <a:ext cx="451691" cy="451691"/>
          </a:xfrm>
          <a:prstGeom prst="line">
            <a:avLst/>
          </a:prstGeom>
          <a:solidFill>
            <a:schemeClr val="accent1">
              <a:alpha val="2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cxnSp>
      <p:cxnSp>
        <p:nvCxnSpPr>
          <p:cNvPr id="54" name="Přímá spojnice 53"/>
          <p:cNvCxnSpPr/>
          <p:nvPr/>
        </p:nvCxnSpPr>
        <p:spPr>
          <a:xfrm flipH="1">
            <a:off x="4316406" y="4331812"/>
            <a:ext cx="1372022" cy="0"/>
          </a:xfrm>
          <a:prstGeom prst="line">
            <a:avLst/>
          </a:prstGeom>
          <a:solidFill>
            <a:schemeClr val="accent1">
              <a:alpha val="20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cxn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2186408">
            <a:off x="772669" y="3502473"/>
            <a:ext cx="793542" cy="61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1475655" y="3534725"/>
            <a:ext cx="954658" cy="551793"/>
          </a:xfrm>
          <a:custGeom>
            <a:avLst/>
            <a:gdLst>
              <a:gd name="connsiteX0" fmla="*/ 630621 w 630621"/>
              <a:gd name="connsiteY0" fmla="*/ 299545 h 551793"/>
              <a:gd name="connsiteX1" fmla="*/ 346842 w 630621"/>
              <a:gd name="connsiteY1" fmla="*/ 0 h 551793"/>
              <a:gd name="connsiteX2" fmla="*/ 315310 w 630621"/>
              <a:gd name="connsiteY2" fmla="*/ 551793 h 551793"/>
              <a:gd name="connsiteX3" fmla="*/ 189186 w 630621"/>
              <a:gd name="connsiteY3" fmla="*/ 299545 h 551793"/>
              <a:gd name="connsiteX4" fmla="*/ 0 w 630621"/>
              <a:gd name="connsiteY4" fmla="*/ 331076 h 551793"/>
              <a:gd name="connsiteX5" fmla="*/ 0 w 630621"/>
              <a:gd name="connsiteY5" fmla="*/ 331076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621" h="551793">
                <a:moveTo>
                  <a:pt x="630621" y="299545"/>
                </a:moveTo>
                <a:lnTo>
                  <a:pt x="346842" y="0"/>
                </a:lnTo>
                <a:lnTo>
                  <a:pt x="315310" y="551793"/>
                </a:lnTo>
                <a:lnTo>
                  <a:pt x="189186" y="299545"/>
                </a:lnTo>
                <a:lnTo>
                  <a:pt x="0" y="331076"/>
                </a:lnTo>
                <a:lnTo>
                  <a:pt x="0" y="331076"/>
                </a:lnTo>
              </a:path>
            </a:pathLst>
          </a:cu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Oval 11"/>
          <p:cNvSpPr/>
          <p:nvPr/>
        </p:nvSpPr>
        <p:spPr>
          <a:xfrm>
            <a:off x="2398166" y="3815172"/>
            <a:ext cx="130206" cy="130204"/>
          </a:xfrm>
          <a:prstGeom prst="ellipse">
            <a:avLst/>
          </a:prstGeom>
          <a:solidFill>
            <a:schemeClr val="bg1"/>
          </a:solidFill>
          <a:ln w="3810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grpSp>
        <p:nvGrpSpPr>
          <p:cNvPr id="17" name="Skupina 16"/>
          <p:cNvGrpSpPr/>
          <p:nvPr/>
        </p:nvGrpSpPr>
        <p:grpSpPr>
          <a:xfrm>
            <a:off x="5313755" y="1186814"/>
            <a:ext cx="648072" cy="656294"/>
            <a:chOff x="3228975" y="1876926"/>
            <a:chExt cx="555273" cy="562318"/>
          </a:xfrm>
        </p:grpSpPr>
        <p:sp>
          <p:nvSpPr>
            <p:cNvPr id="18" name="Ovál 17"/>
            <p:cNvSpPr/>
            <p:nvPr/>
          </p:nvSpPr>
          <p:spPr>
            <a:xfrm>
              <a:off x="3343650" y="1988840"/>
              <a:ext cx="324000" cy="32400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p:cNvCxnSpPr/>
            <p:nvPr/>
          </p:nvCxnSpPr>
          <p:spPr>
            <a:xfrm flipV="1">
              <a:off x="3555206" y="1876926"/>
              <a:ext cx="28938" cy="94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V="1">
              <a:off x="3626644" y="1978819"/>
              <a:ext cx="14287" cy="30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H="1" flipV="1">
              <a:off x="3242194" y="2013706"/>
              <a:ext cx="84412" cy="603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H="1" flipV="1">
              <a:off x="3343275" y="1983581"/>
              <a:ext cx="26194" cy="35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flipH="1" flipV="1">
              <a:off x="3351111" y="1889591"/>
              <a:ext cx="77890" cy="91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V="1">
              <a:off x="3479006" y="1900238"/>
              <a:ext cx="2382" cy="476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flipV="1">
              <a:off x="3676650" y="2018772"/>
              <a:ext cx="89867" cy="3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flipV="1">
              <a:off x="3698081" y="2132756"/>
              <a:ext cx="86167" cy="56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3690938" y="2214563"/>
              <a:ext cx="26193" cy="11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a:off x="3655219" y="2264569"/>
              <a:ext cx="60639" cy="70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flipH="1">
              <a:off x="3395663" y="2312194"/>
              <a:ext cx="19050" cy="333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flipH="1">
              <a:off x="3267524" y="2252663"/>
              <a:ext cx="82895" cy="725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a:off x="3480293" y="2333625"/>
              <a:ext cx="10620" cy="1056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a:off x="3559969" y="2328863"/>
              <a:ext cx="11906" cy="404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flipH="1">
              <a:off x="3283744" y="2207419"/>
              <a:ext cx="45244" cy="2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H="1">
              <a:off x="3228975" y="2143125"/>
              <a:ext cx="80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Volný tvar 15"/>
          <p:cNvSpPr/>
          <p:nvPr/>
        </p:nvSpPr>
        <p:spPr>
          <a:xfrm>
            <a:off x="4771422" y="1799804"/>
            <a:ext cx="772510" cy="472965"/>
          </a:xfrm>
          <a:custGeom>
            <a:avLst/>
            <a:gdLst>
              <a:gd name="connsiteX0" fmla="*/ 110358 w 772510"/>
              <a:gd name="connsiteY0" fmla="*/ 472965 h 472965"/>
              <a:gd name="connsiteX1" fmla="*/ 0 w 772510"/>
              <a:gd name="connsiteY1" fmla="*/ 110358 h 472965"/>
              <a:gd name="connsiteX2" fmla="*/ 583324 w 772510"/>
              <a:gd name="connsiteY2" fmla="*/ 126124 h 472965"/>
              <a:gd name="connsiteX3" fmla="*/ 772510 w 772510"/>
              <a:gd name="connsiteY3" fmla="*/ 0 h 472965"/>
            </a:gdLst>
            <a:ahLst/>
            <a:cxnLst>
              <a:cxn ang="0">
                <a:pos x="connsiteX0" y="connsiteY0"/>
              </a:cxn>
              <a:cxn ang="0">
                <a:pos x="connsiteX1" y="connsiteY1"/>
              </a:cxn>
              <a:cxn ang="0">
                <a:pos x="connsiteX2" y="connsiteY2"/>
              </a:cxn>
              <a:cxn ang="0">
                <a:pos x="connsiteX3" y="connsiteY3"/>
              </a:cxn>
            </a:cxnLst>
            <a:rect l="l" t="t" r="r" b="b"/>
            <a:pathLst>
              <a:path w="772510" h="472965">
                <a:moveTo>
                  <a:pt x="110358" y="472965"/>
                </a:moveTo>
                <a:lnTo>
                  <a:pt x="0" y="110358"/>
                </a:lnTo>
                <a:lnTo>
                  <a:pt x="583324" y="126124"/>
                </a:lnTo>
                <a:lnTo>
                  <a:pt x="772510" y="0"/>
                </a:lnTo>
              </a:path>
            </a:pathLst>
          </a:custGeom>
          <a:ln w="38100">
            <a:solidFill>
              <a:srgbClr val="6DCD8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 name="Oval 11"/>
          <p:cNvSpPr/>
          <p:nvPr/>
        </p:nvSpPr>
        <p:spPr>
          <a:xfrm>
            <a:off x="4829672" y="2268586"/>
            <a:ext cx="130206" cy="130204"/>
          </a:xfrm>
          <a:prstGeom prst="ellipse">
            <a:avLst/>
          </a:prstGeom>
          <a:solidFill>
            <a:schemeClr val="bg1"/>
          </a:solidFill>
          <a:ln w="38100">
            <a:solidFill>
              <a:srgbClr val="009226"/>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9" name="Přímá spojnice 8"/>
          <p:cNvCxnSpPr>
            <a:stCxn id="8" idx="6"/>
          </p:cNvCxnSpPr>
          <p:nvPr/>
        </p:nvCxnSpPr>
        <p:spPr>
          <a:xfrm>
            <a:off x="2528372" y="3880274"/>
            <a:ext cx="1342061" cy="0"/>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Přímá spojnice 47"/>
          <p:cNvCxnSpPr/>
          <p:nvPr/>
        </p:nvCxnSpPr>
        <p:spPr>
          <a:xfrm>
            <a:off x="4894775" y="3196208"/>
            <a:ext cx="0" cy="1584176"/>
          </a:xfrm>
          <a:prstGeom prst="line">
            <a:avLst/>
          </a:prstGeom>
          <a:ln w="38100">
            <a:solidFill>
              <a:srgbClr val="009226"/>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a:off x="4894775" y="4780384"/>
            <a:ext cx="0" cy="520824"/>
          </a:xfrm>
          <a:prstGeom prst="line">
            <a:avLst/>
          </a:prstGeom>
          <a:ln w="38100">
            <a:solidFill>
              <a:srgbClr val="00922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V="1">
            <a:off x="4555232" y="3534725"/>
            <a:ext cx="315667" cy="315668"/>
          </a:xfrm>
          <a:prstGeom prst="line">
            <a:avLst/>
          </a:prstGeom>
          <a:ln>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 name="Přímá spojnice 40"/>
          <p:cNvCxnSpPr/>
          <p:nvPr/>
        </p:nvCxnSpPr>
        <p:spPr>
          <a:xfrm>
            <a:off x="3870433" y="3880274"/>
            <a:ext cx="1631323" cy="10"/>
          </a:xfrm>
          <a:prstGeom prst="line">
            <a:avLst/>
          </a:prstGeom>
          <a:ln w="38100">
            <a:solidFill>
              <a:srgbClr val="C00000"/>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Krychle 9"/>
          <p:cNvSpPr/>
          <p:nvPr/>
        </p:nvSpPr>
        <p:spPr>
          <a:xfrm>
            <a:off x="3870433" y="2980184"/>
            <a:ext cx="1824074" cy="1800200"/>
          </a:xfrm>
          <a:prstGeom prst="cub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4" name="Přímá spojnice 43"/>
          <p:cNvCxnSpPr/>
          <p:nvPr/>
        </p:nvCxnSpPr>
        <p:spPr>
          <a:xfrm>
            <a:off x="5501756" y="3880284"/>
            <a:ext cx="651246" cy="0"/>
          </a:xfrm>
          <a:prstGeom prst="line">
            <a:avLst/>
          </a:prstGeom>
          <a:ln w="3810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5" name="Přímá spojnice 4"/>
          <p:cNvCxnSpPr/>
          <p:nvPr/>
        </p:nvCxnSpPr>
        <p:spPr>
          <a:xfrm>
            <a:off x="4894775" y="2398790"/>
            <a:ext cx="0" cy="797418"/>
          </a:xfrm>
          <a:prstGeom prst="line">
            <a:avLst/>
          </a:prstGeom>
          <a:ln w="38100">
            <a:solidFill>
              <a:srgbClr val="0092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74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Variance analysis – </a:t>
            </a:r>
            <a:r>
              <a:rPr lang="en-US" dirty="0" smtClean="0"/>
              <a:t>Expected value</a:t>
            </a:r>
            <a:endParaRPr lang="en-US" dirty="0"/>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19</a:t>
            </a:fld>
            <a:endParaRPr lang="en-US" altLang="en-US">
              <a:solidFill>
                <a:prstClr val="black"/>
              </a:solidFill>
            </a:endParaRPr>
          </a:p>
        </p:txBody>
      </p:sp>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186408">
            <a:off x="772669" y="3502473"/>
            <a:ext cx="793542" cy="61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Volný tvar 13"/>
          <p:cNvSpPr/>
          <p:nvPr/>
        </p:nvSpPr>
        <p:spPr>
          <a:xfrm>
            <a:off x="1475655" y="3534725"/>
            <a:ext cx="954658" cy="551793"/>
          </a:xfrm>
          <a:custGeom>
            <a:avLst/>
            <a:gdLst>
              <a:gd name="connsiteX0" fmla="*/ 630621 w 630621"/>
              <a:gd name="connsiteY0" fmla="*/ 299545 h 551793"/>
              <a:gd name="connsiteX1" fmla="*/ 346842 w 630621"/>
              <a:gd name="connsiteY1" fmla="*/ 0 h 551793"/>
              <a:gd name="connsiteX2" fmla="*/ 315310 w 630621"/>
              <a:gd name="connsiteY2" fmla="*/ 551793 h 551793"/>
              <a:gd name="connsiteX3" fmla="*/ 189186 w 630621"/>
              <a:gd name="connsiteY3" fmla="*/ 299545 h 551793"/>
              <a:gd name="connsiteX4" fmla="*/ 0 w 630621"/>
              <a:gd name="connsiteY4" fmla="*/ 331076 h 551793"/>
              <a:gd name="connsiteX5" fmla="*/ 0 w 630621"/>
              <a:gd name="connsiteY5" fmla="*/ 331076 h 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621" h="551793">
                <a:moveTo>
                  <a:pt x="630621" y="299545"/>
                </a:moveTo>
                <a:lnTo>
                  <a:pt x="346842" y="0"/>
                </a:lnTo>
                <a:lnTo>
                  <a:pt x="315310" y="551793"/>
                </a:lnTo>
                <a:lnTo>
                  <a:pt x="189186" y="299545"/>
                </a:lnTo>
                <a:lnTo>
                  <a:pt x="0" y="331076"/>
                </a:lnTo>
                <a:lnTo>
                  <a:pt x="0" y="331076"/>
                </a:lnTo>
              </a:path>
            </a:pathLst>
          </a:cu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17" name="Skupina 16"/>
          <p:cNvGrpSpPr/>
          <p:nvPr/>
        </p:nvGrpSpPr>
        <p:grpSpPr>
          <a:xfrm>
            <a:off x="5313755" y="1186814"/>
            <a:ext cx="648072" cy="656294"/>
            <a:chOff x="3228975" y="1876926"/>
            <a:chExt cx="555273" cy="562318"/>
          </a:xfrm>
        </p:grpSpPr>
        <p:sp>
          <p:nvSpPr>
            <p:cNvPr id="18" name="Ovál 17"/>
            <p:cNvSpPr/>
            <p:nvPr/>
          </p:nvSpPr>
          <p:spPr>
            <a:xfrm>
              <a:off x="3343650" y="1988840"/>
              <a:ext cx="324000" cy="324000"/>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9" name="Přímá spojnice 18"/>
            <p:cNvCxnSpPr/>
            <p:nvPr/>
          </p:nvCxnSpPr>
          <p:spPr>
            <a:xfrm flipV="1">
              <a:off x="3555206" y="1876926"/>
              <a:ext cx="28938" cy="947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V="1">
              <a:off x="3626644" y="1978819"/>
              <a:ext cx="14287" cy="309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H="1" flipV="1">
              <a:off x="3242194" y="2013706"/>
              <a:ext cx="84412" cy="6036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H="1" flipV="1">
              <a:off x="3343275" y="1983581"/>
              <a:ext cx="26194" cy="357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flipH="1" flipV="1">
              <a:off x="3351111" y="1889591"/>
              <a:ext cx="77890" cy="916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V="1">
              <a:off x="3479006" y="1900238"/>
              <a:ext cx="2382" cy="4762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Přímá spojnice 24"/>
            <p:cNvCxnSpPr/>
            <p:nvPr/>
          </p:nvCxnSpPr>
          <p:spPr>
            <a:xfrm flipV="1">
              <a:off x="3676650" y="2018772"/>
              <a:ext cx="89867" cy="386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Přímá spojnice 25"/>
            <p:cNvCxnSpPr/>
            <p:nvPr/>
          </p:nvCxnSpPr>
          <p:spPr>
            <a:xfrm flipV="1">
              <a:off x="3698081" y="2132756"/>
              <a:ext cx="86167" cy="56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Přímá spojnice 26"/>
            <p:cNvCxnSpPr/>
            <p:nvPr/>
          </p:nvCxnSpPr>
          <p:spPr>
            <a:xfrm>
              <a:off x="3690938" y="2214563"/>
              <a:ext cx="26193" cy="11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Přímá spojnice 27"/>
            <p:cNvCxnSpPr/>
            <p:nvPr/>
          </p:nvCxnSpPr>
          <p:spPr>
            <a:xfrm>
              <a:off x="3655219" y="2264569"/>
              <a:ext cx="60639" cy="708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Přímá spojnice 28"/>
            <p:cNvCxnSpPr/>
            <p:nvPr/>
          </p:nvCxnSpPr>
          <p:spPr>
            <a:xfrm flipH="1">
              <a:off x="3395663" y="2312194"/>
              <a:ext cx="19050" cy="333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Přímá spojnice 29"/>
            <p:cNvCxnSpPr/>
            <p:nvPr/>
          </p:nvCxnSpPr>
          <p:spPr>
            <a:xfrm flipH="1">
              <a:off x="3267524" y="2252663"/>
              <a:ext cx="82895" cy="725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Přímá spojnice 30"/>
            <p:cNvCxnSpPr/>
            <p:nvPr/>
          </p:nvCxnSpPr>
          <p:spPr>
            <a:xfrm flipH="1">
              <a:off x="3480293" y="2333625"/>
              <a:ext cx="10620" cy="1056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Přímá spojnice 31"/>
            <p:cNvCxnSpPr/>
            <p:nvPr/>
          </p:nvCxnSpPr>
          <p:spPr>
            <a:xfrm>
              <a:off x="3559969" y="2328863"/>
              <a:ext cx="11906" cy="404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Přímá spojnice 32"/>
            <p:cNvCxnSpPr/>
            <p:nvPr/>
          </p:nvCxnSpPr>
          <p:spPr>
            <a:xfrm flipH="1">
              <a:off x="3283744" y="2207419"/>
              <a:ext cx="45244" cy="23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H="1">
              <a:off x="3228975" y="2143125"/>
              <a:ext cx="809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Volný tvar 15"/>
          <p:cNvSpPr/>
          <p:nvPr/>
        </p:nvSpPr>
        <p:spPr>
          <a:xfrm>
            <a:off x="4771422" y="1799804"/>
            <a:ext cx="772510" cy="472965"/>
          </a:xfrm>
          <a:custGeom>
            <a:avLst/>
            <a:gdLst>
              <a:gd name="connsiteX0" fmla="*/ 110358 w 772510"/>
              <a:gd name="connsiteY0" fmla="*/ 472965 h 472965"/>
              <a:gd name="connsiteX1" fmla="*/ 0 w 772510"/>
              <a:gd name="connsiteY1" fmla="*/ 110358 h 472965"/>
              <a:gd name="connsiteX2" fmla="*/ 583324 w 772510"/>
              <a:gd name="connsiteY2" fmla="*/ 126124 h 472965"/>
              <a:gd name="connsiteX3" fmla="*/ 772510 w 772510"/>
              <a:gd name="connsiteY3" fmla="*/ 0 h 472965"/>
            </a:gdLst>
            <a:ahLst/>
            <a:cxnLst>
              <a:cxn ang="0">
                <a:pos x="connsiteX0" y="connsiteY0"/>
              </a:cxn>
              <a:cxn ang="0">
                <a:pos x="connsiteX1" y="connsiteY1"/>
              </a:cxn>
              <a:cxn ang="0">
                <a:pos x="connsiteX2" y="connsiteY2"/>
              </a:cxn>
              <a:cxn ang="0">
                <a:pos x="connsiteX3" y="connsiteY3"/>
              </a:cxn>
            </a:cxnLst>
            <a:rect l="l" t="t" r="r" b="b"/>
            <a:pathLst>
              <a:path w="772510" h="472965">
                <a:moveTo>
                  <a:pt x="110358" y="472965"/>
                </a:moveTo>
                <a:lnTo>
                  <a:pt x="0" y="110358"/>
                </a:lnTo>
                <a:lnTo>
                  <a:pt x="583324" y="126124"/>
                </a:lnTo>
                <a:lnTo>
                  <a:pt x="772510" y="0"/>
                </a:lnTo>
              </a:path>
            </a:pathLst>
          </a:custGeom>
          <a:ln w="38100">
            <a:solidFill>
              <a:srgbClr val="6DCD8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sp>
        <p:nvSpPr>
          <p:cNvPr id="7" name="Oval 11"/>
          <p:cNvSpPr/>
          <p:nvPr/>
        </p:nvSpPr>
        <p:spPr>
          <a:xfrm>
            <a:off x="4829672" y="2268586"/>
            <a:ext cx="130206" cy="130204"/>
          </a:xfrm>
          <a:prstGeom prst="ellipse">
            <a:avLst/>
          </a:prstGeom>
          <a:solidFill>
            <a:schemeClr val="bg1"/>
          </a:solidFill>
          <a:ln w="38100">
            <a:solidFill>
              <a:srgbClr val="009226"/>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5" name="Přímá spojnice 4"/>
          <p:cNvCxnSpPr/>
          <p:nvPr/>
        </p:nvCxnSpPr>
        <p:spPr>
          <a:xfrm>
            <a:off x="4894775" y="2398790"/>
            <a:ext cx="0" cy="2542378"/>
          </a:xfrm>
          <a:prstGeom prst="line">
            <a:avLst/>
          </a:prstGeom>
          <a:ln w="38100">
            <a:solidFill>
              <a:srgbClr val="00922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Přímá spojnice 8"/>
          <p:cNvCxnSpPr>
            <a:stCxn id="8" idx="6"/>
          </p:cNvCxnSpPr>
          <p:nvPr/>
        </p:nvCxnSpPr>
        <p:spPr>
          <a:xfrm>
            <a:off x="2528372" y="3880274"/>
            <a:ext cx="3166135" cy="0"/>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4894775" y="4780384"/>
            <a:ext cx="0" cy="520824"/>
          </a:xfrm>
          <a:prstGeom prst="line">
            <a:avLst/>
          </a:prstGeom>
          <a:ln w="38100">
            <a:solidFill>
              <a:srgbClr val="009226"/>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5501756" y="3880284"/>
            <a:ext cx="651246" cy="0"/>
          </a:xfrm>
          <a:prstGeom prst="line">
            <a:avLst/>
          </a:prstGeom>
          <a:ln w="3810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92" name="Skupina 91"/>
          <p:cNvGrpSpPr/>
          <p:nvPr/>
        </p:nvGrpSpPr>
        <p:grpSpPr>
          <a:xfrm>
            <a:off x="2028834" y="4563750"/>
            <a:ext cx="4775414" cy="1612942"/>
            <a:chOff x="2028834" y="4563750"/>
            <a:chExt cx="4775414" cy="1612942"/>
          </a:xfrm>
        </p:grpSpPr>
        <p:cxnSp>
          <p:nvCxnSpPr>
            <p:cNvPr id="52" name="Přímá spojnice 51"/>
            <p:cNvCxnSpPr/>
            <p:nvPr/>
          </p:nvCxnSpPr>
          <p:spPr>
            <a:xfrm>
              <a:off x="4222884" y="4568392"/>
              <a:ext cx="0" cy="1603659"/>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5572290" y="4568392"/>
              <a:ext cx="0" cy="1603659"/>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67" name="Volný tvar 66"/>
            <p:cNvSpPr/>
            <p:nvPr/>
          </p:nvSpPr>
          <p:spPr>
            <a:xfrm>
              <a:off x="4225451" y="5718961"/>
              <a:ext cx="1346840" cy="418633"/>
            </a:xfrm>
            <a:custGeom>
              <a:avLst/>
              <a:gdLst>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18363"/>
                <a:gd name="connsiteY0" fmla="*/ 443481 h 476958"/>
                <a:gd name="connsiteX1" fmla="*/ 1518347 w 1618363"/>
                <a:gd name="connsiteY1" fmla="*/ 256194 h 476958"/>
                <a:gd name="connsiteX2" fmla="*/ 163272 w 1618363"/>
                <a:gd name="connsiteY2" fmla="*/ 2806 h 476958"/>
                <a:gd name="connsiteX3" fmla="*/ 174289 w 1618363"/>
                <a:gd name="connsiteY3" fmla="*/ 432464 h 476958"/>
                <a:gd name="connsiteX4" fmla="*/ 1518347 w 1618363"/>
                <a:gd name="connsiteY4" fmla="*/ 443481 h 476958"/>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46255"/>
                <a:gd name="connsiteX1" fmla="*/ 1518347 w 1618363"/>
                <a:gd name="connsiteY1" fmla="*/ 256194 h 446255"/>
                <a:gd name="connsiteX2" fmla="*/ 163272 w 1618363"/>
                <a:gd name="connsiteY2" fmla="*/ 2806 h 446255"/>
                <a:gd name="connsiteX3" fmla="*/ 174289 w 1618363"/>
                <a:gd name="connsiteY3" fmla="*/ 432464 h 446255"/>
                <a:gd name="connsiteX4" fmla="*/ 1518347 w 1618363"/>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358254 w 1458270"/>
                <a:gd name="connsiteY0" fmla="*/ 443481 h 446255"/>
                <a:gd name="connsiteX1" fmla="*/ 1358254 w 1458270"/>
                <a:gd name="connsiteY1" fmla="*/ 256194 h 446255"/>
                <a:gd name="connsiteX2" fmla="*/ 3179 w 1458270"/>
                <a:gd name="connsiteY2" fmla="*/ 2806 h 446255"/>
                <a:gd name="connsiteX3" fmla="*/ 14196 w 1458270"/>
                <a:gd name="connsiteY3" fmla="*/ 432464 h 446255"/>
                <a:gd name="connsiteX4" fmla="*/ 1358254 w 1458270"/>
                <a:gd name="connsiteY4" fmla="*/ 443481 h 446255"/>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0675"/>
                <a:gd name="connsiteX1" fmla="*/ 1358254 w 1360661"/>
                <a:gd name="connsiteY1" fmla="*/ 253388 h 440675"/>
                <a:gd name="connsiteX2" fmla="*/ 3179 w 1360661"/>
                <a:gd name="connsiteY2" fmla="*/ 0 h 440675"/>
                <a:gd name="connsiteX3" fmla="*/ 14196 w 1360661"/>
                <a:gd name="connsiteY3" fmla="*/ 429658 h 440675"/>
                <a:gd name="connsiteX4" fmla="*/ 1358254 w 1360661"/>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59159 w 1361566"/>
                <a:gd name="connsiteY0" fmla="*/ 440675 h 440675"/>
                <a:gd name="connsiteX1" fmla="*/ 1359159 w 1361566"/>
                <a:gd name="connsiteY1" fmla="*/ 253388 h 440675"/>
                <a:gd name="connsiteX2" fmla="*/ 4084 w 1361566"/>
                <a:gd name="connsiteY2" fmla="*/ 0 h 440675"/>
                <a:gd name="connsiteX3" fmla="*/ 431 w 1361566"/>
                <a:gd name="connsiteY3" fmla="*/ 429658 h 440675"/>
                <a:gd name="connsiteX4" fmla="*/ 1359159 w 1361566"/>
                <a:gd name="connsiteY4" fmla="*/ 440675 h 440675"/>
                <a:gd name="connsiteX0" fmla="*/ 1360101 w 1362508"/>
                <a:gd name="connsiteY0" fmla="*/ 430896 h 430896"/>
                <a:gd name="connsiteX1" fmla="*/ 1360101 w 1362508"/>
                <a:gd name="connsiteY1" fmla="*/ 243609 h 430896"/>
                <a:gd name="connsiteX2" fmla="*/ 2581 w 1362508"/>
                <a:gd name="connsiteY2" fmla="*/ 0 h 430896"/>
                <a:gd name="connsiteX3" fmla="*/ 1373 w 1362508"/>
                <a:gd name="connsiteY3" fmla="*/ 419879 h 430896"/>
                <a:gd name="connsiteX4" fmla="*/ 1360101 w 1362508"/>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55833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01" h="428451">
                  <a:moveTo>
                    <a:pt x="1360101" y="428451"/>
                  </a:moveTo>
                  <a:cubicBezTo>
                    <a:pt x="1358480" y="315946"/>
                    <a:pt x="1358919" y="322643"/>
                    <a:pt x="1360101" y="253388"/>
                  </a:cubicBezTo>
                  <a:cubicBezTo>
                    <a:pt x="772430" y="172435"/>
                    <a:pt x="559303" y="119877"/>
                    <a:pt x="2581" y="0"/>
                  </a:cubicBezTo>
                  <a:cubicBezTo>
                    <a:pt x="-1735" y="231258"/>
                    <a:pt x="459" y="152815"/>
                    <a:pt x="1373" y="427443"/>
                  </a:cubicBezTo>
                  <a:lnTo>
                    <a:pt x="1360101" y="428451"/>
                  </a:lnTo>
                  <a:close/>
                </a:path>
              </a:pathLst>
            </a:custGeom>
            <a:pattFill prst="ltUpDiag">
              <a:fgClr>
                <a:srgbClr val="C00000"/>
              </a:fgClr>
              <a:bgClr>
                <a:schemeClr val="bg1"/>
              </a:bgClr>
            </a:patt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Volný tvar 57"/>
            <p:cNvSpPr/>
            <p:nvPr/>
          </p:nvSpPr>
          <p:spPr>
            <a:xfrm>
              <a:off x="2452255" y="4807527"/>
              <a:ext cx="4087090" cy="1233055"/>
            </a:xfrm>
            <a:custGeom>
              <a:avLst/>
              <a:gdLst>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Lst>
              <a:ahLst/>
              <a:cxnLst>
                <a:cxn ang="0">
                  <a:pos x="connsiteX0" y="connsiteY0"/>
                </a:cxn>
                <a:cxn ang="0">
                  <a:pos x="connsiteX1" y="connsiteY1"/>
                </a:cxn>
                <a:cxn ang="0">
                  <a:pos x="connsiteX2" y="connsiteY2"/>
                </a:cxn>
                <a:cxn ang="0">
                  <a:pos x="connsiteX3" y="connsiteY3"/>
                </a:cxn>
              </a:cxnLst>
              <a:rect l="l" t="t" r="r" b="b"/>
              <a:pathLst>
                <a:path w="4087090" h="1233055">
                  <a:moveTo>
                    <a:pt x="0" y="0"/>
                  </a:moveTo>
                  <a:cubicBezTo>
                    <a:pt x="700590" y="628904"/>
                    <a:pt x="1483519" y="833110"/>
                    <a:pt x="1773381" y="914400"/>
                  </a:cubicBezTo>
                  <a:cubicBezTo>
                    <a:pt x="2063243" y="995690"/>
                    <a:pt x="2891999" y="1136675"/>
                    <a:pt x="3117272" y="1163782"/>
                  </a:cubicBezTo>
                  <a:cubicBezTo>
                    <a:pt x="3342545" y="1190889"/>
                    <a:pt x="3534971" y="1207638"/>
                    <a:pt x="4087090" y="1233055"/>
                  </a:cubicBezTo>
                </a:path>
              </a:pathLst>
            </a:cu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40" name="Přímá spojnice 39"/>
            <p:cNvCxnSpPr/>
            <p:nvPr/>
          </p:nvCxnSpPr>
          <p:spPr>
            <a:xfrm>
              <a:off x="2463269" y="6137594"/>
              <a:ext cx="4340979" cy="0"/>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V="1">
              <a:off x="2469913" y="4566416"/>
              <a:ext cx="0" cy="1571178"/>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rot="16200000">
              <a:off x="1407029" y="5185555"/>
              <a:ext cx="1612942" cy="369332"/>
            </a:xfrm>
            <a:prstGeom prst="rect">
              <a:avLst/>
            </a:prstGeom>
            <a:noFill/>
          </p:spPr>
          <p:txBody>
            <a:bodyPr wrap="none" rtlCol="0">
              <a:spAutoFit/>
            </a:bodyPr>
            <a:lstStyle/>
            <a:p>
              <a:r>
                <a:rPr lang="en-US" dirty="0" smtClean="0">
                  <a:latin typeface="+mn-lt"/>
                </a:rPr>
                <a:t>transmittance</a:t>
              </a:r>
              <a:endParaRPr lang="cs-CZ" dirty="0" smtClean="0">
                <a:latin typeface="+mn-lt"/>
              </a:endParaRPr>
            </a:p>
          </p:txBody>
        </p:sp>
      </p:grpSp>
      <p:grpSp>
        <p:nvGrpSpPr>
          <p:cNvPr id="94" name="Skupina 93"/>
          <p:cNvGrpSpPr/>
          <p:nvPr/>
        </p:nvGrpSpPr>
        <p:grpSpPr>
          <a:xfrm>
            <a:off x="5606964" y="1977223"/>
            <a:ext cx="2853468" cy="4476113"/>
            <a:chOff x="5606964" y="1977223"/>
            <a:chExt cx="2853468" cy="4476113"/>
          </a:xfrm>
        </p:grpSpPr>
        <p:cxnSp>
          <p:nvCxnSpPr>
            <p:cNvPr id="63" name="Přímá spojnice 62"/>
            <p:cNvCxnSpPr/>
            <p:nvPr/>
          </p:nvCxnSpPr>
          <p:spPr>
            <a:xfrm flipH="1">
              <a:off x="5606964" y="3217010"/>
              <a:ext cx="2781463"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a:off x="5619469" y="4566416"/>
              <a:ext cx="2768955"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74" name="Volný tvar 73"/>
            <p:cNvSpPr/>
            <p:nvPr/>
          </p:nvSpPr>
          <p:spPr>
            <a:xfrm rot="16200000" flipH="1">
              <a:off x="7288203" y="3493876"/>
              <a:ext cx="1351384" cy="797653"/>
            </a:xfrm>
            <a:custGeom>
              <a:avLst/>
              <a:gdLst>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18363"/>
                <a:gd name="connsiteY0" fmla="*/ 443481 h 476958"/>
                <a:gd name="connsiteX1" fmla="*/ 1518347 w 1618363"/>
                <a:gd name="connsiteY1" fmla="*/ 256194 h 476958"/>
                <a:gd name="connsiteX2" fmla="*/ 163272 w 1618363"/>
                <a:gd name="connsiteY2" fmla="*/ 2806 h 476958"/>
                <a:gd name="connsiteX3" fmla="*/ 174289 w 1618363"/>
                <a:gd name="connsiteY3" fmla="*/ 432464 h 476958"/>
                <a:gd name="connsiteX4" fmla="*/ 1518347 w 1618363"/>
                <a:gd name="connsiteY4" fmla="*/ 443481 h 476958"/>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46255"/>
                <a:gd name="connsiteX1" fmla="*/ 1518347 w 1618363"/>
                <a:gd name="connsiteY1" fmla="*/ 256194 h 446255"/>
                <a:gd name="connsiteX2" fmla="*/ 163272 w 1618363"/>
                <a:gd name="connsiteY2" fmla="*/ 2806 h 446255"/>
                <a:gd name="connsiteX3" fmla="*/ 174289 w 1618363"/>
                <a:gd name="connsiteY3" fmla="*/ 432464 h 446255"/>
                <a:gd name="connsiteX4" fmla="*/ 1518347 w 1618363"/>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358254 w 1458270"/>
                <a:gd name="connsiteY0" fmla="*/ 443481 h 446255"/>
                <a:gd name="connsiteX1" fmla="*/ 1358254 w 1458270"/>
                <a:gd name="connsiteY1" fmla="*/ 256194 h 446255"/>
                <a:gd name="connsiteX2" fmla="*/ 3179 w 1458270"/>
                <a:gd name="connsiteY2" fmla="*/ 2806 h 446255"/>
                <a:gd name="connsiteX3" fmla="*/ 14196 w 1458270"/>
                <a:gd name="connsiteY3" fmla="*/ 432464 h 446255"/>
                <a:gd name="connsiteX4" fmla="*/ 1358254 w 1458270"/>
                <a:gd name="connsiteY4" fmla="*/ 443481 h 446255"/>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0675"/>
                <a:gd name="connsiteX1" fmla="*/ 1358254 w 1360661"/>
                <a:gd name="connsiteY1" fmla="*/ 253388 h 440675"/>
                <a:gd name="connsiteX2" fmla="*/ 3179 w 1360661"/>
                <a:gd name="connsiteY2" fmla="*/ 0 h 440675"/>
                <a:gd name="connsiteX3" fmla="*/ 14196 w 1360661"/>
                <a:gd name="connsiteY3" fmla="*/ 429658 h 440675"/>
                <a:gd name="connsiteX4" fmla="*/ 1358254 w 1360661"/>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59159 w 1361566"/>
                <a:gd name="connsiteY0" fmla="*/ 440675 h 440675"/>
                <a:gd name="connsiteX1" fmla="*/ 1359159 w 1361566"/>
                <a:gd name="connsiteY1" fmla="*/ 253388 h 440675"/>
                <a:gd name="connsiteX2" fmla="*/ 4084 w 1361566"/>
                <a:gd name="connsiteY2" fmla="*/ 0 h 440675"/>
                <a:gd name="connsiteX3" fmla="*/ 431 w 1361566"/>
                <a:gd name="connsiteY3" fmla="*/ 429658 h 440675"/>
                <a:gd name="connsiteX4" fmla="*/ 1359159 w 1361566"/>
                <a:gd name="connsiteY4" fmla="*/ 440675 h 440675"/>
                <a:gd name="connsiteX0" fmla="*/ 1360101 w 1362508"/>
                <a:gd name="connsiteY0" fmla="*/ 430896 h 430896"/>
                <a:gd name="connsiteX1" fmla="*/ 1360101 w 1362508"/>
                <a:gd name="connsiteY1" fmla="*/ 243609 h 430896"/>
                <a:gd name="connsiteX2" fmla="*/ 2581 w 1362508"/>
                <a:gd name="connsiteY2" fmla="*/ 0 h 430896"/>
                <a:gd name="connsiteX3" fmla="*/ 1373 w 1362508"/>
                <a:gd name="connsiteY3" fmla="*/ 419879 h 430896"/>
                <a:gd name="connsiteX4" fmla="*/ 1360101 w 1362508"/>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55833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57428 w 1360101"/>
                <a:gd name="connsiteY1" fmla="*/ 227689 h 428451"/>
                <a:gd name="connsiteX2" fmla="*/ 2581 w 1360101"/>
                <a:gd name="connsiteY2" fmla="*/ 0 h 428451"/>
                <a:gd name="connsiteX3" fmla="*/ 1373 w 1360101"/>
                <a:gd name="connsiteY3" fmla="*/ 427443 h 428451"/>
                <a:gd name="connsiteX4" fmla="*/ 1360101 w 1360101"/>
                <a:gd name="connsiteY4" fmla="*/ 428451 h 42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01" h="428451">
                  <a:moveTo>
                    <a:pt x="1360101" y="428451"/>
                  </a:moveTo>
                  <a:cubicBezTo>
                    <a:pt x="1355807" y="328797"/>
                    <a:pt x="1358924" y="311224"/>
                    <a:pt x="1357428" y="227689"/>
                  </a:cubicBezTo>
                  <a:cubicBezTo>
                    <a:pt x="766943" y="163313"/>
                    <a:pt x="548020" y="128920"/>
                    <a:pt x="2581" y="0"/>
                  </a:cubicBezTo>
                  <a:cubicBezTo>
                    <a:pt x="-1735" y="231258"/>
                    <a:pt x="459" y="152815"/>
                    <a:pt x="1373" y="427443"/>
                  </a:cubicBezTo>
                  <a:lnTo>
                    <a:pt x="1360101" y="428451"/>
                  </a:lnTo>
                  <a:close/>
                </a:path>
              </a:pathLst>
            </a:custGeom>
            <a:pattFill prst="ltUpDiag">
              <a:fgClr>
                <a:srgbClr val="009226"/>
              </a:fgClr>
              <a:bgClr>
                <a:schemeClr val="bg1"/>
              </a:bgClr>
            </a:pattFill>
            <a:ln w="9525">
              <a:solidFill>
                <a:srgbClr val="0092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2" name="Volný tvar 71"/>
            <p:cNvSpPr/>
            <p:nvPr/>
          </p:nvSpPr>
          <p:spPr>
            <a:xfrm rot="16200000" flipH="1">
              <a:off x="5544396" y="3760706"/>
              <a:ext cx="4087090" cy="1233055"/>
            </a:xfrm>
            <a:custGeom>
              <a:avLst/>
              <a:gdLst>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Lst>
              <a:ahLst/>
              <a:cxnLst>
                <a:cxn ang="0">
                  <a:pos x="connsiteX0" y="connsiteY0"/>
                </a:cxn>
                <a:cxn ang="0">
                  <a:pos x="connsiteX1" y="connsiteY1"/>
                </a:cxn>
                <a:cxn ang="0">
                  <a:pos x="connsiteX2" y="connsiteY2"/>
                </a:cxn>
                <a:cxn ang="0">
                  <a:pos x="connsiteX3" y="connsiteY3"/>
                </a:cxn>
              </a:cxnLst>
              <a:rect l="l" t="t" r="r" b="b"/>
              <a:pathLst>
                <a:path w="4087090" h="1233055">
                  <a:moveTo>
                    <a:pt x="0" y="0"/>
                  </a:moveTo>
                  <a:cubicBezTo>
                    <a:pt x="700590" y="628904"/>
                    <a:pt x="1483519" y="833110"/>
                    <a:pt x="1773381" y="914400"/>
                  </a:cubicBezTo>
                  <a:cubicBezTo>
                    <a:pt x="2063243" y="995690"/>
                    <a:pt x="2891999" y="1136675"/>
                    <a:pt x="3117272" y="1163782"/>
                  </a:cubicBezTo>
                  <a:cubicBezTo>
                    <a:pt x="3342545" y="1190889"/>
                    <a:pt x="3534971" y="1207638"/>
                    <a:pt x="4087090" y="1233055"/>
                  </a:cubicBezTo>
                </a:path>
              </a:pathLst>
            </a:custGeom>
            <a:ln w="19050">
              <a:solidFill>
                <a:srgbClr val="009226"/>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60" name="Přímá spojnice 59"/>
            <p:cNvCxnSpPr/>
            <p:nvPr/>
          </p:nvCxnSpPr>
          <p:spPr>
            <a:xfrm>
              <a:off x="8362716" y="2328189"/>
              <a:ext cx="0" cy="2973021"/>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77" name="Obdélník 76"/>
            <p:cNvSpPr/>
            <p:nvPr/>
          </p:nvSpPr>
          <p:spPr>
            <a:xfrm>
              <a:off x="7892319" y="5085184"/>
              <a:ext cx="352521"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87" name="Přímá spojnice 86"/>
            <p:cNvCxnSpPr/>
            <p:nvPr/>
          </p:nvCxnSpPr>
          <p:spPr>
            <a:xfrm flipH="1">
              <a:off x="6674151" y="2333688"/>
              <a:ext cx="1688572" cy="0"/>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3" name="TextovéPole 92"/>
            <p:cNvSpPr txBox="1"/>
            <p:nvPr/>
          </p:nvSpPr>
          <p:spPr>
            <a:xfrm>
              <a:off x="6847490" y="1977223"/>
              <a:ext cx="1612942" cy="369332"/>
            </a:xfrm>
            <a:prstGeom prst="rect">
              <a:avLst/>
            </a:prstGeom>
            <a:noFill/>
          </p:spPr>
          <p:txBody>
            <a:bodyPr wrap="none" rtlCol="0">
              <a:spAutoFit/>
            </a:bodyPr>
            <a:lstStyle/>
            <a:p>
              <a:r>
                <a:rPr lang="en-US" dirty="0" smtClean="0">
                  <a:latin typeface="+mn-lt"/>
                </a:rPr>
                <a:t>transmittance</a:t>
              </a:r>
              <a:endParaRPr lang="cs-CZ" dirty="0" smtClean="0">
                <a:latin typeface="+mn-lt"/>
              </a:endParaRPr>
            </a:p>
          </p:txBody>
        </p:sp>
      </p:grpSp>
      <p:sp>
        <p:nvSpPr>
          <p:cNvPr id="8" name="Oval 11"/>
          <p:cNvSpPr/>
          <p:nvPr/>
        </p:nvSpPr>
        <p:spPr>
          <a:xfrm>
            <a:off x="2398166" y="3815172"/>
            <a:ext cx="130206" cy="130204"/>
          </a:xfrm>
          <a:prstGeom prst="ellipse">
            <a:avLst/>
          </a:prstGeom>
          <a:solidFill>
            <a:schemeClr val="bg1"/>
          </a:solidFill>
          <a:ln w="3810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5" name="Obdélník 74"/>
          <p:cNvSpPr/>
          <p:nvPr/>
        </p:nvSpPr>
        <p:spPr>
          <a:xfrm>
            <a:off x="4222884" y="3217009"/>
            <a:ext cx="1349406" cy="135138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ustDataLst>
      <p:tags r:id="rId1"/>
    </p:custDataLst>
    <p:extLst>
      <p:ext uri="{BB962C8B-B14F-4D97-AF65-F5344CB8AC3E}">
        <p14:creationId xmlns:p14="http://schemas.microsoft.com/office/powerpoint/2010/main" val="943401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600200"/>
            <a:ext cx="8229600" cy="4530725"/>
          </a:xfrm>
        </p:spPr>
        <p:txBody>
          <a:bodyPr/>
          <a:lstStyle/>
          <a:p>
            <a:r>
              <a:rPr lang="en-US" dirty="0" smtClean="0"/>
              <a:t>Robust to:</a:t>
            </a:r>
            <a:r>
              <a:rPr lang="en-US" b="1" dirty="0" smtClean="0"/>
              <a:t> media properties, lighting</a:t>
            </a:r>
          </a:p>
        </p:txBody>
      </p:sp>
      <p:sp>
        <p:nvSpPr>
          <p:cNvPr id="2" name="Nadpis 1"/>
          <p:cNvSpPr>
            <a:spLocks noGrp="1"/>
          </p:cNvSpPr>
          <p:nvPr>
            <p:ph type="title"/>
          </p:nvPr>
        </p:nvSpPr>
        <p:spPr/>
        <p:txBody>
          <a:bodyPr/>
          <a:lstStyle/>
          <a:p>
            <a:r>
              <a:rPr lang="en-US" dirty="0" smtClean="0"/>
              <a:t>Goal: </a:t>
            </a:r>
            <a:r>
              <a:rPr lang="en-US" b="1" dirty="0" smtClean="0"/>
              <a:t>Robust</a:t>
            </a:r>
            <a:r>
              <a:rPr lang="en-US" dirty="0" smtClean="0"/>
              <a:t> rendering of media</a:t>
            </a:r>
            <a:endParaRPr lang="cs-CZ" dirty="0"/>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08" t="211" r="2047" b="820"/>
          <a:stretch/>
        </p:blipFill>
        <p:spPr bwMode="auto">
          <a:xfrm>
            <a:off x="189091" y="2307335"/>
            <a:ext cx="8775397" cy="4001985"/>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6" name="TextovéPole 5"/>
          <p:cNvSpPr txBox="1"/>
          <p:nvPr/>
        </p:nvSpPr>
        <p:spPr>
          <a:xfrm>
            <a:off x="2771800" y="3676794"/>
            <a:ext cx="864339" cy="461665"/>
          </a:xfrm>
          <a:prstGeom prst="rect">
            <a:avLst/>
          </a:prstGeom>
          <a:noFill/>
        </p:spPr>
        <p:txBody>
          <a:bodyPr wrap="none" rtlCol="0">
            <a:spAutoFit/>
          </a:bodyPr>
          <a:lstStyle/>
          <a:p>
            <a:pPr algn="ctr"/>
            <a:r>
              <a:rPr lang="en-US" sz="2400" b="1" dirty="0" smtClean="0">
                <a:solidFill>
                  <a:schemeClr val="tx1">
                    <a:lumMod val="85000"/>
                    <a:lumOff val="15000"/>
                  </a:schemeClr>
                </a:solidFill>
                <a:latin typeface="+mn-lt"/>
              </a:rPr>
              <a:t>rare</a:t>
            </a:r>
            <a:endParaRPr lang="cs-CZ" sz="2400" dirty="0" smtClean="0">
              <a:solidFill>
                <a:schemeClr val="tx1">
                  <a:lumMod val="85000"/>
                  <a:lumOff val="15000"/>
                </a:schemeClr>
              </a:solidFill>
              <a:latin typeface="+mn-lt"/>
            </a:endParaRPr>
          </a:p>
        </p:txBody>
      </p:sp>
      <p:sp>
        <p:nvSpPr>
          <p:cNvPr id="7" name="TextovéPole 6"/>
          <p:cNvSpPr txBox="1"/>
          <p:nvPr/>
        </p:nvSpPr>
        <p:spPr>
          <a:xfrm>
            <a:off x="608923" y="3676795"/>
            <a:ext cx="1109599" cy="461665"/>
          </a:xfrm>
          <a:prstGeom prst="rect">
            <a:avLst/>
          </a:prstGeom>
          <a:noFill/>
        </p:spPr>
        <p:txBody>
          <a:bodyPr wrap="none" rtlCol="0">
            <a:spAutoFit/>
          </a:bodyPr>
          <a:lstStyle/>
          <a:p>
            <a:pPr algn="ctr"/>
            <a:r>
              <a:rPr lang="en-US" sz="2400" b="1" dirty="0" smtClean="0">
                <a:solidFill>
                  <a:schemeClr val="tx1">
                    <a:lumMod val="85000"/>
                    <a:lumOff val="15000"/>
                  </a:schemeClr>
                </a:solidFill>
                <a:latin typeface="+mn-lt"/>
              </a:rPr>
              <a:t>dense</a:t>
            </a:r>
            <a:endParaRPr lang="cs-CZ" sz="2400" dirty="0" smtClean="0">
              <a:solidFill>
                <a:schemeClr val="tx1">
                  <a:lumMod val="85000"/>
                  <a:lumOff val="15000"/>
                </a:schemeClr>
              </a:solidFill>
              <a:latin typeface="+mn-lt"/>
            </a:endParaRPr>
          </a:p>
        </p:txBody>
      </p:sp>
      <p:sp>
        <p:nvSpPr>
          <p:cNvPr id="10" name="TextovéPole 9"/>
          <p:cNvSpPr txBox="1"/>
          <p:nvPr/>
        </p:nvSpPr>
        <p:spPr>
          <a:xfrm>
            <a:off x="454850" y="5380887"/>
            <a:ext cx="1455847" cy="830997"/>
          </a:xfrm>
          <a:prstGeom prst="rect">
            <a:avLst/>
          </a:prstGeom>
          <a:noFill/>
        </p:spPr>
        <p:txBody>
          <a:bodyPr wrap="none" rtlCol="0">
            <a:spAutoFit/>
          </a:bodyPr>
          <a:lstStyle/>
          <a:p>
            <a:pPr algn="ctr"/>
            <a:r>
              <a:rPr lang="en-US" sz="2400" b="1" dirty="0" smtClean="0">
                <a:solidFill>
                  <a:schemeClr val="tx1">
                    <a:lumMod val="85000"/>
                    <a:lumOff val="15000"/>
                  </a:schemeClr>
                </a:solidFill>
                <a:latin typeface="+mn-lt"/>
              </a:rPr>
              <a:t>diffuse</a:t>
            </a:r>
          </a:p>
          <a:p>
            <a:pPr algn="ctr"/>
            <a:r>
              <a:rPr lang="en-US" sz="2400" b="1" dirty="0" smtClean="0">
                <a:solidFill>
                  <a:schemeClr val="tx1">
                    <a:lumMod val="85000"/>
                    <a:lumOff val="15000"/>
                  </a:schemeClr>
                </a:solidFill>
                <a:latin typeface="+mn-lt"/>
              </a:rPr>
              <a:t>lighting</a:t>
            </a:r>
            <a:endParaRPr lang="cs-CZ" sz="2400" dirty="0" smtClean="0">
              <a:solidFill>
                <a:schemeClr val="tx1">
                  <a:lumMod val="85000"/>
                  <a:lumOff val="15000"/>
                </a:schemeClr>
              </a:solidFill>
              <a:latin typeface="+mn-lt"/>
            </a:endParaRPr>
          </a:p>
        </p:txBody>
      </p:sp>
      <p:sp>
        <p:nvSpPr>
          <p:cNvPr id="11" name="TextovéPole 10"/>
          <p:cNvSpPr txBox="1"/>
          <p:nvPr/>
        </p:nvSpPr>
        <p:spPr>
          <a:xfrm>
            <a:off x="6944641" y="5380887"/>
            <a:ext cx="1487907" cy="830997"/>
          </a:xfrm>
          <a:prstGeom prst="rect">
            <a:avLst/>
          </a:prstGeom>
          <a:noFill/>
        </p:spPr>
        <p:txBody>
          <a:bodyPr wrap="none" rtlCol="0">
            <a:spAutoFit/>
          </a:bodyPr>
          <a:lstStyle/>
          <a:p>
            <a:pPr algn="ctr"/>
            <a:r>
              <a:rPr lang="en-US" sz="2400" b="1" dirty="0" smtClean="0">
                <a:solidFill>
                  <a:schemeClr val="tx1">
                    <a:lumMod val="85000"/>
                    <a:lumOff val="15000"/>
                  </a:schemeClr>
                </a:solidFill>
                <a:latin typeface="+mn-lt"/>
              </a:rPr>
              <a:t>focused </a:t>
            </a:r>
          </a:p>
          <a:p>
            <a:pPr algn="ctr"/>
            <a:r>
              <a:rPr lang="en-US" sz="2400" b="1" dirty="0" smtClean="0">
                <a:solidFill>
                  <a:schemeClr val="tx1">
                    <a:lumMod val="85000"/>
                    <a:lumOff val="15000"/>
                  </a:schemeClr>
                </a:solidFill>
                <a:latin typeface="+mn-lt"/>
              </a:rPr>
              <a:t>lighting</a:t>
            </a:r>
            <a:endParaRPr lang="cs-CZ" sz="2400" dirty="0" smtClean="0">
              <a:solidFill>
                <a:schemeClr val="tx1">
                  <a:lumMod val="85000"/>
                  <a:lumOff val="15000"/>
                </a:schemeClr>
              </a:solidFill>
              <a:latin typeface="+mn-lt"/>
            </a:endParaRPr>
          </a:p>
        </p:txBody>
      </p:sp>
      <p:grpSp>
        <p:nvGrpSpPr>
          <p:cNvPr id="13" name="Skupina 12"/>
          <p:cNvGrpSpPr/>
          <p:nvPr/>
        </p:nvGrpSpPr>
        <p:grpSpPr>
          <a:xfrm>
            <a:off x="539552" y="2266252"/>
            <a:ext cx="3312368" cy="667526"/>
            <a:chOff x="539552" y="2060848"/>
            <a:chExt cx="3312368" cy="667526"/>
          </a:xfrm>
        </p:grpSpPr>
        <p:sp>
          <p:nvSpPr>
            <p:cNvPr id="9" name="TextovéPole 8"/>
            <p:cNvSpPr txBox="1"/>
            <p:nvPr/>
          </p:nvSpPr>
          <p:spPr>
            <a:xfrm>
              <a:off x="866897" y="2060848"/>
              <a:ext cx="2552302" cy="461665"/>
            </a:xfrm>
            <a:prstGeom prst="rect">
              <a:avLst/>
            </a:prstGeom>
            <a:noFill/>
          </p:spPr>
          <p:txBody>
            <a:bodyPr wrap="none" rtlCol="0">
              <a:spAutoFit/>
            </a:bodyPr>
            <a:lstStyle/>
            <a:p>
              <a:pPr algn="ctr"/>
              <a:r>
                <a:rPr lang="en-US" sz="2400" b="1" dirty="0" smtClean="0">
                  <a:solidFill>
                    <a:schemeClr val="tx1">
                      <a:lumMod val="85000"/>
                      <a:lumOff val="15000"/>
                    </a:schemeClr>
                  </a:solidFill>
                  <a:latin typeface="+mn-lt"/>
                </a:rPr>
                <a:t>high scattering</a:t>
              </a:r>
              <a:endParaRPr lang="cs-CZ" sz="2400" dirty="0" smtClean="0">
                <a:solidFill>
                  <a:schemeClr val="tx1">
                    <a:lumMod val="85000"/>
                    <a:lumOff val="15000"/>
                  </a:schemeClr>
                </a:solidFill>
                <a:latin typeface="+mn-lt"/>
              </a:endParaRPr>
            </a:p>
          </p:txBody>
        </p:sp>
        <p:sp>
          <p:nvSpPr>
            <p:cNvPr id="5" name="Levá složená závorka 4"/>
            <p:cNvSpPr/>
            <p:nvPr/>
          </p:nvSpPr>
          <p:spPr>
            <a:xfrm rot="5400000">
              <a:off x="2077997" y="954451"/>
              <a:ext cx="235478" cy="3312368"/>
            </a:xfrm>
            <a:prstGeom prst="leftBrac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solidFill>
                  <a:schemeClr val="tx2"/>
                </a:solidFill>
              </a:endParaRPr>
            </a:p>
          </p:txBody>
        </p:sp>
      </p:grpSp>
      <p:grpSp>
        <p:nvGrpSpPr>
          <p:cNvPr id="14" name="Skupina 13"/>
          <p:cNvGrpSpPr/>
          <p:nvPr/>
        </p:nvGrpSpPr>
        <p:grpSpPr>
          <a:xfrm>
            <a:off x="4283968" y="2266252"/>
            <a:ext cx="4248472" cy="667526"/>
            <a:chOff x="4283968" y="2060848"/>
            <a:chExt cx="4248472" cy="667526"/>
          </a:xfrm>
        </p:grpSpPr>
        <p:sp>
          <p:nvSpPr>
            <p:cNvPr id="8" name="TextovéPole 7"/>
            <p:cNvSpPr txBox="1"/>
            <p:nvPr/>
          </p:nvSpPr>
          <p:spPr>
            <a:xfrm>
              <a:off x="5364088" y="2060848"/>
              <a:ext cx="2412840" cy="461665"/>
            </a:xfrm>
            <a:prstGeom prst="rect">
              <a:avLst/>
            </a:prstGeom>
            <a:noFill/>
          </p:spPr>
          <p:txBody>
            <a:bodyPr wrap="none" rtlCol="0">
              <a:spAutoFit/>
            </a:bodyPr>
            <a:lstStyle/>
            <a:p>
              <a:pPr algn="ctr"/>
              <a:r>
                <a:rPr lang="en-US" sz="2400" b="1" dirty="0" smtClean="0">
                  <a:solidFill>
                    <a:schemeClr val="tx1">
                      <a:lumMod val="85000"/>
                      <a:lumOff val="15000"/>
                    </a:schemeClr>
                  </a:solidFill>
                  <a:latin typeface="+mn-lt"/>
                </a:rPr>
                <a:t>low scattering</a:t>
              </a:r>
              <a:endParaRPr lang="cs-CZ" sz="2400" dirty="0" smtClean="0">
                <a:solidFill>
                  <a:schemeClr val="tx1">
                    <a:lumMod val="85000"/>
                    <a:lumOff val="15000"/>
                  </a:schemeClr>
                </a:solidFill>
                <a:latin typeface="+mn-lt"/>
              </a:endParaRPr>
            </a:p>
          </p:txBody>
        </p:sp>
        <p:sp>
          <p:nvSpPr>
            <p:cNvPr id="12" name="Levá složená závorka 11"/>
            <p:cNvSpPr/>
            <p:nvPr/>
          </p:nvSpPr>
          <p:spPr>
            <a:xfrm rot="5400000">
              <a:off x="6290465" y="486399"/>
              <a:ext cx="235478" cy="4248472"/>
            </a:xfrm>
            <a:prstGeom prst="leftBrac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solidFill>
                  <a:schemeClr val="tx2"/>
                </a:solidFill>
              </a:endParaRPr>
            </a:p>
          </p:txBody>
        </p:sp>
      </p:grpSp>
      <p:sp>
        <p:nvSpPr>
          <p:cNvPr id="15" name="Zástupný symbol pro zápatí 1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16" name="Zástupný symbol pro číslo snímku 1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a:t>
            </a:fld>
            <a:endParaRPr lang="en-US" altLang="en-US">
              <a:solidFill>
                <a:prstClr val="black"/>
              </a:solidFill>
            </a:endParaRPr>
          </a:p>
        </p:txBody>
      </p:sp>
    </p:spTree>
    <p:custDataLst>
      <p:tags r:id="rId1"/>
    </p:custDataLst>
    <p:extLst>
      <p:ext uri="{BB962C8B-B14F-4D97-AF65-F5344CB8AC3E}">
        <p14:creationId xmlns:p14="http://schemas.microsoft.com/office/powerpoint/2010/main" val="31075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Variance analysis – </a:t>
            </a:r>
            <a:r>
              <a:rPr lang="en-US" dirty="0" smtClean="0"/>
              <a:t>Estimators</a:t>
            </a:r>
            <a:endParaRPr lang="en-US" dirty="0"/>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6" name="Zástupný symbol pro číslo snímku 5"/>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20</a:t>
            </a:fld>
            <a:endParaRPr lang="en-US" altLang="en-US">
              <a:solidFill>
                <a:prstClr val="black"/>
              </a:solidFill>
            </a:endParaRPr>
          </a:p>
        </p:txBody>
      </p:sp>
      <p:cxnSp>
        <p:nvCxnSpPr>
          <p:cNvPr id="9" name="Přímá spojnice 8"/>
          <p:cNvCxnSpPr>
            <a:stCxn id="8" idx="6"/>
          </p:cNvCxnSpPr>
          <p:nvPr/>
        </p:nvCxnSpPr>
        <p:spPr>
          <a:xfrm>
            <a:off x="2528372" y="3880274"/>
            <a:ext cx="3166135" cy="0"/>
          </a:xfrm>
          <a:prstGeom prst="line">
            <a:avLst/>
          </a:prstGeom>
          <a:ln w="381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Přímá spojnice 42"/>
          <p:cNvCxnSpPr/>
          <p:nvPr/>
        </p:nvCxnSpPr>
        <p:spPr>
          <a:xfrm>
            <a:off x="5501756" y="3880284"/>
            <a:ext cx="651246" cy="0"/>
          </a:xfrm>
          <a:prstGeom prst="line">
            <a:avLst/>
          </a:prstGeom>
          <a:ln w="3810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nvGrpSpPr>
          <p:cNvPr id="92" name="Skupina 91"/>
          <p:cNvGrpSpPr/>
          <p:nvPr/>
        </p:nvGrpSpPr>
        <p:grpSpPr>
          <a:xfrm>
            <a:off x="2028834" y="1119900"/>
            <a:ext cx="4775414" cy="5056792"/>
            <a:chOff x="2028834" y="1119900"/>
            <a:chExt cx="4775414" cy="5056792"/>
          </a:xfrm>
        </p:grpSpPr>
        <p:cxnSp>
          <p:nvCxnSpPr>
            <p:cNvPr id="13" name="Přímá spojnice 12"/>
            <p:cNvCxnSpPr/>
            <p:nvPr/>
          </p:nvCxnSpPr>
          <p:spPr>
            <a:xfrm>
              <a:off x="2469913" y="1119900"/>
              <a:ext cx="0" cy="505215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a:xfrm flipH="1">
              <a:off x="4222884" y="1119900"/>
              <a:ext cx="12944" cy="505215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5572290" y="1119900"/>
              <a:ext cx="0" cy="5052151"/>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67" name="Volný tvar 66"/>
            <p:cNvSpPr/>
            <p:nvPr/>
          </p:nvSpPr>
          <p:spPr>
            <a:xfrm>
              <a:off x="4225451" y="5718961"/>
              <a:ext cx="1346840" cy="418633"/>
            </a:xfrm>
            <a:custGeom>
              <a:avLst/>
              <a:gdLst>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18363"/>
                <a:gd name="connsiteY0" fmla="*/ 443481 h 476958"/>
                <a:gd name="connsiteX1" fmla="*/ 1518347 w 1618363"/>
                <a:gd name="connsiteY1" fmla="*/ 256194 h 476958"/>
                <a:gd name="connsiteX2" fmla="*/ 163272 w 1618363"/>
                <a:gd name="connsiteY2" fmla="*/ 2806 h 476958"/>
                <a:gd name="connsiteX3" fmla="*/ 174289 w 1618363"/>
                <a:gd name="connsiteY3" fmla="*/ 432464 h 476958"/>
                <a:gd name="connsiteX4" fmla="*/ 1518347 w 1618363"/>
                <a:gd name="connsiteY4" fmla="*/ 443481 h 476958"/>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46255"/>
                <a:gd name="connsiteX1" fmla="*/ 1518347 w 1618363"/>
                <a:gd name="connsiteY1" fmla="*/ 256194 h 446255"/>
                <a:gd name="connsiteX2" fmla="*/ 163272 w 1618363"/>
                <a:gd name="connsiteY2" fmla="*/ 2806 h 446255"/>
                <a:gd name="connsiteX3" fmla="*/ 174289 w 1618363"/>
                <a:gd name="connsiteY3" fmla="*/ 432464 h 446255"/>
                <a:gd name="connsiteX4" fmla="*/ 1518347 w 1618363"/>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358254 w 1458270"/>
                <a:gd name="connsiteY0" fmla="*/ 443481 h 446255"/>
                <a:gd name="connsiteX1" fmla="*/ 1358254 w 1458270"/>
                <a:gd name="connsiteY1" fmla="*/ 256194 h 446255"/>
                <a:gd name="connsiteX2" fmla="*/ 3179 w 1458270"/>
                <a:gd name="connsiteY2" fmla="*/ 2806 h 446255"/>
                <a:gd name="connsiteX3" fmla="*/ 14196 w 1458270"/>
                <a:gd name="connsiteY3" fmla="*/ 432464 h 446255"/>
                <a:gd name="connsiteX4" fmla="*/ 1358254 w 1458270"/>
                <a:gd name="connsiteY4" fmla="*/ 443481 h 446255"/>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0675"/>
                <a:gd name="connsiteX1" fmla="*/ 1358254 w 1360661"/>
                <a:gd name="connsiteY1" fmla="*/ 253388 h 440675"/>
                <a:gd name="connsiteX2" fmla="*/ 3179 w 1360661"/>
                <a:gd name="connsiteY2" fmla="*/ 0 h 440675"/>
                <a:gd name="connsiteX3" fmla="*/ 14196 w 1360661"/>
                <a:gd name="connsiteY3" fmla="*/ 429658 h 440675"/>
                <a:gd name="connsiteX4" fmla="*/ 1358254 w 1360661"/>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59159 w 1361566"/>
                <a:gd name="connsiteY0" fmla="*/ 440675 h 440675"/>
                <a:gd name="connsiteX1" fmla="*/ 1359159 w 1361566"/>
                <a:gd name="connsiteY1" fmla="*/ 253388 h 440675"/>
                <a:gd name="connsiteX2" fmla="*/ 4084 w 1361566"/>
                <a:gd name="connsiteY2" fmla="*/ 0 h 440675"/>
                <a:gd name="connsiteX3" fmla="*/ 431 w 1361566"/>
                <a:gd name="connsiteY3" fmla="*/ 429658 h 440675"/>
                <a:gd name="connsiteX4" fmla="*/ 1359159 w 1361566"/>
                <a:gd name="connsiteY4" fmla="*/ 440675 h 440675"/>
                <a:gd name="connsiteX0" fmla="*/ 1360101 w 1362508"/>
                <a:gd name="connsiteY0" fmla="*/ 430896 h 430896"/>
                <a:gd name="connsiteX1" fmla="*/ 1360101 w 1362508"/>
                <a:gd name="connsiteY1" fmla="*/ 243609 h 430896"/>
                <a:gd name="connsiteX2" fmla="*/ 2581 w 1362508"/>
                <a:gd name="connsiteY2" fmla="*/ 0 h 430896"/>
                <a:gd name="connsiteX3" fmla="*/ 1373 w 1362508"/>
                <a:gd name="connsiteY3" fmla="*/ 419879 h 430896"/>
                <a:gd name="connsiteX4" fmla="*/ 1360101 w 1362508"/>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55833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01" h="428451">
                  <a:moveTo>
                    <a:pt x="1360101" y="428451"/>
                  </a:moveTo>
                  <a:cubicBezTo>
                    <a:pt x="1358480" y="315946"/>
                    <a:pt x="1358919" y="322643"/>
                    <a:pt x="1360101" y="253388"/>
                  </a:cubicBezTo>
                  <a:cubicBezTo>
                    <a:pt x="772430" y="172435"/>
                    <a:pt x="559303" y="119877"/>
                    <a:pt x="2581" y="0"/>
                  </a:cubicBezTo>
                  <a:cubicBezTo>
                    <a:pt x="-1735" y="231258"/>
                    <a:pt x="459" y="152815"/>
                    <a:pt x="1373" y="427443"/>
                  </a:cubicBezTo>
                  <a:lnTo>
                    <a:pt x="1360101" y="428451"/>
                  </a:lnTo>
                  <a:close/>
                </a:path>
              </a:pathLst>
            </a:custGeom>
            <a:pattFill prst="ltUpDiag">
              <a:fgClr>
                <a:srgbClr val="C00000"/>
              </a:fgClr>
              <a:bgClr>
                <a:schemeClr val="bg1"/>
              </a:bgClr>
            </a:patt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Volný tvar 57"/>
            <p:cNvSpPr/>
            <p:nvPr/>
          </p:nvSpPr>
          <p:spPr>
            <a:xfrm>
              <a:off x="2452255" y="4807527"/>
              <a:ext cx="4087090" cy="1233055"/>
            </a:xfrm>
            <a:custGeom>
              <a:avLst/>
              <a:gdLst>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 name="connsiteX0" fmla="*/ 0 w 4087090"/>
                <a:gd name="connsiteY0" fmla="*/ 0 h 1233055"/>
                <a:gd name="connsiteX1" fmla="*/ 1773381 w 4087090"/>
                <a:gd name="connsiteY1" fmla="*/ 914400 h 1233055"/>
                <a:gd name="connsiteX2" fmla="*/ 3117272 w 4087090"/>
                <a:gd name="connsiteY2" fmla="*/ 1163782 h 1233055"/>
                <a:gd name="connsiteX3" fmla="*/ 4087090 w 4087090"/>
                <a:gd name="connsiteY3" fmla="*/ 1233055 h 1233055"/>
              </a:gdLst>
              <a:ahLst/>
              <a:cxnLst>
                <a:cxn ang="0">
                  <a:pos x="connsiteX0" y="connsiteY0"/>
                </a:cxn>
                <a:cxn ang="0">
                  <a:pos x="connsiteX1" y="connsiteY1"/>
                </a:cxn>
                <a:cxn ang="0">
                  <a:pos x="connsiteX2" y="connsiteY2"/>
                </a:cxn>
                <a:cxn ang="0">
                  <a:pos x="connsiteX3" y="connsiteY3"/>
                </a:cxn>
              </a:cxnLst>
              <a:rect l="l" t="t" r="r" b="b"/>
              <a:pathLst>
                <a:path w="4087090" h="1233055">
                  <a:moveTo>
                    <a:pt x="0" y="0"/>
                  </a:moveTo>
                  <a:cubicBezTo>
                    <a:pt x="700590" y="628904"/>
                    <a:pt x="1483519" y="833110"/>
                    <a:pt x="1773381" y="914400"/>
                  </a:cubicBezTo>
                  <a:cubicBezTo>
                    <a:pt x="2063243" y="995690"/>
                    <a:pt x="2891999" y="1136675"/>
                    <a:pt x="3117272" y="1163782"/>
                  </a:cubicBezTo>
                  <a:cubicBezTo>
                    <a:pt x="3342545" y="1190889"/>
                    <a:pt x="3534971" y="1207638"/>
                    <a:pt x="4087090" y="1233055"/>
                  </a:cubicBezTo>
                </a:path>
              </a:pathLst>
            </a:cu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cs-CZ"/>
            </a:p>
          </p:txBody>
        </p:sp>
        <p:cxnSp>
          <p:nvCxnSpPr>
            <p:cNvPr id="40" name="Přímá spojnice 39"/>
            <p:cNvCxnSpPr/>
            <p:nvPr/>
          </p:nvCxnSpPr>
          <p:spPr>
            <a:xfrm>
              <a:off x="2463269" y="6137594"/>
              <a:ext cx="4340979" cy="0"/>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3" name="Přímá spojnice 82"/>
            <p:cNvCxnSpPr/>
            <p:nvPr/>
          </p:nvCxnSpPr>
          <p:spPr>
            <a:xfrm flipV="1">
              <a:off x="2469913" y="4566416"/>
              <a:ext cx="0" cy="1571178"/>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ovéPole 90"/>
            <p:cNvSpPr txBox="1"/>
            <p:nvPr/>
          </p:nvSpPr>
          <p:spPr>
            <a:xfrm rot="16200000">
              <a:off x="1407029" y="5185555"/>
              <a:ext cx="1612942" cy="369332"/>
            </a:xfrm>
            <a:prstGeom prst="rect">
              <a:avLst/>
            </a:prstGeom>
            <a:noFill/>
          </p:spPr>
          <p:txBody>
            <a:bodyPr wrap="none" rtlCol="0">
              <a:spAutoFit/>
            </a:bodyPr>
            <a:lstStyle/>
            <a:p>
              <a:r>
                <a:rPr lang="en-US" dirty="0" smtClean="0">
                  <a:latin typeface="+mn-lt"/>
                </a:rPr>
                <a:t>transmittance</a:t>
              </a:r>
              <a:endParaRPr lang="cs-CZ" dirty="0" smtClean="0">
                <a:latin typeface="+mn-lt"/>
              </a:endParaRPr>
            </a:p>
          </p:txBody>
        </p:sp>
      </p:grpSp>
      <p:sp>
        <p:nvSpPr>
          <p:cNvPr id="8" name="Oval 11"/>
          <p:cNvSpPr/>
          <p:nvPr/>
        </p:nvSpPr>
        <p:spPr>
          <a:xfrm>
            <a:off x="2398166" y="3815172"/>
            <a:ext cx="130206" cy="130204"/>
          </a:xfrm>
          <a:prstGeom prst="ellipse">
            <a:avLst/>
          </a:prstGeom>
          <a:solidFill>
            <a:schemeClr val="bg1"/>
          </a:solidFill>
          <a:ln w="3810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75" name="Obdélník 74"/>
          <p:cNvSpPr/>
          <p:nvPr/>
        </p:nvSpPr>
        <p:spPr>
          <a:xfrm>
            <a:off x="4222884" y="3217009"/>
            <a:ext cx="1349406" cy="1351384"/>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1" name="Volný tvar 60"/>
          <p:cNvSpPr/>
          <p:nvPr/>
        </p:nvSpPr>
        <p:spPr>
          <a:xfrm>
            <a:off x="4233272" y="1119900"/>
            <a:ext cx="1346840" cy="418633"/>
          </a:xfrm>
          <a:custGeom>
            <a:avLst/>
            <a:gdLst>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87043"/>
              <a:gd name="connsiteY0" fmla="*/ 443481 h 476958"/>
              <a:gd name="connsiteX1" fmla="*/ 1518347 w 1687043"/>
              <a:gd name="connsiteY1" fmla="*/ 256194 h 476958"/>
              <a:gd name="connsiteX2" fmla="*/ 163272 w 1687043"/>
              <a:gd name="connsiteY2" fmla="*/ 2806 h 476958"/>
              <a:gd name="connsiteX3" fmla="*/ 174289 w 1687043"/>
              <a:gd name="connsiteY3" fmla="*/ 432464 h 476958"/>
              <a:gd name="connsiteX4" fmla="*/ 1518347 w 1687043"/>
              <a:gd name="connsiteY4" fmla="*/ 443481 h 476958"/>
              <a:gd name="connsiteX0" fmla="*/ 1518347 w 1618363"/>
              <a:gd name="connsiteY0" fmla="*/ 443481 h 476958"/>
              <a:gd name="connsiteX1" fmla="*/ 1518347 w 1618363"/>
              <a:gd name="connsiteY1" fmla="*/ 256194 h 476958"/>
              <a:gd name="connsiteX2" fmla="*/ 163272 w 1618363"/>
              <a:gd name="connsiteY2" fmla="*/ 2806 h 476958"/>
              <a:gd name="connsiteX3" fmla="*/ 174289 w 1618363"/>
              <a:gd name="connsiteY3" fmla="*/ 432464 h 476958"/>
              <a:gd name="connsiteX4" fmla="*/ 1518347 w 1618363"/>
              <a:gd name="connsiteY4" fmla="*/ 443481 h 476958"/>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69729"/>
              <a:gd name="connsiteX1" fmla="*/ 1518347 w 1618363"/>
              <a:gd name="connsiteY1" fmla="*/ 256194 h 469729"/>
              <a:gd name="connsiteX2" fmla="*/ 163272 w 1618363"/>
              <a:gd name="connsiteY2" fmla="*/ 2806 h 469729"/>
              <a:gd name="connsiteX3" fmla="*/ 174289 w 1618363"/>
              <a:gd name="connsiteY3" fmla="*/ 432464 h 469729"/>
              <a:gd name="connsiteX4" fmla="*/ 1518347 w 1618363"/>
              <a:gd name="connsiteY4" fmla="*/ 443481 h 469729"/>
              <a:gd name="connsiteX0" fmla="*/ 1518347 w 1618363"/>
              <a:gd name="connsiteY0" fmla="*/ 443481 h 446255"/>
              <a:gd name="connsiteX1" fmla="*/ 1518347 w 1618363"/>
              <a:gd name="connsiteY1" fmla="*/ 256194 h 446255"/>
              <a:gd name="connsiteX2" fmla="*/ 163272 w 1618363"/>
              <a:gd name="connsiteY2" fmla="*/ 2806 h 446255"/>
              <a:gd name="connsiteX3" fmla="*/ 174289 w 1618363"/>
              <a:gd name="connsiteY3" fmla="*/ 432464 h 446255"/>
              <a:gd name="connsiteX4" fmla="*/ 1518347 w 1618363"/>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455790 w 1555806"/>
              <a:gd name="connsiteY0" fmla="*/ 443481 h 446255"/>
              <a:gd name="connsiteX1" fmla="*/ 1455790 w 1555806"/>
              <a:gd name="connsiteY1" fmla="*/ 256194 h 446255"/>
              <a:gd name="connsiteX2" fmla="*/ 100715 w 1555806"/>
              <a:gd name="connsiteY2" fmla="*/ 2806 h 446255"/>
              <a:gd name="connsiteX3" fmla="*/ 111732 w 1555806"/>
              <a:gd name="connsiteY3" fmla="*/ 432464 h 446255"/>
              <a:gd name="connsiteX4" fmla="*/ 1455790 w 1555806"/>
              <a:gd name="connsiteY4" fmla="*/ 443481 h 446255"/>
              <a:gd name="connsiteX0" fmla="*/ 1358254 w 1458270"/>
              <a:gd name="connsiteY0" fmla="*/ 443481 h 446255"/>
              <a:gd name="connsiteX1" fmla="*/ 1358254 w 1458270"/>
              <a:gd name="connsiteY1" fmla="*/ 256194 h 446255"/>
              <a:gd name="connsiteX2" fmla="*/ 3179 w 1458270"/>
              <a:gd name="connsiteY2" fmla="*/ 2806 h 446255"/>
              <a:gd name="connsiteX3" fmla="*/ 14196 w 1458270"/>
              <a:gd name="connsiteY3" fmla="*/ 432464 h 446255"/>
              <a:gd name="connsiteX4" fmla="*/ 1358254 w 1458270"/>
              <a:gd name="connsiteY4" fmla="*/ 443481 h 446255"/>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458270"/>
              <a:gd name="connsiteY0" fmla="*/ 440675 h 443449"/>
              <a:gd name="connsiteX1" fmla="*/ 1358254 w 1458270"/>
              <a:gd name="connsiteY1" fmla="*/ 253388 h 443449"/>
              <a:gd name="connsiteX2" fmla="*/ 3179 w 1458270"/>
              <a:gd name="connsiteY2" fmla="*/ 0 h 443449"/>
              <a:gd name="connsiteX3" fmla="*/ 14196 w 1458270"/>
              <a:gd name="connsiteY3" fmla="*/ 429658 h 443449"/>
              <a:gd name="connsiteX4" fmla="*/ 1358254 w 1458270"/>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3449"/>
              <a:gd name="connsiteX1" fmla="*/ 1358254 w 1360661"/>
              <a:gd name="connsiteY1" fmla="*/ 253388 h 443449"/>
              <a:gd name="connsiteX2" fmla="*/ 3179 w 1360661"/>
              <a:gd name="connsiteY2" fmla="*/ 0 h 443449"/>
              <a:gd name="connsiteX3" fmla="*/ 14196 w 1360661"/>
              <a:gd name="connsiteY3" fmla="*/ 429658 h 443449"/>
              <a:gd name="connsiteX4" fmla="*/ 1358254 w 1360661"/>
              <a:gd name="connsiteY4" fmla="*/ 440675 h 443449"/>
              <a:gd name="connsiteX0" fmla="*/ 1358254 w 1360661"/>
              <a:gd name="connsiteY0" fmla="*/ 440675 h 440675"/>
              <a:gd name="connsiteX1" fmla="*/ 1358254 w 1360661"/>
              <a:gd name="connsiteY1" fmla="*/ 253388 h 440675"/>
              <a:gd name="connsiteX2" fmla="*/ 3179 w 1360661"/>
              <a:gd name="connsiteY2" fmla="*/ 0 h 440675"/>
              <a:gd name="connsiteX3" fmla="*/ 14196 w 1360661"/>
              <a:gd name="connsiteY3" fmla="*/ 429658 h 440675"/>
              <a:gd name="connsiteX4" fmla="*/ 1358254 w 1360661"/>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66753 w 1369160"/>
              <a:gd name="connsiteY0" fmla="*/ 440675 h 440675"/>
              <a:gd name="connsiteX1" fmla="*/ 1366753 w 1369160"/>
              <a:gd name="connsiteY1" fmla="*/ 253388 h 440675"/>
              <a:gd name="connsiteX2" fmla="*/ 11678 w 1369160"/>
              <a:gd name="connsiteY2" fmla="*/ 0 h 440675"/>
              <a:gd name="connsiteX3" fmla="*/ 8025 w 1369160"/>
              <a:gd name="connsiteY3" fmla="*/ 429658 h 440675"/>
              <a:gd name="connsiteX4" fmla="*/ 1366753 w 1369160"/>
              <a:gd name="connsiteY4" fmla="*/ 440675 h 440675"/>
              <a:gd name="connsiteX0" fmla="*/ 1359159 w 1361566"/>
              <a:gd name="connsiteY0" fmla="*/ 440675 h 440675"/>
              <a:gd name="connsiteX1" fmla="*/ 1359159 w 1361566"/>
              <a:gd name="connsiteY1" fmla="*/ 253388 h 440675"/>
              <a:gd name="connsiteX2" fmla="*/ 4084 w 1361566"/>
              <a:gd name="connsiteY2" fmla="*/ 0 h 440675"/>
              <a:gd name="connsiteX3" fmla="*/ 431 w 1361566"/>
              <a:gd name="connsiteY3" fmla="*/ 429658 h 440675"/>
              <a:gd name="connsiteX4" fmla="*/ 1359159 w 1361566"/>
              <a:gd name="connsiteY4" fmla="*/ 440675 h 440675"/>
              <a:gd name="connsiteX0" fmla="*/ 1360101 w 1362508"/>
              <a:gd name="connsiteY0" fmla="*/ 430896 h 430896"/>
              <a:gd name="connsiteX1" fmla="*/ 1360101 w 1362508"/>
              <a:gd name="connsiteY1" fmla="*/ 243609 h 430896"/>
              <a:gd name="connsiteX2" fmla="*/ 2581 w 1362508"/>
              <a:gd name="connsiteY2" fmla="*/ 0 h 430896"/>
              <a:gd name="connsiteX3" fmla="*/ 1373 w 1362508"/>
              <a:gd name="connsiteY3" fmla="*/ 419879 h 430896"/>
              <a:gd name="connsiteX4" fmla="*/ 1360101 w 1362508"/>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43609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30896 h 430896"/>
              <a:gd name="connsiteX1" fmla="*/ 1360101 w 1360101"/>
              <a:gd name="connsiteY1" fmla="*/ 255833 h 430896"/>
              <a:gd name="connsiteX2" fmla="*/ 2581 w 1360101"/>
              <a:gd name="connsiteY2" fmla="*/ 0 h 430896"/>
              <a:gd name="connsiteX3" fmla="*/ 1373 w 1360101"/>
              <a:gd name="connsiteY3" fmla="*/ 419879 h 430896"/>
              <a:gd name="connsiteX4" fmla="*/ 1360101 w 1360101"/>
              <a:gd name="connsiteY4" fmla="*/ 430896 h 430896"/>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17434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 name="connsiteX0" fmla="*/ 1360101 w 1360101"/>
              <a:gd name="connsiteY0" fmla="*/ 428451 h 428451"/>
              <a:gd name="connsiteX1" fmla="*/ 1360101 w 1360101"/>
              <a:gd name="connsiteY1" fmla="*/ 253388 h 428451"/>
              <a:gd name="connsiteX2" fmla="*/ 2581 w 1360101"/>
              <a:gd name="connsiteY2" fmla="*/ 0 h 428451"/>
              <a:gd name="connsiteX3" fmla="*/ 1373 w 1360101"/>
              <a:gd name="connsiteY3" fmla="*/ 427443 h 428451"/>
              <a:gd name="connsiteX4" fmla="*/ 1360101 w 1360101"/>
              <a:gd name="connsiteY4" fmla="*/ 428451 h 428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0101" h="428451">
                <a:moveTo>
                  <a:pt x="1360101" y="428451"/>
                </a:moveTo>
                <a:cubicBezTo>
                  <a:pt x="1358480" y="315946"/>
                  <a:pt x="1358919" y="322643"/>
                  <a:pt x="1360101" y="253388"/>
                </a:cubicBezTo>
                <a:cubicBezTo>
                  <a:pt x="772430" y="172435"/>
                  <a:pt x="559303" y="119877"/>
                  <a:pt x="2581" y="0"/>
                </a:cubicBezTo>
                <a:cubicBezTo>
                  <a:pt x="-1735" y="231258"/>
                  <a:pt x="459" y="152815"/>
                  <a:pt x="1373" y="427443"/>
                </a:cubicBezTo>
                <a:lnTo>
                  <a:pt x="1360101" y="428451"/>
                </a:lnTo>
                <a:close/>
              </a:path>
            </a:pathLst>
          </a:custGeom>
          <a:pattFill prst="ltUpDiag">
            <a:fgClr>
              <a:srgbClr val="C00000"/>
            </a:fgClr>
            <a:bgClr>
              <a:schemeClr val="bg1"/>
            </a:bgClr>
          </a:patt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82" name="Skupina 81"/>
          <p:cNvGrpSpPr/>
          <p:nvPr/>
        </p:nvGrpSpPr>
        <p:grpSpPr>
          <a:xfrm>
            <a:off x="873274" y="1361280"/>
            <a:ext cx="7875190" cy="369332"/>
            <a:chOff x="873274" y="1361280"/>
            <a:chExt cx="7875190" cy="369332"/>
          </a:xfrm>
        </p:grpSpPr>
        <p:sp>
          <p:nvSpPr>
            <p:cNvPr id="35" name="TextovéPole 34"/>
            <p:cNvSpPr txBox="1"/>
            <p:nvPr/>
          </p:nvSpPr>
          <p:spPr>
            <a:xfrm>
              <a:off x="873274" y="1361280"/>
              <a:ext cx="1510350" cy="369332"/>
            </a:xfrm>
            <a:prstGeom prst="rect">
              <a:avLst/>
            </a:prstGeom>
            <a:noFill/>
          </p:spPr>
          <p:txBody>
            <a:bodyPr wrap="none" rtlCol="0">
              <a:spAutoFit/>
            </a:bodyPr>
            <a:lstStyle/>
            <a:p>
              <a:r>
                <a:rPr lang="en-US" dirty="0" smtClean="0">
                  <a:latin typeface="+mn-lt"/>
                </a:rPr>
                <a:t>“Long” beam</a:t>
              </a:r>
              <a:endParaRPr lang="cs-CZ" dirty="0" smtClean="0">
                <a:latin typeface="+mn-lt"/>
              </a:endParaRPr>
            </a:p>
          </p:txBody>
        </p:sp>
        <p:cxnSp>
          <p:nvCxnSpPr>
            <p:cNvPr id="66" name="Přímá spojnice 65"/>
            <p:cNvCxnSpPr/>
            <p:nvPr/>
          </p:nvCxnSpPr>
          <p:spPr>
            <a:xfrm>
              <a:off x="2469913" y="1538533"/>
              <a:ext cx="5198431"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68" name="Přímá spojnice 67"/>
            <p:cNvCxnSpPr/>
            <p:nvPr/>
          </p:nvCxnSpPr>
          <p:spPr>
            <a:xfrm>
              <a:off x="7668344" y="1538533"/>
              <a:ext cx="1080120" cy="0"/>
            </a:xfrm>
            <a:prstGeom prst="line">
              <a:avLst/>
            </a:prstGeom>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Skupina 85"/>
          <p:cNvGrpSpPr/>
          <p:nvPr/>
        </p:nvGrpSpPr>
        <p:grpSpPr>
          <a:xfrm>
            <a:off x="826788" y="1960714"/>
            <a:ext cx="4242340" cy="369332"/>
            <a:chOff x="826788" y="1960714"/>
            <a:chExt cx="4242340" cy="369332"/>
          </a:xfrm>
        </p:grpSpPr>
        <p:sp>
          <p:nvSpPr>
            <p:cNvPr id="62" name="TextovéPole 61"/>
            <p:cNvSpPr txBox="1"/>
            <p:nvPr/>
          </p:nvSpPr>
          <p:spPr>
            <a:xfrm>
              <a:off x="826788" y="1960714"/>
              <a:ext cx="1556836" cy="369332"/>
            </a:xfrm>
            <a:prstGeom prst="rect">
              <a:avLst/>
            </a:prstGeom>
            <a:noFill/>
          </p:spPr>
          <p:txBody>
            <a:bodyPr wrap="none" rtlCol="0">
              <a:spAutoFit/>
            </a:bodyPr>
            <a:lstStyle/>
            <a:p>
              <a:r>
                <a:rPr lang="en-US" dirty="0" smtClean="0">
                  <a:latin typeface="+mn-lt"/>
                </a:rPr>
                <a:t>“Short” beam</a:t>
              </a:r>
              <a:endParaRPr lang="cs-CZ" dirty="0" smtClean="0">
                <a:latin typeface="+mn-lt"/>
              </a:endParaRPr>
            </a:p>
          </p:txBody>
        </p:sp>
        <p:cxnSp>
          <p:nvCxnSpPr>
            <p:cNvPr id="70" name="Přímá spojnice 69"/>
            <p:cNvCxnSpPr/>
            <p:nvPr/>
          </p:nvCxnSpPr>
          <p:spPr>
            <a:xfrm>
              <a:off x="2469913" y="2137817"/>
              <a:ext cx="2599215"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cxnSp>
        <p:nvCxnSpPr>
          <p:cNvPr id="73" name="Přímá spojnice 72"/>
          <p:cNvCxnSpPr/>
          <p:nvPr/>
        </p:nvCxnSpPr>
        <p:spPr>
          <a:xfrm>
            <a:off x="4233272" y="2137817"/>
            <a:ext cx="835856" cy="0"/>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8" name="Skupina 87"/>
          <p:cNvGrpSpPr/>
          <p:nvPr/>
        </p:nvGrpSpPr>
        <p:grpSpPr>
          <a:xfrm>
            <a:off x="841214" y="2569680"/>
            <a:ext cx="3809986" cy="369332"/>
            <a:chOff x="841214" y="2569680"/>
            <a:chExt cx="3809986" cy="369332"/>
          </a:xfrm>
        </p:grpSpPr>
        <p:sp>
          <p:nvSpPr>
            <p:cNvPr id="65" name="TextovéPole 64"/>
            <p:cNvSpPr txBox="1"/>
            <p:nvPr/>
          </p:nvSpPr>
          <p:spPr>
            <a:xfrm>
              <a:off x="841214" y="2569680"/>
              <a:ext cx="1542410" cy="369332"/>
            </a:xfrm>
            <a:prstGeom prst="rect">
              <a:avLst/>
            </a:prstGeom>
            <a:noFill/>
          </p:spPr>
          <p:txBody>
            <a:bodyPr wrap="none" rtlCol="0">
              <a:spAutoFit/>
            </a:bodyPr>
            <a:lstStyle/>
            <a:p>
              <a:r>
                <a:rPr lang="en-US" dirty="0" smtClean="0">
                  <a:latin typeface="+mn-lt"/>
                </a:rPr>
                <a:t>“Point” beam</a:t>
              </a:r>
              <a:endParaRPr lang="cs-CZ" dirty="0" smtClean="0">
                <a:latin typeface="+mn-lt"/>
              </a:endParaRPr>
            </a:p>
          </p:txBody>
        </p:sp>
        <p:cxnSp>
          <p:nvCxnSpPr>
            <p:cNvPr id="78" name="Přímá spojnice 77"/>
            <p:cNvCxnSpPr/>
            <p:nvPr/>
          </p:nvCxnSpPr>
          <p:spPr>
            <a:xfrm>
              <a:off x="2469913" y="2761878"/>
              <a:ext cx="2181287"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grpSp>
      <p:sp>
        <p:nvSpPr>
          <p:cNvPr id="79" name="Oval 11"/>
          <p:cNvSpPr/>
          <p:nvPr/>
        </p:nvSpPr>
        <p:spPr>
          <a:xfrm>
            <a:off x="4495800" y="2643558"/>
            <a:ext cx="236644" cy="236640"/>
          </a:xfrm>
          <a:prstGeom prst="ellipse">
            <a:avLst/>
          </a:prstGeom>
          <a:solidFill>
            <a:srgbClr val="C00000"/>
          </a:solidFill>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99" name="Skupina 98"/>
          <p:cNvGrpSpPr/>
          <p:nvPr/>
        </p:nvGrpSpPr>
        <p:grpSpPr>
          <a:xfrm>
            <a:off x="2479554" y="1988840"/>
            <a:ext cx="4055577" cy="0"/>
            <a:chOff x="2483768" y="1988840"/>
            <a:chExt cx="4055577" cy="0"/>
          </a:xfrm>
        </p:grpSpPr>
        <p:cxnSp>
          <p:nvCxnSpPr>
            <p:cNvPr id="95" name="Přímá spojnice 94"/>
            <p:cNvCxnSpPr/>
            <p:nvPr/>
          </p:nvCxnSpPr>
          <p:spPr>
            <a:xfrm>
              <a:off x="2483768" y="1988840"/>
              <a:ext cx="4055577"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96" name="Přímá spojnice 95"/>
            <p:cNvCxnSpPr/>
            <p:nvPr/>
          </p:nvCxnSpPr>
          <p:spPr>
            <a:xfrm>
              <a:off x="4233272" y="1988840"/>
              <a:ext cx="1346840" cy="0"/>
            </a:xfrm>
            <a:prstGeom prst="line">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97" name="Přímá spojnice 96"/>
          <p:cNvCxnSpPr/>
          <p:nvPr/>
        </p:nvCxnSpPr>
        <p:spPr>
          <a:xfrm>
            <a:off x="2483768" y="2276872"/>
            <a:ext cx="1285752"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a:off x="2479554" y="2605380"/>
            <a:ext cx="4055577"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2479554" y="2924944"/>
            <a:ext cx="1285752" cy="0"/>
          </a:xfrm>
          <a:prstGeom prst="line">
            <a:avLst/>
          </a:prstGeom>
          <a:ln w="19050">
            <a:solidFill>
              <a:srgbClr val="C00000"/>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sp>
        <p:nvSpPr>
          <p:cNvPr id="105" name="Oval 11"/>
          <p:cNvSpPr/>
          <p:nvPr/>
        </p:nvSpPr>
        <p:spPr>
          <a:xfrm>
            <a:off x="6343765" y="2486978"/>
            <a:ext cx="236644" cy="236640"/>
          </a:xfrm>
          <a:prstGeom prst="ellipse">
            <a:avLst/>
          </a:prstGeom>
          <a:noFill/>
          <a:ln w="3175">
            <a:solidFill>
              <a:srgbClr val="C00000"/>
            </a:solidFill>
            <a:prstDash val="sysDash"/>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6" name="Oval 11"/>
          <p:cNvSpPr/>
          <p:nvPr/>
        </p:nvSpPr>
        <p:spPr>
          <a:xfrm>
            <a:off x="3570495" y="2806624"/>
            <a:ext cx="236644" cy="236640"/>
          </a:xfrm>
          <a:prstGeom prst="ellipse">
            <a:avLst/>
          </a:prstGeom>
          <a:noFill/>
          <a:ln w="3175">
            <a:solidFill>
              <a:srgbClr val="C00000"/>
            </a:solidFill>
            <a:prstDash val="sysDash"/>
            <a:headEnd type="none" w="med" len="med"/>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7482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fade">
                                      <p:cBhvr>
                                        <p:cTn id="12" dur="500"/>
                                        <p:tgtEl>
                                          <p:spTgt spid="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fade">
                                      <p:cBhvr>
                                        <p:cTn id="27" dur="500"/>
                                        <p:tgtEl>
                                          <p:spTgt spid="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7"/>
                                        </p:tgtEl>
                                        <p:attrNameLst>
                                          <p:attrName>style.visibility</p:attrName>
                                        </p:attrNameLst>
                                      </p:cBhvr>
                                      <p:to>
                                        <p:strVal val="visible"/>
                                      </p:to>
                                    </p:set>
                                    <p:animEffect transition="in" filter="fade">
                                      <p:cBhvr>
                                        <p:cTn id="32" dur="500"/>
                                        <p:tgtEl>
                                          <p:spTgt spid="9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79"/>
                                        </p:tgtEl>
                                        <p:attrNameLst>
                                          <p:attrName>style.visibility</p:attrName>
                                        </p:attrNameLst>
                                      </p:cBhvr>
                                      <p:to>
                                        <p:strVal val="visible"/>
                                      </p:to>
                                    </p:set>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1"/>
                                        </p:tgtEl>
                                        <p:attrNameLst>
                                          <p:attrName>style.visibility</p:attrName>
                                        </p:attrNameLst>
                                      </p:cBhvr>
                                      <p:to>
                                        <p:strVal val="visible"/>
                                      </p:to>
                                    </p:set>
                                    <p:animEffect transition="in" filter="fade">
                                      <p:cBhvr>
                                        <p:cTn id="46" dur="500"/>
                                        <p:tgtEl>
                                          <p:spTgt spid="101"/>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05"/>
                                        </p:tgtEl>
                                        <p:attrNameLst>
                                          <p:attrName>style.visibility</p:attrName>
                                        </p:attrNameLst>
                                      </p:cBhvr>
                                      <p:to>
                                        <p:strVal val="visible"/>
                                      </p:to>
                                    </p:set>
                                    <p:animEffect transition="in" filter="fade">
                                      <p:cBhvr>
                                        <p:cTn id="50" dur="500"/>
                                        <p:tgtEl>
                                          <p:spTgt spid="105"/>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106"/>
                                        </p:tgtEl>
                                        <p:attrNameLst>
                                          <p:attrName>style.visibility</p:attrName>
                                        </p:attrNameLst>
                                      </p:cBhvr>
                                      <p:to>
                                        <p:strVal val="visible"/>
                                      </p:to>
                                    </p:set>
                                    <p:animEffect transition="in" filter="fade">
                                      <p:cBhvr>
                                        <p:cTn id="58" dur="5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79" grpId="0" animBg="1"/>
      <p:bldP spid="105" grpId="0" animBg="1"/>
      <p:bldP spid="10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Variance analysis results</a:t>
            </a:r>
            <a:endParaRPr lang="cs-CZ" dirty="0"/>
          </a:p>
        </p:txBody>
      </p:sp>
      <p:grpSp>
        <p:nvGrpSpPr>
          <p:cNvPr id="28" name="Skupina 27"/>
          <p:cNvGrpSpPr/>
          <p:nvPr/>
        </p:nvGrpSpPr>
        <p:grpSpPr>
          <a:xfrm>
            <a:off x="287664" y="1519033"/>
            <a:ext cx="8496664" cy="1189887"/>
            <a:chOff x="287664" y="5652304"/>
            <a:chExt cx="8496664" cy="1189887"/>
          </a:xfrm>
        </p:grpSpPr>
        <p:cxnSp>
          <p:nvCxnSpPr>
            <p:cNvPr id="14" name="Přímá spojnice se šipkou 13"/>
            <p:cNvCxnSpPr>
              <a:stCxn id="16" idx="3"/>
            </p:cNvCxnSpPr>
            <p:nvPr/>
          </p:nvCxnSpPr>
          <p:spPr>
            <a:xfrm>
              <a:off x="2483768" y="6247247"/>
              <a:ext cx="4124352" cy="0"/>
            </a:xfrm>
            <a:prstGeom prst="straightConnector1">
              <a:avLst/>
            </a:prstGeom>
            <a:ln w="28575">
              <a:solidFill>
                <a:schemeClr val="tx2"/>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6657284" y="5893304"/>
              <a:ext cx="904415" cy="707886"/>
            </a:xfrm>
            <a:prstGeom prst="rect">
              <a:avLst/>
            </a:prstGeom>
            <a:noFill/>
          </p:spPr>
          <p:txBody>
            <a:bodyPr wrap="none" rtlCol="0">
              <a:spAutoFit/>
            </a:bodyPr>
            <a:lstStyle/>
            <a:p>
              <a:pPr algn="ctr"/>
              <a:r>
                <a:rPr lang="en-US" sz="2000" dirty="0" smtClean="0">
                  <a:solidFill>
                    <a:schemeClr val="tx2"/>
                  </a:solidFill>
                  <a:latin typeface="+mn-lt"/>
                </a:rPr>
                <a:t>dense</a:t>
              </a:r>
            </a:p>
            <a:p>
              <a:pPr algn="ctr"/>
              <a:r>
                <a:rPr lang="en-US" sz="2000" dirty="0" smtClean="0">
                  <a:solidFill>
                    <a:schemeClr val="tx2"/>
                  </a:solidFill>
                  <a:latin typeface="+mn-lt"/>
                </a:rPr>
                <a:t>media</a:t>
              </a:r>
            </a:p>
          </p:txBody>
        </p:sp>
        <p:sp>
          <p:nvSpPr>
            <p:cNvPr id="16" name="TextovéPole 15"/>
            <p:cNvSpPr txBox="1"/>
            <p:nvPr/>
          </p:nvSpPr>
          <p:spPr>
            <a:xfrm>
              <a:off x="1596987" y="5893304"/>
              <a:ext cx="886781" cy="707886"/>
            </a:xfrm>
            <a:prstGeom prst="rect">
              <a:avLst/>
            </a:prstGeom>
            <a:noFill/>
          </p:spPr>
          <p:txBody>
            <a:bodyPr wrap="none" rtlCol="0">
              <a:spAutoFit/>
            </a:bodyPr>
            <a:lstStyle/>
            <a:p>
              <a:pPr algn="ctr"/>
              <a:r>
                <a:rPr lang="en-US" sz="2000" dirty="0" smtClean="0">
                  <a:solidFill>
                    <a:schemeClr val="tx2"/>
                  </a:solidFill>
                  <a:latin typeface="+mn-lt"/>
                </a:rPr>
                <a:t>rare </a:t>
              </a:r>
            </a:p>
            <a:p>
              <a:pPr algn="ctr"/>
              <a:r>
                <a:rPr lang="en-US" sz="2000" dirty="0" smtClean="0">
                  <a:solidFill>
                    <a:schemeClr val="tx2"/>
                  </a:solidFill>
                  <a:latin typeface="+mn-lt"/>
                </a:rPr>
                <a:t>media</a:t>
              </a:r>
            </a:p>
          </p:txBody>
        </p:sp>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26" t="39219" r="76892" b="22183"/>
            <a:stretch/>
          </p:blipFill>
          <p:spPr bwMode="auto">
            <a:xfrm>
              <a:off x="7524328" y="5652304"/>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7045" t="41892" r="56198" b="21939"/>
            <a:stretch/>
          </p:blipFill>
          <p:spPr bwMode="auto">
            <a:xfrm>
              <a:off x="287664" y="5652304"/>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sp>
        <p:nvSpPr>
          <p:cNvPr id="22" name="TextovéPole 21"/>
          <p:cNvSpPr txBox="1"/>
          <p:nvPr/>
        </p:nvSpPr>
        <p:spPr>
          <a:xfrm>
            <a:off x="2281447" y="5477162"/>
            <a:ext cx="3887603" cy="400110"/>
          </a:xfrm>
          <a:prstGeom prst="rect">
            <a:avLst/>
          </a:prstGeom>
          <a:noFill/>
        </p:spPr>
        <p:txBody>
          <a:bodyPr wrap="none" rtlCol="0">
            <a:spAutoFit/>
          </a:bodyPr>
          <a:lstStyle/>
          <a:p>
            <a:pPr algn="ctr"/>
            <a:r>
              <a:rPr lang="en-US" sz="2000" b="1" dirty="0" smtClean="0">
                <a:solidFill>
                  <a:schemeClr val="tx2"/>
                </a:solidFill>
                <a:latin typeface="+mn-lt"/>
              </a:rPr>
              <a:t>kernel width </a:t>
            </a:r>
            <a:r>
              <a:rPr lang="en-US" sz="2000" dirty="0" smtClean="0">
                <a:solidFill>
                  <a:schemeClr val="tx2"/>
                </a:solidFill>
                <a:latin typeface="+mn-lt"/>
              </a:rPr>
              <a:t>[mean free path]</a:t>
            </a:r>
          </a:p>
        </p:txBody>
      </p:sp>
      <p:sp>
        <p:nvSpPr>
          <p:cNvPr id="23" name="TextovéPole 22"/>
          <p:cNvSpPr txBox="1"/>
          <p:nvPr/>
        </p:nvSpPr>
        <p:spPr>
          <a:xfrm rot="16200000">
            <a:off x="-353292" y="3936958"/>
            <a:ext cx="1917513" cy="707886"/>
          </a:xfrm>
          <a:prstGeom prst="rect">
            <a:avLst/>
          </a:prstGeom>
          <a:noFill/>
        </p:spPr>
        <p:txBody>
          <a:bodyPr wrap="none" rtlCol="0">
            <a:spAutoFit/>
          </a:bodyPr>
          <a:lstStyle/>
          <a:p>
            <a:pPr algn="ctr"/>
            <a:r>
              <a:rPr lang="en-US" sz="2000" dirty="0">
                <a:solidFill>
                  <a:schemeClr val="tx2"/>
                </a:solidFill>
                <a:latin typeface="+mn-lt"/>
              </a:rPr>
              <a:t>n</a:t>
            </a:r>
            <a:r>
              <a:rPr lang="en-US" sz="2000" dirty="0" smtClean="0">
                <a:solidFill>
                  <a:schemeClr val="tx2"/>
                </a:solidFill>
                <a:latin typeface="+mn-lt"/>
              </a:rPr>
              <a:t>ormalized </a:t>
            </a:r>
          </a:p>
          <a:p>
            <a:pPr algn="ctr"/>
            <a:r>
              <a:rPr lang="en-US" sz="2000" dirty="0" smtClean="0">
                <a:solidFill>
                  <a:schemeClr val="tx2"/>
                </a:solidFill>
                <a:latin typeface="+mn-lt"/>
              </a:rPr>
              <a:t>std. dev. (NSD)</a:t>
            </a:r>
          </a:p>
        </p:txBody>
      </p:sp>
      <p:cxnSp>
        <p:nvCxnSpPr>
          <p:cNvPr id="21" name="Přímá spojnice 20"/>
          <p:cNvCxnSpPr/>
          <p:nvPr/>
        </p:nvCxnSpPr>
        <p:spPr>
          <a:xfrm flipV="1">
            <a:off x="2823056" y="2996952"/>
            <a:ext cx="0" cy="2121733"/>
          </a:xfrm>
          <a:prstGeom prst="line">
            <a:avLst/>
          </a:prstGeom>
          <a:ln w="28575">
            <a:solidFill>
              <a:schemeClr val="tx2"/>
            </a:solidFill>
            <a:prstDash val="dash"/>
          </a:ln>
          <a:effectLst/>
        </p:spPr>
        <p:style>
          <a:lnRef idx="1">
            <a:schemeClr val="accent1"/>
          </a:lnRef>
          <a:fillRef idx="0">
            <a:schemeClr val="accent1"/>
          </a:fillRef>
          <a:effectRef idx="0">
            <a:schemeClr val="accent1"/>
          </a:effectRef>
          <a:fontRef idx="minor">
            <a:schemeClr val="tx1"/>
          </a:fontRef>
        </p:style>
      </p:cxnSp>
      <p:sp>
        <p:nvSpPr>
          <p:cNvPr id="3" name="Zástupný symbol pro zápatí 2"/>
          <p:cNvSpPr>
            <a:spLocks noGrp="1"/>
          </p:cNvSpPr>
          <p:nvPr>
            <p:ph type="ftr" sz="quarter" idx="11"/>
          </p:nvPr>
        </p:nvSpPr>
        <p:spPr/>
        <p:txBody>
          <a:bodyPr/>
          <a:lstStyle/>
          <a:p>
            <a:pPr>
              <a:defRPr/>
            </a:pPr>
            <a:r>
              <a:rPr lang="en-US" altLang="en-US" dirty="0" smtClean="0">
                <a:solidFill>
                  <a:prstClr val="black"/>
                </a:solidFill>
              </a:rPr>
              <a:t>Jaroslav </a:t>
            </a:r>
            <a:r>
              <a:rPr lang="en-US" altLang="en-US" dirty="0" err="1" smtClean="0">
                <a:solidFill>
                  <a:prstClr val="black"/>
                </a:solidFill>
              </a:rPr>
              <a:t>Křivánek</a:t>
            </a:r>
            <a:r>
              <a:rPr lang="en-US" altLang="en-US" dirty="0" smtClean="0">
                <a:solidFill>
                  <a:prstClr val="black"/>
                </a:solidFill>
              </a:rPr>
              <a:t> et al. - Unifying points beams and paths ...</a:t>
            </a:r>
            <a:endParaRPr lang="en-US" altLang="en-US" dirty="0">
              <a:solidFill>
                <a:prstClr val="black"/>
              </a:solidFill>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21</a:t>
            </a:fld>
            <a:endParaRPr lang="en-US" altLang="en-US">
              <a:solidFill>
                <a:prstClr val="black"/>
              </a:solidFill>
            </a:endParaRPr>
          </a:p>
        </p:txBody>
      </p:sp>
      <p:cxnSp>
        <p:nvCxnSpPr>
          <p:cNvPr id="13" name="Přímá spojnice 12"/>
          <p:cNvCxnSpPr/>
          <p:nvPr/>
        </p:nvCxnSpPr>
        <p:spPr>
          <a:xfrm>
            <a:off x="1103423" y="5118685"/>
            <a:ext cx="6984776" cy="0"/>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Přímá spojnice 19"/>
          <p:cNvCxnSpPr/>
          <p:nvPr/>
        </p:nvCxnSpPr>
        <p:spPr>
          <a:xfrm flipV="1">
            <a:off x="1103423" y="3212976"/>
            <a:ext cx="0" cy="1905709"/>
          </a:xfrm>
          <a:prstGeom prst="line">
            <a:avLst/>
          </a:prstGeom>
          <a:ln w="19050">
            <a:solidFill>
              <a:schemeClr val="tx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1" name="TextovéPole 30"/>
          <p:cNvSpPr txBox="1"/>
          <p:nvPr/>
        </p:nvSpPr>
        <p:spPr>
          <a:xfrm>
            <a:off x="984388" y="5078094"/>
            <a:ext cx="300082"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0</a:t>
            </a:r>
            <a:endParaRPr lang="cs-CZ" dirty="0" smtClean="0">
              <a:latin typeface="Times New Roman" panose="02020603050405020304" pitchFamily="18" charset="0"/>
              <a:cs typeface="Times New Roman" panose="02020603050405020304" pitchFamily="18" charset="0"/>
            </a:endParaRPr>
          </a:p>
        </p:txBody>
      </p:sp>
      <p:sp>
        <p:nvSpPr>
          <p:cNvPr id="39" name="TextovéPole 38"/>
          <p:cNvSpPr txBox="1"/>
          <p:nvPr/>
        </p:nvSpPr>
        <p:spPr>
          <a:xfrm>
            <a:off x="2677923" y="5078094"/>
            <a:ext cx="30008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a:t>
            </a:r>
            <a:endParaRPr lang="cs-CZ" dirty="0" smtClean="0">
              <a:latin typeface="Times New Roman" panose="02020603050405020304" pitchFamily="18" charset="0"/>
              <a:cs typeface="Times New Roman" panose="02020603050405020304" pitchFamily="18" charset="0"/>
            </a:endParaRPr>
          </a:p>
        </p:txBody>
      </p:sp>
      <p:sp>
        <p:nvSpPr>
          <p:cNvPr id="40" name="TextovéPole 39"/>
          <p:cNvSpPr txBox="1"/>
          <p:nvPr/>
        </p:nvSpPr>
        <p:spPr>
          <a:xfrm>
            <a:off x="7522664" y="5078094"/>
            <a:ext cx="300082" cy="406265"/>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4</a:t>
            </a:r>
            <a:endParaRPr lang="cs-CZ" dirty="0" smtClean="0">
              <a:latin typeface="Times New Roman" panose="02020603050405020304" pitchFamily="18" charset="0"/>
              <a:cs typeface="Times New Roman" panose="02020603050405020304" pitchFamily="18" charset="0"/>
            </a:endParaRPr>
          </a:p>
        </p:txBody>
      </p:sp>
      <p:grpSp>
        <p:nvGrpSpPr>
          <p:cNvPr id="45" name="Skupina 44"/>
          <p:cNvGrpSpPr/>
          <p:nvPr/>
        </p:nvGrpSpPr>
        <p:grpSpPr>
          <a:xfrm>
            <a:off x="1230624" y="3542030"/>
            <a:ext cx="7876244" cy="1552446"/>
            <a:chOff x="1230624" y="2821950"/>
            <a:chExt cx="7876244" cy="1552446"/>
          </a:xfrm>
        </p:grpSpPr>
        <p:cxnSp>
          <p:nvCxnSpPr>
            <p:cNvPr id="25" name="Přímá spojnice 24"/>
            <p:cNvCxnSpPr/>
            <p:nvPr/>
          </p:nvCxnSpPr>
          <p:spPr>
            <a:xfrm>
              <a:off x="1251173" y="3967348"/>
              <a:ext cx="6390526" cy="0"/>
            </a:xfrm>
            <a:prstGeom prst="line">
              <a:avLst/>
            </a:prstGeom>
            <a:ln w="57150">
              <a:solidFill>
                <a:srgbClr val="FFCC00"/>
              </a:solidFill>
              <a:prstDash val="solid"/>
            </a:ln>
            <a:effectLst>
              <a:outerShdw blurRad="50800" dist="38100" dir="18900000" algn="b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Volný tvar 9"/>
            <p:cNvSpPr/>
            <p:nvPr/>
          </p:nvSpPr>
          <p:spPr>
            <a:xfrm>
              <a:off x="1230624" y="2821950"/>
              <a:ext cx="6411075" cy="1500027"/>
            </a:xfrm>
            <a:custGeom>
              <a:avLst/>
              <a:gdLst>
                <a:gd name="connsiteX0" fmla="*/ 6421425 w 6421425"/>
                <a:gd name="connsiteY0" fmla="*/ 1500027 h 1500027"/>
                <a:gd name="connsiteX1" fmla="*/ 1602845 w 6421425"/>
                <a:gd name="connsiteY1" fmla="*/ 1150706 h 1500027"/>
                <a:gd name="connsiteX2" fmla="*/ 236382 w 6421425"/>
                <a:gd name="connsiteY2" fmla="*/ 760288 h 1500027"/>
                <a:gd name="connsiteX3" fmla="*/ 10350 w 6421425"/>
                <a:gd name="connsiteY3" fmla="*/ 0 h 1500027"/>
                <a:gd name="connsiteX0" fmla="*/ 6411075 w 6411075"/>
                <a:gd name="connsiteY0" fmla="*/ 1500027 h 1500027"/>
                <a:gd name="connsiteX1" fmla="*/ 1592495 w 6411075"/>
                <a:gd name="connsiteY1" fmla="*/ 1150706 h 1500027"/>
                <a:gd name="connsiteX2" fmla="*/ 226032 w 6411075"/>
                <a:gd name="connsiteY2" fmla="*/ 760288 h 1500027"/>
                <a:gd name="connsiteX3" fmla="*/ 0 w 6411075"/>
                <a:gd name="connsiteY3" fmla="*/ 0 h 1500027"/>
                <a:gd name="connsiteX0" fmla="*/ 6411075 w 6411075"/>
                <a:gd name="connsiteY0" fmla="*/ 1500027 h 1500027"/>
                <a:gd name="connsiteX1" fmla="*/ 1592495 w 6411075"/>
                <a:gd name="connsiteY1" fmla="*/ 1150706 h 1500027"/>
                <a:gd name="connsiteX2" fmla="*/ 226032 w 6411075"/>
                <a:gd name="connsiteY2" fmla="*/ 760288 h 1500027"/>
                <a:gd name="connsiteX3" fmla="*/ 0 w 6411075"/>
                <a:gd name="connsiteY3" fmla="*/ 0 h 1500027"/>
              </a:gdLst>
              <a:ahLst/>
              <a:cxnLst>
                <a:cxn ang="0">
                  <a:pos x="connsiteX0" y="connsiteY0"/>
                </a:cxn>
                <a:cxn ang="0">
                  <a:pos x="connsiteX1" y="connsiteY1"/>
                </a:cxn>
                <a:cxn ang="0">
                  <a:pos x="connsiteX2" y="connsiteY2"/>
                </a:cxn>
                <a:cxn ang="0">
                  <a:pos x="connsiteX3" y="connsiteY3"/>
                </a:cxn>
              </a:cxnLst>
              <a:rect l="l" t="t" r="r" b="b"/>
              <a:pathLst>
                <a:path w="6411075" h="1500027">
                  <a:moveTo>
                    <a:pt x="6411075" y="1500027"/>
                  </a:moveTo>
                  <a:cubicBezTo>
                    <a:pt x="4517205" y="1387011"/>
                    <a:pt x="2623335" y="1273996"/>
                    <a:pt x="1592495" y="1150706"/>
                  </a:cubicBezTo>
                  <a:cubicBezTo>
                    <a:pt x="561655" y="1027416"/>
                    <a:pt x="368158" y="880153"/>
                    <a:pt x="226032" y="760288"/>
                  </a:cubicBezTo>
                  <a:cubicBezTo>
                    <a:pt x="83906" y="640423"/>
                    <a:pt x="11131" y="294526"/>
                    <a:pt x="0" y="0"/>
                  </a:cubicBezTo>
                </a:path>
              </a:pathLst>
            </a:custGeom>
            <a:noFill/>
            <a:ln w="57150">
              <a:solidFill>
                <a:srgbClr val="7030A0"/>
              </a:solidFill>
              <a:prstDash val="solid"/>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TextovéPole 40"/>
            <p:cNvSpPr txBox="1"/>
            <p:nvPr/>
          </p:nvSpPr>
          <p:spPr>
            <a:xfrm>
              <a:off x="7064321" y="3503872"/>
              <a:ext cx="2042547"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dirty="0" smtClean="0">
                  <a:solidFill>
                    <a:srgbClr val="FFCC00"/>
                  </a:solidFill>
                  <a:latin typeface="+mn-lt"/>
                </a:rPr>
                <a:t>Short beam</a:t>
              </a:r>
              <a:r>
                <a:rPr lang="en-US" b="1" dirty="0" smtClean="0">
                  <a:solidFill>
                    <a:srgbClr val="7030A0"/>
                  </a:solidFill>
                  <a:latin typeface="+mn-lt"/>
                </a:rPr>
                <a:t> </a:t>
              </a:r>
              <a:r>
                <a:rPr lang="en-US" dirty="0" smtClean="0">
                  <a:solidFill>
                    <a:schemeClr val="bg1">
                      <a:lumMod val="65000"/>
                    </a:schemeClr>
                  </a:solidFill>
                  <a:latin typeface="+mn-lt"/>
                </a:rPr>
                <a:t>– </a:t>
              </a:r>
              <a:r>
                <a:rPr lang="en-US" dirty="0" err="1" smtClean="0">
                  <a:solidFill>
                    <a:schemeClr val="bg1">
                      <a:lumMod val="65000"/>
                    </a:schemeClr>
                  </a:solidFill>
                  <a:latin typeface="+mn-lt"/>
                </a:rPr>
                <a:t>B</a:t>
              </a:r>
              <a:r>
                <a:rPr lang="en-US" baseline="-25000" dirty="0" err="1" smtClean="0">
                  <a:solidFill>
                    <a:schemeClr val="bg1">
                      <a:lumMod val="65000"/>
                    </a:schemeClr>
                  </a:solidFill>
                  <a:latin typeface="+mn-lt"/>
                </a:rPr>
                <a:t>l</a:t>
              </a:r>
              <a:endParaRPr lang="cs-CZ" baseline="-25000" dirty="0" smtClean="0">
                <a:solidFill>
                  <a:schemeClr val="bg1">
                    <a:lumMod val="65000"/>
                  </a:schemeClr>
                </a:solidFill>
                <a:latin typeface="+mn-lt"/>
              </a:endParaRPr>
            </a:p>
          </p:txBody>
        </p:sp>
        <p:sp>
          <p:nvSpPr>
            <p:cNvPr id="44" name="TextovéPole 43"/>
            <p:cNvSpPr txBox="1"/>
            <p:nvPr/>
          </p:nvSpPr>
          <p:spPr>
            <a:xfrm>
              <a:off x="7803306" y="4005064"/>
              <a:ext cx="1303562"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dirty="0" smtClean="0">
                  <a:solidFill>
                    <a:srgbClr val="7030A0"/>
                  </a:solidFill>
                  <a:latin typeface="+mn-lt"/>
                </a:rPr>
                <a:t>Point</a:t>
              </a:r>
              <a:r>
                <a:rPr lang="en-US" dirty="0" smtClean="0">
                  <a:solidFill>
                    <a:schemeClr val="bg1">
                      <a:lumMod val="65000"/>
                    </a:schemeClr>
                  </a:solidFill>
                  <a:latin typeface="+mn-lt"/>
                </a:rPr>
                <a:t> – </a:t>
              </a:r>
              <a:r>
                <a:rPr lang="en-US" dirty="0" err="1" smtClean="0">
                  <a:solidFill>
                    <a:schemeClr val="bg1">
                      <a:lumMod val="65000"/>
                    </a:schemeClr>
                  </a:solidFill>
                  <a:latin typeface="+mn-lt"/>
                </a:rPr>
                <a:t>B</a:t>
              </a:r>
              <a:r>
                <a:rPr lang="en-US" baseline="-25000" dirty="0" err="1" smtClean="0">
                  <a:solidFill>
                    <a:schemeClr val="bg1">
                      <a:lumMod val="65000"/>
                    </a:schemeClr>
                  </a:solidFill>
                  <a:latin typeface="+mn-lt"/>
                </a:rPr>
                <a:t>l</a:t>
              </a:r>
              <a:endParaRPr lang="cs-CZ" baseline="-25000" dirty="0" smtClean="0">
                <a:solidFill>
                  <a:schemeClr val="bg1">
                    <a:lumMod val="65000"/>
                  </a:schemeClr>
                </a:solidFill>
                <a:latin typeface="+mn-lt"/>
              </a:endParaRPr>
            </a:p>
          </p:txBody>
        </p:sp>
      </p:grpSp>
      <p:sp>
        <p:nvSpPr>
          <p:cNvPr id="5" name="Ovál 4"/>
          <p:cNvSpPr/>
          <p:nvPr/>
        </p:nvSpPr>
        <p:spPr>
          <a:xfrm>
            <a:off x="959408" y="3153341"/>
            <a:ext cx="1718515" cy="2068251"/>
          </a:xfrm>
          <a:prstGeom prst="ellipse">
            <a:avLst/>
          </a:prstGeom>
          <a:no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vál 25"/>
          <p:cNvSpPr/>
          <p:nvPr/>
        </p:nvSpPr>
        <p:spPr>
          <a:xfrm>
            <a:off x="4655446" y="4408618"/>
            <a:ext cx="3291754" cy="872608"/>
          </a:xfrm>
          <a:prstGeom prst="ellipse">
            <a:avLst/>
          </a:prstGeom>
          <a:no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ustDataLst>
      <p:tags r:id="rId1"/>
    </p:custDataLst>
    <p:extLst>
      <p:ext uri="{BB962C8B-B14F-4D97-AF65-F5344CB8AC3E}">
        <p14:creationId xmlns:p14="http://schemas.microsoft.com/office/powerpoint/2010/main" val="12049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Variance analysis results</a:t>
            </a:r>
            <a:endParaRPr lang="cs-CZ" dirty="0"/>
          </a:p>
        </p:txBody>
      </p:sp>
      <p:grpSp>
        <p:nvGrpSpPr>
          <p:cNvPr id="9" name="Skupina 8"/>
          <p:cNvGrpSpPr/>
          <p:nvPr/>
        </p:nvGrpSpPr>
        <p:grpSpPr>
          <a:xfrm>
            <a:off x="5571031" y="1570854"/>
            <a:ext cx="1606530" cy="1605763"/>
            <a:chOff x="5571031" y="1554303"/>
            <a:chExt cx="1606530" cy="1605763"/>
          </a:xfrm>
        </p:grpSpPr>
        <p:sp>
          <p:nvSpPr>
            <p:cNvPr id="15" name="TextovéPole 14"/>
            <p:cNvSpPr txBox="1"/>
            <p:nvPr/>
          </p:nvSpPr>
          <p:spPr>
            <a:xfrm>
              <a:off x="5571031" y="2759956"/>
              <a:ext cx="1606530" cy="400110"/>
            </a:xfrm>
            <a:prstGeom prst="rect">
              <a:avLst/>
            </a:prstGeom>
            <a:noFill/>
          </p:spPr>
          <p:txBody>
            <a:bodyPr wrap="none" rtlCol="0">
              <a:spAutoFit/>
            </a:bodyPr>
            <a:lstStyle/>
            <a:p>
              <a:pPr algn="ctr"/>
              <a:r>
                <a:rPr lang="en-US" sz="2000" dirty="0" smtClean="0">
                  <a:solidFill>
                    <a:schemeClr val="tx2"/>
                  </a:solidFill>
                  <a:latin typeface="+mn-lt"/>
                </a:rPr>
                <a:t>dense media</a:t>
              </a:r>
            </a:p>
          </p:txBody>
        </p:sp>
        <p:pic>
          <p:nvPicPr>
            <p:cNvPr id="1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26" t="39219" r="76892" b="22183"/>
            <a:stretch/>
          </p:blipFill>
          <p:spPr bwMode="auto">
            <a:xfrm>
              <a:off x="5744296" y="1554303"/>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12" name="Skupina 11"/>
          <p:cNvGrpSpPr/>
          <p:nvPr/>
        </p:nvGrpSpPr>
        <p:grpSpPr>
          <a:xfrm>
            <a:off x="2941807" y="1556792"/>
            <a:ext cx="1414169" cy="1619825"/>
            <a:chOff x="2825576" y="1590949"/>
            <a:chExt cx="1414169" cy="1619825"/>
          </a:xfrm>
        </p:grpSpPr>
        <p:sp>
          <p:nvSpPr>
            <p:cNvPr id="16" name="TextovéPole 15"/>
            <p:cNvSpPr txBox="1"/>
            <p:nvPr/>
          </p:nvSpPr>
          <p:spPr>
            <a:xfrm>
              <a:off x="2825576" y="2810664"/>
              <a:ext cx="1414169" cy="400110"/>
            </a:xfrm>
            <a:prstGeom prst="rect">
              <a:avLst/>
            </a:prstGeom>
            <a:noFill/>
          </p:spPr>
          <p:txBody>
            <a:bodyPr wrap="none" rtlCol="0">
              <a:spAutoFit/>
            </a:bodyPr>
            <a:lstStyle/>
            <a:p>
              <a:pPr algn="ctr"/>
              <a:r>
                <a:rPr lang="en-US" sz="2000" dirty="0" smtClean="0">
                  <a:solidFill>
                    <a:schemeClr val="tx2"/>
                  </a:solidFill>
                  <a:latin typeface="+mn-lt"/>
                </a:rPr>
                <a:t>rare media</a:t>
              </a:r>
            </a:p>
          </p:txBody>
        </p:sp>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045" t="41892" r="56198" b="21939"/>
            <a:stretch/>
          </p:blipFill>
          <p:spPr bwMode="auto">
            <a:xfrm>
              <a:off x="2902660" y="1590949"/>
              <a:ext cx="1260000" cy="1189887"/>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grpSp>
        <p:nvGrpSpPr>
          <p:cNvPr id="5" name="Skupina 4"/>
          <p:cNvGrpSpPr/>
          <p:nvPr/>
        </p:nvGrpSpPr>
        <p:grpSpPr>
          <a:xfrm>
            <a:off x="1475656" y="3225750"/>
            <a:ext cx="5184576" cy="995338"/>
            <a:chOff x="1475656" y="4161854"/>
            <a:chExt cx="5184576" cy="995338"/>
          </a:xfrm>
        </p:grpSpPr>
        <p:sp>
          <p:nvSpPr>
            <p:cNvPr id="33" name="TextovéPole 32"/>
            <p:cNvSpPr txBox="1"/>
            <p:nvPr/>
          </p:nvSpPr>
          <p:spPr>
            <a:xfrm>
              <a:off x="1475656" y="4474293"/>
              <a:ext cx="1135247" cy="400110"/>
            </a:xfrm>
            <a:prstGeom prst="rect">
              <a:avLst/>
            </a:prstGeom>
            <a:noFill/>
          </p:spPr>
          <p:txBody>
            <a:bodyPr wrap="none" rtlCol="0">
              <a:spAutoFit/>
            </a:bodyPr>
            <a:lstStyle/>
            <a:p>
              <a:pPr algn="r"/>
              <a:r>
                <a:rPr lang="en-US" sz="2000" b="1" dirty="0" smtClean="0">
                  <a:solidFill>
                    <a:schemeClr val="tx2"/>
                  </a:solidFill>
                  <a:latin typeface="+mn-lt"/>
                </a:rPr>
                <a:t>beams:</a:t>
              </a:r>
              <a:endParaRPr lang="cs-CZ" sz="2000" b="1" dirty="0" smtClean="0">
                <a:solidFill>
                  <a:schemeClr val="tx2"/>
                </a:solidFill>
                <a:latin typeface="+mn-lt"/>
              </a:endParaRPr>
            </a:p>
          </p:txBody>
        </p:sp>
        <p:sp>
          <p:nvSpPr>
            <p:cNvPr id="36" name="TextBox 19"/>
            <p:cNvSpPr txBox="1"/>
            <p:nvPr/>
          </p:nvSpPr>
          <p:spPr>
            <a:xfrm>
              <a:off x="3352056" y="4233862"/>
              <a:ext cx="571872" cy="923330"/>
            </a:xfrm>
            <a:prstGeom prst="rect">
              <a:avLst/>
            </a:prstGeom>
            <a:noFill/>
          </p:spPr>
          <p:txBody>
            <a:bodyPr wrap="square" rtlCol="0">
              <a:spAutoFit/>
            </a:bodyPr>
            <a:lstStyle/>
            <a:p>
              <a:r>
                <a:rPr lang="en-US" sz="5400" b="1" dirty="0" smtClean="0">
                  <a:solidFill>
                    <a:srgbClr val="00B050"/>
                  </a:solidFill>
                  <a:effectLst>
                    <a:outerShdw blurRad="38100" dist="38100" dir="2700000" algn="tl">
                      <a:srgbClr val="000000">
                        <a:alpha val="43137"/>
                      </a:srgbClr>
                    </a:outerShdw>
                  </a:effectLst>
                  <a:latin typeface="+mn-lt"/>
                  <a:sym typeface="Wingdings"/>
                </a:rPr>
                <a:t></a:t>
              </a:r>
              <a:endParaRPr lang="en-US" sz="5400" b="1" dirty="0" smtClean="0">
                <a:solidFill>
                  <a:srgbClr val="00B050"/>
                </a:solidFill>
                <a:effectLst>
                  <a:outerShdw blurRad="38100" dist="38100" dir="2700000" algn="tl">
                    <a:srgbClr val="000000">
                      <a:alpha val="43137"/>
                    </a:srgbClr>
                  </a:outerShdw>
                </a:effectLst>
                <a:latin typeface="+mn-lt"/>
              </a:endParaRPr>
            </a:p>
          </p:txBody>
        </p:sp>
        <p:sp>
          <p:nvSpPr>
            <p:cNvPr id="37" name="TextBox 19"/>
            <p:cNvSpPr txBox="1"/>
            <p:nvPr/>
          </p:nvSpPr>
          <p:spPr>
            <a:xfrm>
              <a:off x="6088360" y="4161854"/>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grpSp>
      <p:grpSp>
        <p:nvGrpSpPr>
          <p:cNvPr id="6" name="Skupina 5"/>
          <p:cNvGrpSpPr/>
          <p:nvPr/>
        </p:nvGrpSpPr>
        <p:grpSpPr>
          <a:xfrm>
            <a:off x="1498098" y="4221088"/>
            <a:ext cx="5104076" cy="954394"/>
            <a:chOff x="1498098" y="3239275"/>
            <a:chExt cx="5104076" cy="954394"/>
          </a:xfrm>
        </p:grpSpPr>
        <p:sp>
          <p:nvSpPr>
            <p:cNvPr id="11" name="TextovéPole 10"/>
            <p:cNvSpPr txBox="1"/>
            <p:nvPr/>
          </p:nvSpPr>
          <p:spPr>
            <a:xfrm>
              <a:off x="1498098" y="3505527"/>
              <a:ext cx="1112805" cy="400110"/>
            </a:xfrm>
            <a:prstGeom prst="rect">
              <a:avLst/>
            </a:prstGeom>
            <a:noFill/>
          </p:spPr>
          <p:txBody>
            <a:bodyPr wrap="none" rtlCol="0">
              <a:spAutoFit/>
            </a:bodyPr>
            <a:lstStyle/>
            <a:p>
              <a:pPr algn="r"/>
              <a:r>
                <a:rPr lang="en-US" sz="2000" b="1" dirty="0" smtClean="0">
                  <a:solidFill>
                    <a:schemeClr val="tx2"/>
                  </a:solidFill>
                  <a:latin typeface="+mn-lt"/>
                </a:rPr>
                <a:t>points:</a:t>
              </a:r>
            </a:p>
          </p:txBody>
        </p:sp>
        <p:sp>
          <p:nvSpPr>
            <p:cNvPr id="35" name="TextBox 19"/>
            <p:cNvSpPr txBox="1"/>
            <p:nvPr/>
          </p:nvSpPr>
          <p:spPr>
            <a:xfrm>
              <a:off x="3305528" y="3239275"/>
              <a:ext cx="571872" cy="923330"/>
            </a:xfrm>
            <a:prstGeom prst="rect">
              <a:avLst/>
            </a:prstGeom>
            <a:noFill/>
          </p:spPr>
          <p:txBody>
            <a:bodyPr wrap="square" rtlCol="0">
              <a:spAutoFit/>
            </a:bodyPr>
            <a:lstStyle/>
            <a:p>
              <a:r>
                <a:rPr lang="en-US" sz="5400" b="1" dirty="0" smtClean="0">
                  <a:solidFill>
                    <a:schemeClr val="accent2">
                      <a:lumMod val="75000"/>
                    </a:schemeClr>
                  </a:solidFill>
                  <a:effectLst>
                    <a:outerShdw blurRad="38100" dist="38100" dir="2700000" algn="tl">
                      <a:srgbClr val="000000">
                        <a:alpha val="43137"/>
                      </a:srgbClr>
                    </a:outerShdw>
                  </a:effectLst>
                  <a:latin typeface="+mn-lt"/>
                  <a:sym typeface="Wingdings"/>
                </a:rPr>
                <a:t></a:t>
              </a:r>
              <a:endParaRPr lang="en-US" sz="5400" b="1" dirty="0" smtClean="0">
                <a:solidFill>
                  <a:schemeClr val="accent2">
                    <a:lumMod val="75000"/>
                  </a:schemeClr>
                </a:solidFill>
                <a:effectLst>
                  <a:outerShdw blurRad="38100" dist="38100" dir="2700000" algn="tl">
                    <a:srgbClr val="000000">
                      <a:alpha val="43137"/>
                    </a:srgbClr>
                  </a:outerShdw>
                </a:effectLst>
                <a:latin typeface="+mn-lt"/>
              </a:endParaRPr>
            </a:p>
          </p:txBody>
        </p:sp>
        <p:sp>
          <p:nvSpPr>
            <p:cNvPr id="38" name="TextBox 19"/>
            <p:cNvSpPr txBox="1"/>
            <p:nvPr/>
          </p:nvSpPr>
          <p:spPr>
            <a:xfrm>
              <a:off x="6030302" y="3270339"/>
              <a:ext cx="571872" cy="923330"/>
            </a:xfrm>
            <a:prstGeom prst="rect">
              <a:avLst/>
            </a:prstGeom>
            <a:noFill/>
          </p:spPr>
          <p:txBody>
            <a:bodyPr wrap="square" rtlCol="0">
              <a:spAutoFit/>
            </a:bodyPr>
            <a:lstStyle/>
            <a:p>
              <a:r>
                <a:rPr lang="en-US" sz="5400" b="1" dirty="0" smtClean="0">
                  <a:solidFill>
                    <a:srgbClr val="00B050"/>
                  </a:solidFill>
                  <a:effectLst>
                    <a:outerShdw blurRad="38100" dist="38100" dir="2700000" algn="tl">
                      <a:srgbClr val="000000">
                        <a:alpha val="43137"/>
                      </a:srgbClr>
                    </a:outerShdw>
                  </a:effectLst>
                  <a:latin typeface="+mn-lt"/>
                  <a:sym typeface="Wingdings"/>
                </a:rPr>
                <a:t></a:t>
              </a:r>
              <a:endParaRPr lang="en-US" sz="5400" b="1" dirty="0" smtClean="0">
                <a:solidFill>
                  <a:srgbClr val="00B050"/>
                </a:solidFill>
                <a:effectLst>
                  <a:outerShdw blurRad="38100" dist="38100" dir="2700000" algn="tl">
                    <a:srgbClr val="000000">
                      <a:alpha val="43137"/>
                    </a:srgbClr>
                  </a:outerShdw>
                </a:effectLst>
                <a:latin typeface="+mn-lt"/>
              </a:endParaRPr>
            </a:p>
          </p:txBody>
        </p:sp>
      </p:grpSp>
      <p:sp>
        <p:nvSpPr>
          <p:cNvPr id="3" name="Zástupný symbol pro zápatí 2"/>
          <p:cNvSpPr>
            <a:spLocks noGrp="1"/>
          </p:cNvSpPr>
          <p:nvPr>
            <p:ph type="ftr" sz="quarter" idx="11"/>
          </p:nvPr>
        </p:nvSpPr>
        <p:spPr/>
        <p:txBody>
          <a:bodyPr/>
          <a:lstStyle/>
          <a:p>
            <a:pPr>
              <a:defRPr/>
            </a:pPr>
            <a:r>
              <a:rPr lang="en-US" altLang="en-US" dirty="0" smtClean="0">
                <a:solidFill>
                  <a:prstClr val="black"/>
                </a:solidFill>
              </a:rPr>
              <a:t>Jaroslav </a:t>
            </a:r>
            <a:r>
              <a:rPr lang="en-US" altLang="en-US" dirty="0" err="1" smtClean="0">
                <a:solidFill>
                  <a:prstClr val="black"/>
                </a:solidFill>
              </a:rPr>
              <a:t>Křivánek</a:t>
            </a:r>
            <a:r>
              <a:rPr lang="en-US" altLang="en-US" dirty="0" smtClean="0">
                <a:solidFill>
                  <a:prstClr val="black"/>
                </a:solidFill>
              </a:rPr>
              <a:t> et al. - Unifying points beams and paths ...</a:t>
            </a:r>
            <a:endParaRPr lang="en-US" altLang="en-US" dirty="0">
              <a:solidFill>
                <a:prstClr val="black"/>
              </a:solidFill>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22</a:t>
            </a:fld>
            <a:endParaRPr lang="en-US" altLang="en-US">
              <a:solidFill>
                <a:prstClr val="black"/>
              </a:solidFill>
            </a:endParaRPr>
          </a:p>
        </p:txBody>
      </p:sp>
      <p:cxnSp>
        <p:nvCxnSpPr>
          <p:cNvPr id="8" name="Přímá spojnice 7"/>
          <p:cNvCxnSpPr/>
          <p:nvPr/>
        </p:nvCxnSpPr>
        <p:spPr>
          <a:xfrm>
            <a:off x="971600" y="4197502"/>
            <a:ext cx="720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a:off x="971600" y="5157192"/>
            <a:ext cx="720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 name="Přímá spojnice 41"/>
          <p:cNvCxnSpPr/>
          <p:nvPr/>
        </p:nvCxnSpPr>
        <p:spPr>
          <a:xfrm>
            <a:off x="971600" y="3237812"/>
            <a:ext cx="7200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425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b="0" dirty="0" smtClean="0"/>
              <a:t>“How to combine?”</a:t>
            </a:r>
            <a:r>
              <a:rPr lang="en-US" dirty="0" smtClean="0"/>
              <a:t/>
            </a:r>
            <a:br>
              <a:rPr lang="en-US" dirty="0" smtClean="0"/>
            </a:br>
            <a:r>
              <a:rPr lang="en-US" dirty="0" smtClean="0"/>
              <a:t/>
            </a:r>
            <a:br>
              <a:rPr lang="en-US" dirty="0" smtClean="0"/>
            </a:br>
            <a:r>
              <a:rPr lang="en-US" dirty="0" smtClean="0"/>
              <a:t>Extended MIS</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2123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Extended MIS – Problem</a:t>
            </a:r>
            <a:endParaRPr lang="cs-CZ" dirty="0"/>
          </a:p>
        </p:txBody>
      </p:sp>
      <p:sp>
        <p:nvSpPr>
          <p:cNvPr id="3" name="Zástupný symbol pro obsah 2"/>
          <p:cNvSpPr>
            <a:spLocks noGrp="1"/>
          </p:cNvSpPr>
          <p:nvPr>
            <p:ph idx="1"/>
          </p:nvPr>
        </p:nvSpPr>
        <p:spPr>
          <a:xfrm>
            <a:off x="457200" y="1600200"/>
            <a:ext cx="8363272" cy="4637112"/>
          </a:xfrm>
        </p:spPr>
        <p:txBody>
          <a:bodyPr>
            <a:normAutofit/>
          </a:bodyPr>
          <a:lstStyle/>
          <a:p>
            <a:endParaRPr lang="en-US" dirty="0" smtClean="0"/>
          </a:p>
          <a:p>
            <a:r>
              <a:rPr lang="en-US" dirty="0" smtClean="0"/>
              <a:t>Blurring by the kernel = extra integral dimensions</a:t>
            </a:r>
          </a:p>
          <a:p>
            <a:endParaRPr lang="en-US" dirty="0" smtClean="0"/>
          </a:p>
          <a:p>
            <a:r>
              <a:rPr lang="en-US" dirty="0" smtClean="0"/>
              <a:t>Combine estimators of integrals over </a:t>
            </a:r>
            <a:r>
              <a:rPr lang="en-US" b="1" dirty="0" smtClean="0"/>
              <a:t>spaces of different dimension</a:t>
            </a:r>
          </a:p>
          <a:p>
            <a:endParaRPr lang="en-US" b="1" dirty="0" smtClean="0"/>
          </a:p>
          <a:p>
            <a:pPr lvl="1"/>
            <a:r>
              <a:rPr lang="en-US" dirty="0" smtClean="0"/>
              <a:t>Original MIS cannot do this</a:t>
            </a:r>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24</a:t>
            </a:fld>
            <a:endParaRPr lang="en-US" altLang="en-US">
              <a:solidFill>
                <a:prstClr val="black"/>
              </a:solidFill>
            </a:endParaRPr>
          </a:p>
        </p:txBody>
      </p:sp>
    </p:spTree>
    <p:extLst>
      <p:ext uri="{BB962C8B-B14F-4D97-AF65-F5344CB8AC3E}">
        <p14:creationId xmlns:p14="http://schemas.microsoft.com/office/powerpoint/2010/main" val="275706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Our MIS extension</a:t>
            </a:r>
          </a:p>
        </p:txBody>
      </p:sp>
      <p:sp>
        <p:nvSpPr>
          <p:cNvPr id="3" name="Zástupný symbol pro obsah 2"/>
          <p:cNvSpPr>
            <a:spLocks noGrp="1"/>
          </p:cNvSpPr>
          <p:nvPr>
            <p:ph idx="1"/>
          </p:nvPr>
        </p:nvSpPr>
        <p:spPr>
          <a:xfrm>
            <a:off x="457200" y="1600200"/>
            <a:ext cx="8363272" cy="4637112"/>
          </a:xfrm>
        </p:spPr>
        <p:txBody>
          <a:bodyPr>
            <a:normAutofit/>
          </a:bodyPr>
          <a:lstStyle/>
          <a:p>
            <a:endParaRPr lang="en-US" dirty="0" smtClean="0"/>
          </a:p>
          <a:p>
            <a:r>
              <a:rPr lang="en-US" dirty="0" smtClean="0"/>
              <a:t>Balance heuristic with variance bounds</a:t>
            </a:r>
          </a:p>
          <a:p>
            <a:endParaRPr lang="en-US" dirty="0" smtClean="0"/>
          </a:p>
          <a:p>
            <a:r>
              <a:rPr lang="en-US" dirty="0"/>
              <a:t>Practical calculation of  combination weights</a:t>
            </a:r>
          </a:p>
          <a:p>
            <a:endParaRPr lang="en-US" dirty="0" smtClean="0"/>
          </a:p>
          <a:p>
            <a:r>
              <a:rPr lang="en-US" dirty="0" smtClean="0"/>
              <a:t>Compatible with VCM </a:t>
            </a:r>
            <a:r>
              <a:rPr lang="en-US" dirty="0" smtClean="0">
                <a:solidFill>
                  <a:srgbClr val="0070C0"/>
                </a:solidFill>
              </a:rPr>
              <a:t>[</a:t>
            </a:r>
            <a:r>
              <a:rPr lang="en-US" dirty="0" err="1" smtClean="0">
                <a:solidFill>
                  <a:srgbClr val="0070C0"/>
                </a:solidFill>
              </a:rPr>
              <a:t>Georgiev</a:t>
            </a:r>
            <a:r>
              <a:rPr lang="en-US" dirty="0" smtClean="0">
                <a:solidFill>
                  <a:srgbClr val="0070C0"/>
                </a:solidFill>
              </a:rPr>
              <a:t> et al. ‘12] </a:t>
            </a:r>
            <a:r>
              <a:rPr lang="en-US" dirty="0" smtClean="0"/>
              <a:t>and UPS </a:t>
            </a:r>
            <a:r>
              <a:rPr lang="en-US" dirty="0" smtClean="0">
                <a:solidFill>
                  <a:srgbClr val="0070C0"/>
                </a:solidFill>
              </a:rPr>
              <a:t>[Hachisuka et al. ‘12]</a:t>
            </a:r>
          </a:p>
          <a:p>
            <a:endParaRPr lang="en-US" dirty="0" smtClean="0"/>
          </a:p>
          <a:p>
            <a:r>
              <a:rPr lang="en-US" dirty="0" smtClean="0"/>
              <a:t>Possible application beyond volumetric estimators</a:t>
            </a:r>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25</a:t>
            </a:fld>
            <a:endParaRPr lang="en-US" altLang="en-US">
              <a:solidFill>
                <a:prstClr val="black"/>
              </a:solidFill>
            </a:endParaRPr>
          </a:p>
        </p:txBody>
      </p:sp>
    </p:spTree>
    <p:extLst>
      <p:ext uri="{BB962C8B-B14F-4D97-AF65-F5344CB8AC3E}">
        <p14:creationId xmlns:p14="http://schemas.microsoft.com/office/powerpoint/2010/main" val="93639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b="0" dirty="0" smtClean="0"/>
              <a:t>“How to implement IT?”</a:t>
            </a:r>
            <a:r>
              <a:rPr lang="en-US" dirty="0" smtClean="0"/>
              <a:t/>
            </a:r>
            <a:br>
              <a:rPr lang="en-US" dirty="0" smtClean="0"/>
            </a:br>
            <a:r>
              <a:rPr lang="en-US" dirty="0" smtClean="0"/>
              <a:t/>
            </a:r>
            <a:br>
              <a:rPr lang="en-US" dirty="0" smtClean="0"/>
            </a:br>
            <a:r>
              <a:rPr lang="en-US" dirty="0" smtClean="0"/>
              <a:t>The Combined algorithm</a:t>
            </a:r>
            <a:endParaRPr lang="cs-CZ" dirty="0"/>
          </a:p>
        </p:txBody>
      </p:sp>
    </p:spTree>
    <p:extLst>
      <p:ext uri="{BB962C8B-B14F-4D97-AF65-F5344CB8AC3E}">
        <p14:creationId xmlns:p14="http://schemas.microsoft.com/office/powerpoint/2010/main" val="70332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Nadpis 1"/>
          <p:cNvSpPr>
            <a:spLocks noGrp="1"/>
          </p:cNvSpPr>
          <p:nvPr>
            <p:ph type="title"/>
          </p:nvPr>
        </p:nvSpPr>
        <p:spPr>
          <a:xfrm>
            <a:off x="457200" y="277813"/>
            <a:ext cx="8229600" cy="1139825"/>
          </a:xfrm>
        </p:spPr>
        <p:txBody>
          <a:bodyPr/>
          <a:lstStyle/>
          <a:p>
            <a:r>
              <a:rPr lang="en-US" dirty="0" smtClean="0"/>
              <a:t>Estimator choice</a:t>
            </a:r>
            <a:endParaRPr lang="cs-CZ" dirty="0"/>
          </a:p>
        </p:txBody>
      </p:sp>
      <p:grpSp>
        <p:nvGrpSpPr>
          <p:cNvPr id="9" name="Skupina 8"/>
          <p:cNvGrpSpPr/>
          <p:nvPr/>
        </p:nvGrpSpPr>
        <p:grpSpPr>
          <a:xfrm>
            <a:off x="1187984" y="1286098"/>
            <a:ext cx="3240000" cy="2483815"/>
            <a:chOff x="1187984" y="1286098"/>
            <a:chExt cx="3240000" cy="2483815"/>
          </a:xfrm>
        </p:grpSpPr>
        <p:sp>
          <p:nvSpPr>
            <p:cNvPr id="125" name="Volný tvar 124"/>
            <p:cNvSpPr/>
            <p:nvPr/>
          </p:nvSpPr>
          <p:spPr>
            <a:xfrm>
              <a:off x="1843254" y="1379773"/>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126" name="Skupina 125"/>
            <p:cNvGrpSpPr/>
            <p:nvPr/>
          </p:nvGrpSpPr>
          <p:grpSpPr>
            <a:xfrm>
              <a:off x="2660469" y="1411875"/>
              <a:ext cx="555273" cy="562318"/>
              <a:chOff x="3228975" y="1876926"/>
              <a:chExt cx="555273" cy="562318"/>
            </a:xfrm>
          </p:grpSpPr>
          <p:sp>
            <p:nvSpPr>
              <p:cNvPr id="128" name="Ovál 127"/>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29" name="Přímá spojnice 128"/>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Přímá spojnice 129"/>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Přímá spojnice 130"/>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Přímá spojnice 131"/>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Přímá spojnice 132"/>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Přímá spojnice 133"/>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Přímá spojnice 134"/>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Přímá spojnice 135"/>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Přímá spojnice 136"/>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Přímá spojnice 137"/>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Přímá spojnice 138"/>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Přímá spojnice 139"/>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Přímá spojnice 140"/>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Přímá spojnice 141"/>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Přímá spojnice 142"/>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Přímá spojnice 143"/>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Skupina 121"/>
            <p:cNvGrpSpPr/>
            <p:nvPr/>
          </p:nvGrpSpPr>
          <p:grpSpPr>
            <a:xfrm>
              <a:off x="2268104" y="1769354"/>
              <a:ext cx="1200276" cy="1386091"/>
              <a:chOff x="6282578" y="2234405"/>
              <a:chExt cx="1200276" cy="1386091"/>
            </a:xfrm>
          </p:grpSpPr>
          <p:sp>
            <p:nvSpPr>
              <p:cNvPr id="121" name="Ovál 120"/>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6" name="Ovál 145"/>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7" name="Ovál 146"/>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8" name="Ovál 147"/>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9" name="Ovál 148"/>
              <p:cNvSpPr/>
              <p:nvPr/>
            </p:nvSpPr>
            <p:spPr>
              <a:xfrm>
                <a:off x="7302925" y="3547328"/>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57" name="Přímá spojnice 156"/>
            <p:cNvCxnSpPr/>
            <p:nvPr/>
          </p:nvCxnSpPr>
          <p:spPr>
            <a:xfrm>
              <a:off x="3052159" y="1928292"/>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59" name="Přímá spojnice 158"/>
            <p:cNvCxnSpPr/>
            <p:nvPr/>
          </p:nvCxnSpPr>
          <p:spPr>
            <a:xfrm flipV="1">
              <a:off x="3318528" y="2158879"/>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p:nvPr/>
          </p:nvCxnSpPr>
          <p:spPr>
            <a:xfrm flipH="1" flipV="1">
              <a:off x="2292809" y="2906302"/>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p:nvPr/>
          </p:nvCxnSpPr>
          <p:spPr>
            <a:xfrm flipV="1">
              <a:off x="2292809" y="2592226"/>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5" name="Přímá spojnice 164"/>
            <p:cNvCxnSpPr/>
            <p:nvPr/>
          </p:nvCxnSpPr>
          <p:spPr>
            <a:xfrm flipH="1" flipV="1">
              <a:off x="2535324" y="1801071"/>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67" name="Přímá spojnice 166"/>
            <p:cNvCxnSpPr/>
            <p:nvPr/>
          </p:nvCxnSpPr>
          <p:spPr>
            <a:xfrm flipH="1">
              <a:off x="1764048" y="1801071"/>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74" name="Přímá spojnice 173"/>
            <p:cNvCxnSpPr/>
            <p:nvPr/>
          </p:nvCxnSpPr>
          <p:spPr>
            <a:xfrm>
              <a:off x="1698924" y="1722726"/>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563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371795" y="1447093"/>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56362" name="Skupina 356361"/>
            <p:cNvGrpSpPr/>
            <p:nvPr/>
          </p:nvGrpSpPr>
          <p:grpSpPr>
            <a:xfrm>
              <a:off x="2791276" y="2514247"/>
              <a:ext cx="361944" cy="361944"/>
              <a:chOff x="2914345" y="3109650"/>
              <a:chExt cx="361944" cy="361944"/>
            </a:xfrm>
          </p:grpSpPr>
          <p:sp>
            <p:nvSpPr>
              <p:cNvPr id="191" name="Oval 11"/>
              <p:cNvSpPr/>
              <p:nvPr/>
            </p:nvSpPr>
            <p:spPr>
              <a:xfrm>
                <a:off x="3062766" y="3258071"/>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356353" name="Ovál 356352"/>
              <p:cNvSpPr/>
              <p:nvPr/>
            </p:nvSpPr>
            <p:spPr>
              <a:xfrm>
                <a:off x="2914345" y="3109650"/>
                <a:ext cx="361944" cy="361944"/>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56367" name="Skupina 356366"/>
            <p:cNvGrpSpPr/>
            <p:nvPr/>
          </p:nvGrpSpPr>
          <p:grpSpPr>
            <a:xfrm>
              <a:off x="1187984" y="1286098"/>
              <a:ext cx="3240000" cy="2483815"/>
              <a:chOff x="1540048" y="1286098"/>
              <a:chExt cx="3240000" cy="2483815"/>
            </a:xfrm>
          </p:grpSpPr>
          <p:sp>
            <p:nvSpPr>
              <p:cNvPr id="356366" name="Obdélník 356365"/>
              <p:cNvSpPr/>
              <p:nvPr/>
            </p:nvSpPr>
            <p:spPr>
              <a:xfrm>
                <a:off x="1540048" y="1286098"/>
                <a:ext cx="3240000" cy="248381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6365" name="TextovéPole 356364"/>
              <p:cNvSpPr txBox="1"/>
              <p:nvPr/>
            </p:nvSpPr>
            <p:spPr>
              <a:xfrm>
                <a:off x="2283354" y="3339026"/>
                <a:ext cx="1856598" cy="430887"/>
              </a:xfrm>
              <a:prstGeom prst="rect">
                <a:avLst/>
              </a:prstGeom>
              <a:noFill/>
            </p:spPr>
            <p:txBody>
              <a:bodyPr wrap="none" rtlCol="0">
                <a:spAutoFit/>
              </a:bodyPr>
              <a:lstStyle/>
              <a:p>
                <a:r>
                  <a:rPr lang="en-US" sz="2200" b="1" u="sng" dirty="0" smtClean="0">
                    <a:solidFill>
                      <a:srgbClr val="009A46"/>
                    </a:solidFill>
                    <a:latin typeface="+mn-lt"/>
                  </a:rPr>
                  <a:t>P</a:t>
                </a:r>
                <a:r>
                  <a:rPr lang="en-US" sz="2200" b="1" dirty="0" smtClean="0">
                    <a:solidFill>
                      <a:srgbClr val="009A46"/>
                    </a:solidFill>
                    <a:latin typeface="+mn-lt"/>
                  </a:rPr>
                  <a:t>oint</a:t>
                </a:r>
                <a:r>
                  <a:rPr lang="en-US" sz="2200" b="1" dirty="0" smtClean="0">
                    <a:solidFill>
                      <a:schemeClr val="tx2"/>
                    </a:solidFill>
                    <a:latin typeface="+mn-lt"/>
                  </a:rPr>
                  <a:t>-</a:t>
                </a:r>
                <a:r>
                  <a:rPr lang="en-US" sz="2200" b="1" u="sng" dirty="0" smtClean="0">
                    <a:solidFill>
                      <a:srgbClr val="C00000"/>
                    </a:solidFill>
                    <a:latin typeface="+mn-lt"/>
                  </a:rPr>
                  <a:t>P</a:t>
                </a:r>
                <a:r>
                  <a:rPr lang="en-US" sz="2200" b="1" dirty="0" smtClean="0">
                    <a:solidFill>
                      <a:srgbClr val="C00000"/>
                    </a:solidFill>
                    <a:latin typeface="+mn-lt"/>
                  </a:rPr>
                  <a:t>oint</a:t>
                </a:r>
                <a:endParaRPr lang="cs-CZ" sz="2200" b="1" dirty="0" smtClean="0">
                  <a:solidFill>
                    <a:srgbClr val="C00000"/>
                  </a:solidFill>
                  <a:latin typeface="+mn-lt"/>
                </a:endParaRPr>
              </a:p>
            </p:txBody>
          </p:sp>
        </p:grpSp>
        <p:pic>
          <p:nvPicPr>
            <p:cNvPr id="1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3703334" y="3432994"/>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2" name="Skupina 151"/>
            <p:cNvGrpSpPr/>
            <p:nvPr/>
          </p:nvGrpSpPr>
          <p:grpSpPr>
            <a:xfrm>
              <a:off x="1757409" y="3440479"/>
              <a:ext cx="242197" cy="245270"/>
              <a:chOff x="3228975" y="1876926"/>
              <a:chExt cx="555273" cy="562318"/>
            </a:xfrm>
          </p:grpSpPr>
          <p:sp>
            <p:nvSpPr>
              <p:cNvPr id="153" name="Ovál 152"/>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54" name="Přímá spojnice 153"/>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Přímá spojnice 154"/>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Přímá spojnice 155"/>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Přímá spojnice 157"/>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Přímá spojnice 159"/>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Přímá spojnice 161"/>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Přímá spojnice 163"/>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Přímá spojnice 165"/>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Přímá spojnice 167"/>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Přímá spojnice 168"/>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Přímá spojnice 169"/>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Přímá spojnice 170"/>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Přímá spojnice 172"/>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Přímá spojnice 175"/>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Přímá spojnice 176"/>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Přímá spojnice 177"/>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Skupina 9"/>
          <p:cNvGrpSpPr/>
          <p:nvPr/>
        </p:nvGrpSpPr>
        <p:grpSpPr>
          <a:xfrm>
            <a:off x="1187984" y="3897513"/>
            <a:ext cx="3240000" cy="2483815"/>
            <a:chOff x="1187984" y="3897513"/>
            <a:chExt cx="3240000" cy="2483815"/>
          </a:xfrm>
        </p:grpSpPr>
        <p:grpSp>
          <p:nvGrpSpPr>
            <p:cNvPr id="5" name="Skupina 4"/>
            <p:cNvGrpSpPr/>
            <p:nvPr/>
          </p:nvGrpSpPr>
          <p:grpSpPr>
            <a:xfrm>
              <a:off x="1187984" y="3897513"/>
              <a:ext cx="3240000" cy="2483815"/>
              <a:chOff x="1187984" y="3897513"/>
              <a:chExt cx="3240000" cy="2483815"/>
            </a:xfrm>
          </p:grpSpPr>
          <p:grpSp>
            <p:nvGrpSpPr>
              <p:cNvPr id="356360" name="Skupina 356359"/>
              <p:cNvGrpSpPr/>
              <p:nvPr/>
            </p:nvGrpSpPr>
            <p:grpSpPr>
              <a:xfrm>
                <a:off x="1395096" y="3957566"/>
                <a:ext cx="2662322" cy="1991714"/>
                <a:chOff x="1697999" y="1723510"/>
                <a:chExt cx="2662322" cy="1991714"/>
              </a:xfrm>
            </p:grpSpPr>
            <p:sp>
              <p:nvSpPr>
                <p:cNvPr id="241" name="Volný tvar 240"/>
                <p:cNvSpPr/>
                <p:nvPr/>
              </p:nvSpPr>
              <p:spPr>
                <a:xfrm>
                  <a:off x="2128073" y="1723510"/>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242" name="Skupina 241"/>
                <p:cNvGrpSpPr/>
                <p:nvPr/>
              </p:nvGrpSpPr>
              <p:grpSpPr>
                <a:xfrm>
                  <a:off x="2945288" y="1755612"/>
                  <a:ext cx="555273" cy="562318"/>
                  <a:chOff x="3228975" y="1876926"/>
                  <a:chExt cx="555273" cy="562318"/>
                </a:xfrm>
              </p:grpSpPr>
              <p:sp>
                <p:nvSpPr>
                  <p:cNvPr id="243" name="Ovál 242"/>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44" name="Přímá spojnice 243"/>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Přímá spojnice 244"/>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Přímá spojnice 245"/>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Přímá spojnice 246"/>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Přímá spojnice 247"/>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Přímá spojnice 248"/>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Přímá spojnice 249"/>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Přímá spojnice 250"/>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Přímá spojnice 251"/>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Přímá spojnice 252"/>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Přímá spojnice 253"/>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Přímá spojnice 254"/>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Přímá spojnice 255"/>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Přímá spojnice 256"/>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Přímá spojnice 257"/>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Přímá spojnice 258"/>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0" name="Skupina 259"/>
                <p:cNvGrpSpPr/>
                <p:nvPr/>
              </p:nvGrpSpPr>
              <p:grpSpPr>
                <a:xfrm>
                  <a:off x="2552923" y="2113091"/>
                  <a:ext cx="1200276" cy="1386091"/>
                  <a:chOff x="6282578" y="2234405"/>
                  <a:chExt cx="1200276" cy="1386091"/>
                </a:xfrm>
              </p:grpSpPr>
              <p:sp>
                <p:nvSpPr>
                  <p:cNvPr id="261" name="Ovál 260"/>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2" name="Ovál 261"/>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3" name="Ovál 262"/>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4" name="Ovál 263"/>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5" name="Ovál 264"/>
                  <p:cNvSpPr/>
                  <p:nvPr/>
                </p:nvSpPr>
                <p:spPr>
                  <a:xfrm>
                    <a:off x="7302925" y="3547328"/>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272" name="Přímá spojnice 271"/>
                <p:cNvCxnSpPr/>
                <p:nvPr/>
              </p:nvCxnSpPr>
              <p:spPr>
                <a:xfrm>
                  <a:off x="1983743" y="2066463"/>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7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656614" y="1790830"/>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 name="Obdélník 275"/>
                <p:cNvSpPr/>
                <p:nvPr/>
              </p:nvSpPr>
              <p:spPr>
                <a:xfrm rot="18451018">
                  <a:off x="2796490" y="1794732"/>
                  <a:ext cx="373502" cy="2051119"/>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56368" name="Skupina 356367"/>
              <p:cNvGrpSpPr/>
              <p:nvPr/>
            </p:nvGrpSpPr>
            <p:grpSpPr>
              <a:xfrm>
                <a:off x="1187984" y="3897513"/>
                <a:ext cx="3240000" cy="2483815"/>
                <a:chOff x="1555279" y="3897513"/>
                <a:chExt cx="3240000" cy="2483815"/>
              </a:xfrm>
            </p:grpSpPr>
            <p:sp>
              <p:nvSpPr>
                <p:cNvPr id="318" name="TextovéPole 317"/>
                <p:cNvSpPr txBox="1"/>
                <p:nvPr/>
              </p:nvSpPr>
              <p:spPr>
                <a:xfrm>
                  <a:off x="2267744" y="5950441"/>
                  <a:ext cx="1904689" cy="430887"/>
                </a:xfrm>
                <a:prstGeom prst="rect">
                  <a:avLst/>
                </a:prstGeom>
                <a:noFill/>
              </p:spPr>
              <p:txBody>
                <a:bodyPr wrap="none" rtlCol="0">
                  <a:spAutoFit/>
                </a:bodyPr>
                <a:lstStyle/>
                <a:p>
                  <a:r>
                    <a:rPr lang="en-US" sz="2200" b="1" u="sng" dirty="0" smtClean="0">
                      <a:solidFill>
                        <a:srgbClr val="009A46"/>
                      </a:solidFill>
                      <a:latin typeface="+mn-lt"/>
                    </a:rPr>
                    <a:t>P</a:t>
                  </a:r>
                  <a:r>
                    <a:rPr lang="en-US" sz="2200" b="1" dirty="0" smtClean="0">
                      <a:solidFill>
                        <a:srgbClr val="009A46"/>
                      </a:solidFill>
                      <a:latin typeface="+mn-lt"/>
                    </a:rPr>
                    <a:t>oint</a:t>
                  </a:r>
                  <a:r>
                    <a:rPr lang="en-US" sz="2200" b="1" dirty="0" smtClean="0">
                      <a:solidFill>
                        <a:schemeClr val="tx2"/>
                      </a:solidFill>
                      <a:latin typeface="+mn-lt"/>
                    </a:rPr>
                    <a:t>-</a:t>
                  </a:r>
                  <a:r>
                    <a:rPr lang="en-US" sz="2200" b="1" u="sng" dirty="0" smtClean="0">
                      <a:solidFill>
                        <a:srgbClr val="C00000"/>
                      </a:solidFill>
                      <a:latin typeface="+mn-lt"/>
                    </a:rPr>
                    <a:t>B</a:t>
                  </a:r>
                  <a:r>
                    <a:rPr lang="en-US" sz="2200" b="1" dirty="0" smtClean="0">
                      <a:solidFill>
                        <a:srgbClr val="C00000"/>
                      </a:solidFill>
                      <a:latin typeface="+mn-lt"/>
                    </a:rPr>
                    <a:t>eam</a:t>
                  </a:r>
                  <a:endParaRPr lang="cs-CZ" sz="2200" b="1" dirty="0" smtClean="0">
                    <a:solidFill>
                      <a:srgbClr val="C00000"/>
                    </a:solidFill>
                    <a:latin typeface="+mn-lt"/>
                  </a:endParaRPr>
                </a:p>
              </p:txBody>
            </p:sp>
            <p:sp>
              <p:nvSpPr>
                <p:cNvPr id="320" name="Obdélník 319"/>
                <p:cNvSpPr/>
                <p:nvPr/>
              </p:nvSpPr>
              <p:spPr>
                <a:xfrm>
                  <a:off x="1555279" y="3897513"/>
                  <a:ext cx="3240000" cy="248381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pic>
          <p:nvPicPr>
            <p:cNvPr id="17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3709613" y="6052639"/>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0" name="Skupina 179"/>
            <p:cNvGrpSpPr/>
            <p:nvPr/>
          </p:nvGrpSpPr>
          <p:grpSpPr>
            <a:xfrm>
              <a:off x="1752640" y="6060124"/>
              <a:ext cx="242197" cy="245270"/>
              <a:chOff x="3228975" y="1876926"/>
              <a:chExt cx="555273" cy="562318"/>
            </a:xfrm>
          </p:grpSpPr>
          <p:sp>
            <p:nvSpPr>
              <p:cNvPr id="181" name="Ovál 180"/>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2" name="Přímá spojnice 181"/>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Přímá spojnice 182"/>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Přímá spojnice 183"/>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Přímá spojnice 184"/>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Přímá spojnice 185"/>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Přímá spojnice 186"/>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Přímá spojnice 187"/>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Přímá spojnice 188"/>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Přímá spojnice 189"/>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Přímá spojnice 191"/>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Přímá spojnice 192"/>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Přímá spojnice 193"/>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Přímá spojnice 194"/>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Přímá spojnice 195"/>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Přímá spojnice 196"/>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Přímá spojnice 197"/>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Skupina 10"/>
          <p:cNvGrpSpPr/>
          <p:nvPr/>
        </p:nvGrpSpPr>
        <p:grpSpPr>
          <a:xfrm>
            <a:off x="4860392" y="3897513"/>
            <a:ext cx="3240000" cy="2483815"/>
            <a:chOff x="4860392" y="3897513"/>
            <a:chExt cx="3240000" cy="2483815"/>
          </a:xfrm>
        </p:grpSpPr>
        <p:grpSp>
          <p:nvGrpSpPr>
            <p:cNvPr id="4" name="Skupina 3"/>
            <p:cNvGrpSpPr/>
            <p:nvPr/>
          </p:nvGrpSpPr>
          <p:grpSpPr>
            <a:xfrm>
              <a:off x="4860392" y="3897513"/>
              <a:ext cx="3240000" cy="2483815"/>
              <a:chOff x="4860392" y="3897513"/>
              <a:chExt cx="3240000" cy="2483815"/>
            </a:xfrm>
          </p:grpSpPr>
          <p:grpSp>
            <p:nvGrpSpPr>
              <p:cNvPr id="356364" name="Skupina 356363"/>
              <p:cNvGrpSpPr/>
              <p:nvPr/>
            </p:nvGrpSpPr>
            <p:grpSpPr>
              <a:xfrm>
                <a:off x="5081189" y="3957566"/>
                <a:ext cx="2662001" cy="1991714"/>
                <a:chOff x="5440869" y="4079810"/>
                <a:chExt cx="2662001" cy="1991714"/>
              </a:xfrm>
            </p:grpSpPr>
            <p:grpSp>
              <p:nvGrpSpPr>
                <p:cNvPr id="356363" name="Skupina 356362"/>
                <p:cNvGrpSpPr/>
                <p:nvPr/>
              </p:nvGrpSpPr>
              <p:grpSpPr>
                <a:xfrm>
                  <a:off x="5440869" y="4079810"/>
                  <a:ext cx="2662001" cy="1991714"/>
                  <a:chOff x="5597989" y="1911340"/>
                  <a:chExt cx="2662001" cy="1991714"/>
                </a:xfrm>
              </p:grpSpPr>
              <p:grpSp>
                <p:nvGrpSpPr>
                  <p:cNvPr id="285" name="Skupina 284"/>
                  <p:cNvGrpSpPr/>
                  <p:nvPr/>
                </p:nvGrpSpPr>
                <p:grpSpPr>
                  <a:xfrm>
                    <a:off x="5921774" y="1911340"/>
                    <a:ext cx="2338216" cy="1991714"/>
                    <a:chOff x="5769374" y="1844824"/>
                    <a:chExt cx="2338216" cy="1991714"/>
                  </a:xfrm>
                </p:grpSpPr>
                <p:grpSp>
                  <p:nvGrpSpPr>
                    <p:cNvPr id="286" name="Skupina 285"/>
                    <p:cNvGrpSpPr/>
                    <p:nvPr/>
                  </p:nvGrpSpPr>
                  <p:grpSpPr>
                    <a:xfrm>
                      <a:off x="5875342" y="1844824"/>
                      <a:ext cx="2232248" cy="1991714"/>
                      <a:chOff x="2202934" y="1844824"/>
                      <a:chExt cx="2232248" cy="1991714"/>
                    </a:xfrm>
                  </p:grpSpPr>
                  <p:sp>
                    <p:nvSpPr>
                      <p:cNvPr id="288" name="Volný tvar 287"/>
                      <p:cNvSpPr/>
                      <p:nvPr/>
                    </p:nvSpPr>
                    <p:spPr>
                      <a:xfrm>
                        <a:off x="2202934" y="1844824"/>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289" name="Skupina 288"/>
                      <p:cNvGrpSpPr/>
                      <p:nvPr/>
                    </p:nvGrpSpPr>
                    <p:grpSpPr>
                      <a:xfrm>
                        <a:off x="3020149" y="1876926"/>
                        <a:ext cx="555273" cy="562318"/>
                        <a:chOff x="3228975" y="1876926"/>
                        <a:chExt cx="555273" cy="562318"/>
                      </a:xfrm>
                    </p:grpSpPr>
                    <p:sp>
                      <p:nvSpPr>
                        <p:cNvPr id="291" name="Ovál 290"/>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92" name="Přímá spojnice 291"/>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Přímá spojnice 292"/>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Přímá spojnice 293"/>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Přímá spojnice 294"/>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Přímá spojnice 295"/>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Přímá spojnice 296"/>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Přímá spojnice 297"/>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Přímá spojnice 298"/>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Přímá spojnice 299"/>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Přímá spojnice 300"/>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Přímá spojnice 301"/>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Přímá spojnice 302"/>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Přímá spojnice 303"/>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Přímá spojnice 304"/>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Přímá spojnice 305"/>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Přímá spojnice 306"/>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90" name="Volný tvar 289"/>
                      <p:cNvSpPr/>
                      <p:nvPr/>
                    </p:nvSpPr>
                    <p:spPr>
                      <a:xfrm>
                        <a:off x="2254355" y="2266122"/>
                        <a:ext cx="1524398" cy="1323892"/>
                      </a:xfrm>
                      <a:custGeom>
                        <a:avLst/>
                        <a:gdLst>
                          <a:gd name="connsiteX0" fmla="*/ 1288111 w 1661822"/>
                          <a:gd name="connsiteY0" fmla="*/ 127221 h 1391478"/>
                          <a:gd name="connsiteX1" fmla="*/ 1661822 w 1661822"/>
                          <a:gd name="connsiteY1" fmla="*/ 357808 h 1391478"/>
                          <a:gd name="connsiteX2" fmla="*/ 1554480 w 1661822"/>
                          <a:gd name="connsiteY2" fmla="*/ 1323892 h 1391478"/>
                          <a:gd name="connsiteX3" fmla="*/ 528761 w 1661822"/>
                          <a:gd name="connsiteY3" fmla="*/ 1105231 h 1391478"/>
                          <a:gd name="connsiteX4" fmla="*/ 1141012 w 1661822"/>
                          <a:gd name="connsiteY4" fmla="*/ 791155 h 1391478"/>
                          <a:gd name="connsiteX5" fmla="*/ 771276 w 1661822"/>
                          <a:gd name="connsiteY5" fmla="*/ 0 h 1391478"/>
                          <a:gd name="connsiteX6" fmla="*/ 0 w 1661822"/>
                          <a:gd name="connsiteY6" fmla="*/ 1391478 h 1391478"/>
                          <a:gd name="connsiteX0" fmla="*/ 1150687 w 1524398"/>
                          <a:gd name="connsiteY0" fmla="*/ 127221 h 1323892"/>
                          <a:gd name="connsiteX1" fmla="*/ 1524398 w 1524398"/>
                          <a:gd name="connsiteY1" fmla="*/ 357808 h 1323892"/>
                          <a:gd name="connsiteX2" fmla="*/ 1417056 w 1524398"/>
                          <a:gd name="connsiteY2" fmla="*/ 1323892 h 1323892"/>
                          <a:gd name="connsiteX3" fmla="*/ 391337 w 1524398"/>
                          <a:gd name="connsiteY3" fmla="*/ 1105231 h 1323892"/>
                          <a:gd name="connsiteX4" fmla="*/ 1003588 w 1524398"/>
                          <a:gd name="connsiteY4" fmla="*/ 791155 h 1323892"/>
                          <a:gd name="connsiteX5" fmla="*/ 633852 w 1524398"/>
                          <a:gd name="connsiteY5" fmla="*/ 0 h 1323892"/>
                          <a:gd name="connsiteX6" fmla="*/ 0 w 1524398"/>
                          <a:gd name="connsiteY6" fmla="*/ 1137771 h 132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98" h="1323892">
                            <a:moveTo>
                              <a:pt x="1150687" y="127221"/>
                            </a:moveTo>
                            <a:lnTo>
                              <a:pt x="1524398" y="357808"/>
                            </a:lnTo>
                            <a:lnTo>
                              <a:pt x="1417056" y="1323892"/>
                            </a:lnTo>
                            <a:lnTo>
                              <a:pt x="391337" y="1105231"/>
                            </a:lnTo>
                            <a:lnTo>
                              <a:pt x="1003588" y="791155"/>
                            </a:lnTo>
                            <a:lnTo>
                              <a:pt x="633852" y="0"/>
                            </a:lnTo>
                            <a:lnTo>
                              <a:pt x="0" y="1137771"/>
                            </a:lnTo>
                          </a:path>
                        </a:pathLst>
                      </a:custGeom>
                      <a:noFill/>
                      <a:ln w="38100">
                        <a:solidFill>
                          <a:srgbClr val="009A4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9A46"/>
                          </a:solidFill>
                        </a:endParaRPr>
                      </a:p>
                    </p:txBody>
                  </p:sp>
                </p:grpSp>
                <p:cxnSp>
                  <p:nvCxnSpPr>
                    <p:cNvPr id="287" name="Přímá spojnice 286"/>
                    <p:cNvCxnSpPr/>
                    <p:nvPr/>
                  </p:nvCxnSpPr>
                  <p:spPr>
                    <a:xfrm flipH="1">
                      <a:off x="5769374" y="2276872"/>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grpSp>
              <p:grpSp>
                <p:nvGrpSpPr>
                  <p:cNvPr id="308" name="Skupina 307"/>
                  <p:cNvGrpSpPr/>
                  <p:nvPr/>
                </p:nvGrpSpPr>
                <p:grpSpPr>
                  <a:xfrm>
                    <a:off x="5597989" y="1937275"/>
                    <a:ext cx="2449129" cy="1965779"/>
                    <a:chOff x="1772860" y="1784875"/>
                    <a:chExt cx="2449129" cy="1965779"/>
                  </a:xfrm>
                </p:grpSpPr>
                <p:cxnSp>
                  <p:nvCxnSpPr>
                    <p:cNvPr id="309" name="Přímá spojnice 308"/>
                    <p:cNvCxnSpPr/>
                    <p:nvPr/>
                  </p:nvCxnSpPr>
                  <p:spPr>
                    <a:xfrm>
                      <a:off x="2058604" y="2101893"/>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731475" y="1826260"/>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314" name="Obdélník 313"/>
                <p:cNvSpPr/>
                <p:nvPr/>
              </p:nvSpPr>
              <p:spPr>
                <a:xfrm rot="18451018">
                  <a:off x="6536384" y="4163753"/>
                  <a:ext cx="373502" cy="2051119"/>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25" name="Skupina 324"/>
              <p:cNvGrpSpPr/>
              <p:nvPr/>
            </p:nvGrpSpPr>
            <p:grpSpPr>
              <a:xfrm>
                <a:off x="4860392" y="3897513"/>
                <a:ext cx="3240000" cy="2483815"/>
                <a:chOff x="1562895" y="3897513"/>
                <a:chExt cx="3240000" cy="2483815"/>
              </a:xfrm>
            </p:grpSpPr>
            <p:sp>
              <p:nvSpPr>
                <p:cNvPr id="326" name="TextovéPole 325"/>
                <p:cNvSpPr txBox="1"/>
                <p:nvPr/>
              </p:nvSpPr>
              <p:spPr>
                <a:xfrm>
                  <a:off x="2267744" y="5950441"/>
                  <a:ext cx="1952779" cy="430887"/>
                </a:xfrm>
                <a:prstGeom prst="rect">
                  <a:avLst/>
                </a:prstGeom>
                <a:noFill/>
              </p:spPr>
              <p:txBody>
                <a:bodyPr wrap="none" rtlCol="0">
                  <a:spAutoFit/>
                </a:bodyPr>
                <a:lstStyle/>
                <a:p>
                  <a:r>
                    <a:rPr lang="en-US" sz="2200" b="1" u="sng" dirty="0" smtClean="0">
                      <a:solidFill>
                        <a:srgbClr val="009A46"/>
                      </a:solidFill>
                      <a:latin typeface="+mn-lt"/>
                    </a:rPr>
                    <a:t>B</a:t>
                  </a:r>
                  <a:r>
                    <a:rPr lang="en-US" sz="2200" b="1" dirty="0" smtClean="0">
                      <a:solidFill>
                        <a:srgbClr val="009A46"/>
                      </a:solidFill>
                      <a:latin typeface="+mn-lt"/>
                    </a:rPr>
                    <a:t>eam</a:t>
                  </a:r>
                  <a:r>
                    <a:rPr lang="en-US" sz="2200" b="1" dirty="0" smtClean="0">
                      <a:solidFill>
                        <a:schemeClr val="tx2"/>
                      </a:solidFill>
                      <a:latin typeface="+mn-lt"/>
                    </a:rPr>
                    <a:t>-</a:t>
                  </a:r>
                  <a:r>
                    <a:rPr lang="en-US" sz="2200" b="1" u="sng" dirty="0" smtClean="0">
                      <a:solidFill>
                        <a:srgbClr val="C00000"/>
                      </a:solidFill>
                      <a:latin typeface="+mn-lt"/>
                    </a:rPr>
                    <a:t>B</a:t>
                  </a:r>
                  <a:r>
                    <a:rPr lang="en-US" sz="2200" b="1" dirty="0" smtClean="0">
                      <a:solidFill>
                        <a:srgbClr val="C00000"/>
                      </a:solidFill>
                      <a:latin typeface="+mn-lt"/>
                    </a:rPr>
                    <a:t>eam</a:t>
                  </a:r>
                  <a:endParaRPr lang="cs-CZ" sz="2200" b="1" dirty="0" smtClean="0">
                    <a:solidFill>
                      <a:srgbClr val="C00000"/>
                    </a:solidFill>
                    <a:latin typeface="+mn-lt"/>
                  </a:endParaRPr>
                </a:p>
              </p:txBody>
            </p:sp>
            <p:sp>
              <p:nvSpPr>
                <p:cNvPr id="327" name="Obdélník 326"/>
                <p:cNvSpPr/>
                <p:nvPr/>
              </p:nvSpPr>
              <p:spPr>
                <a:xfrm>
                  <a:off x="1562895" y="3897513"/>
                  <a:ext cx="3240000" cy="248381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pic>
          <p:nvPicPr>
            <p:cNvPr id="1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7388378" y="6052061"/>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0" name="Skupina 199"/>
            <p:cNvGrpSpPr/>
            <p:nvPr/>
          </p:nvGrpSpPr>
          <p:grpSpPr>
            <a:xfrm>
              <a:off x="5408353" y="6059546"/>
              <a:ext cx="242197" cy="245270"/>
              <a:chOff x="3228975" y="1876926"/>
              <a:chExt cx="555273" cy="562318"/>
            </a:xfrm>
          </p:grpSpPr>
          <p:sp>
            <p:nvSpPr>
              <p:cNvPr id="201" name="Ovál 200"/>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02" name="Přímá spojnice 201"/>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Přímá spojnice 202"/>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Přímá spojnice 203"/>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Přímá spojnice 204"/>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Přímá spojnice 205"/>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Přímá spojnice 206"/>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Přímá spojnice 207"/>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Přímá spojnice 208"/>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Přímá spojnice 209"/>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Přímá spojnice 210"/>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Přímá spojnice 211"/>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Přímá spojnice 212"/>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Přímá spojnice 213"/>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Přímá spojnice 214"/>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Přímá spojnice 215"/>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Přímá spojnice 216"/>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Skupina 11"/>
          <p:cNvGrpSpPr/>
          <p:nvPr/>
        </p:nvGrpSpPr>
        <p:grpSpPr>
          <a:xfrm>
            <a:off x="4716016" y="1122186"/>
            <a:ext cx="3672408" cy="2717177"/>
            <a:chOff x="4716016" y="1122186"/>
            <a:chExt cx="3672408" cy="2717177"/>
          </a:xfrm>
        </p:grpSpPr>
        <p:grpSp>
          <p:nvGrpSpPr>
            <p:cNvPr id="6" name="Skupina 5"/>
            <p:cNvGrpSpPr/>
            <p:nvPr/>
          </p:nvGrpSpPr>
          <p:grpSpPr>
            <a:xfrm>
              <a:off x="4860392" y="1286098"/>
              <a:ext cx="3240000" cy="2483815"/>
              <a:chOff x="4860392" y="1286098"/>
              <a:chExt cx="3240000" cy="2483815"/>
            </a:xfrm>
          </p:grpSpPr>
          <p:grpSp>
            <p:nvGrpSpPr>
              <p:cNvPr id="172" name="Skupina 171"/>
              <p:cNvGrpSpPr/>
              <p:nvPr/>
            </p:nvGrpSpPr>
            <p:grpSpPr>
              <a:xfrm>
                <a:off x="5409694" y="1379773"/>
                <a:ext cx="2338216" cy="1991714"/>
                <a:chOff x="5769374" y="1844824"/>
                <a:chExt cx="2338216" cy="1991714"/>
              </a:xfrm>
            </p:grpSpPr>
            <p:grpSp>
              <p:nvGrpSpPr>
                <p:cNvPr id="150" name="Skupina 149"/>
                <p:cNvGrpSpPr/>
                <p:nvPr/>
              </p:nvGrpSpPr>
              <p:grpSpPr>
                <a:xfrm>
                  <a:off x="5875342" y="1844824"/>
                  <a:ext cx="2232248" cy="1991714"/>
                  <a:chOff x="2202934" y="1844824"/>
                  <a:chExt cx="2232248" cy="1991714"/>
                </a:xfrm>
              </p:grpSpPr>
              <p:sp>
                <p:nvSpPr>
                  <p:cNvPr id="8" name="Volný tvar 7"/>
                  <p:cNvSpPr/>
                  <p:nvPr/>
                </p:nvSpPr>
                <p:spPr>
                  <a:xfrm>
                    <a:off x="2202934" y="1844824"/>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118" name="Skupina 117"/>
                  <p:cNvGrpSpPr/>
                  <p:nvPr/>
                </p:nvGrpSpPr>
                <p:grpSpPr>
                  <a:xfrm>
                    <a:off x="3020149" y="1876926"/>
                    <a:ext cx="555273" cy="562318"/>
                    <a:chOff x="3228975" y="1876926"/>
                    <a:chExt cx="555273" cy="562318"/>
                  </a:xfrm>
                </p:grpSpPr>
                <p:sp>
                  <p:nvSpPr>
                    <p:cNvPr id="49" name="Ovál 48"/>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6" name="Přímá spojnice 5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Přímá spojnice 63"/>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Přímá spojnice 64"/>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Přímá spojnice 65"/>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Přímá spojnice 66"/>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Přímá spojnice 78"/>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Přímá spojnice 79"/>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Přímá spojnice 80"/>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Přímá spojnice 89"/>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Přímá spojnice 91"/>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Přímá spojnice 92"/>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Volný tvar 118"/>
                  <p:cNvSpPr/>
                  <p:nvPr/>
                </p:nvSpPr>
                <p:spPr>
                  <a:xfrm>
                    <a:off x="2254355" y="2266122"/>
                    <a:ext cx="1524398" cy="1323892"/>
                  </a:xfrm>
                  <a:custGeom>
                    <a:avLst/>
                    <a:gdLst>
                      <a:gd name="connsiteX0" fmla="*/ 1288111 w 1661822"/>
                      <a:gd name="connsiteY0" fmla="*/ 127221 h 1391478"/>
                      <a:gd name="connsiteX1" fmla="*/ 1661822 w 1661822"/>
                      <a:gd name="connsiteY1" fmla="*/ 357808 h 1391478"/>
                      <a:gd name="connsiteX2" fmla="*/ 1554480 w 1661822"/>
                      <a:gd name="connsiteY2" fmla="*/ 1323892 h 1391478"/>
                      <a:gd name="connsiteX3" fmla="*/ 528761 w 1661822"/>
                      <a:gd name="connsiteY3" fmla="*/ 1105231 h 1391478"/>
                      <a:gd name="connsiteX4" fmla="*/ 1141012 w 1661822"/>
                      <a:gd name="connsiteY4" fmla="*/ 791155 h 1391478"/>
                      <a:gd name="connsiteX5" fmla="*/ 771276 w 1661822"/>
                      <a:gd name="connsiteY5" fmla="*/ 0 h 1391478"/>
                      <a:gd name="connsiteX6" fmla="*/ 0 w 1661822"/>
                      <a:gd name="connsiteY6" fmla="*/ 1391478 h 1391478"/>
                      <a:gd name="connsiteX0" fmla="*/ 1150687 w 1524398"/>
                      <a:gd name="connsiteY0" fmla="*/ 127221 h 1323892"/>
                      <a:gd name="connsiteX1" fmla="*/ 1524398 w 1524398"/>
                      <a:gd name="connsiteY1" fmla="*/ 357808 h 1323892"/>
                      <a:gd name="connsiteX2" fmla="*/ 1417056 w 1524398"/>
                      <a:gd name="connsiteY2" fmla="*/ 1323892 h 1323892"/>
                      <a:gd name="connsiteX3" fmla="*/ 391337 w 1524398"/>
                      <a:gd name="connsiteY3" fmla="*/ 1105231 h 1323892"/>
                      <a:gd name="connsiteX4" fmla="*/ 1003588 w 1524398"/>
                      <a:gd name="connsiteY4" fmla="*/ 791155 h 1323892"/>
                      <a:gd name="connsiteX5" fmla="*/ 633852 w 1524398"/>
                      <a:gd name="connsiteY5" fmla="*/ 0 h 1323892"/>
                      <a:gd name="connsiteX6" fmla="*/ 0 w 1524398"/>
                      <a:gd name="connsiteY6" fmla="*/ 1137771 h 1323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398" h="1323892">
                        <a:moveTo>
                          <a:pt x="1150687" y="127221"/>
                        </a:moveTo>
                        <a:lnTo>
                          <a:pt x="1524398" y="357808"/>
                        </a:lnTo>
                        <a:lnTo>
                          <a:pt x="1417056" y="1323892"/>
                        </a:lnTo>
                        <a:lnTo>
                          <a:pt x="391337" y="1105231"/>
                        </a:lnTo>
                        <a:lnTo>
                          <a:pt x="1003588" y="791155"/>
                        </a:lnTo>
                        <a:lnTo>
                          <a:pt x="633852" y="0"/>
                        </a:lnTo>
                        <a:lnTo>
                          <a:pt x="0" y="1137771"/>
                        </a:lnTo>
                      </a:path>
                    </a:pathLst>
                  </a:custGeom>
                  <a:noFill/>
                  <a:ln w="38100">
                    <a:solidFill>
                      <a:srgbClr val="009A46"/>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9A46"/>
                      </a:solidFill>
                    </a:endParaRPr>
                  </a:p>
                </p:txBody>
              </p:sp>
            </p:grpSp>
            <p:cxnSp>
              <p:nvCxnSpPr>
                <p:cNvPr id="175" name="Přímá spojnice 174"/>
                <p:cNvCxnSpPr/>
                <p:nvPr/>
              </p:nvCxnSpPr>
              <p:spPr>
                <a:xfrm flipH="1">
                  <a:off x="5769374" y="2276872"/>
                  <a:ext cx="771276" cy="139950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79" name="Skupina 278"/>
              <p:cNvGrpSpPr/>
              <p:nvPr/>
            </p:nvGrpSpPr>
            <p:grpSpPr>
              <a:xfrm>
                <a:off x="5085909" y="1405708"/>
                <a:ext cx="2449129" cy="1965779"/>
                <a:chOff x="1772860" y="1784875"/>
                <a:chExt cx="2449129" cy="1965779"/>
              </a:xfrm>
            </p:grpSpPr>
            <p:cxnSp>
              <p:nvCxnSpPr>
                <p:cNvPr id="280" name="Přímá spojnice 279"/>
                <p:cNvCxnSpPr/>
                <p:nvPr/>
              </p:nvCxnSpPr>
              <p:spPr>
                <a:xfrm>
                  <a:off x="2058604" y="2101893"/>
                  <a:ext cx="2163385" cy="164876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8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1731475" y="1826260"/>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2" name="Oval 11"/>
                <p:cNvSpPr/>
                <p:nvPr/>
              </p:nvSpPr>
              <p:spPr>
                <a:xfrm>
                  <a:off x="3299673" y="3039774"/>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283" name="Ovál 282"/>
                <p:cNvSpPr/>
                <p:nvPr/>
              </p:nvSpPr>
              <p:spPr>
                <a:xfrm>
                  <a:off x="3151252" y="2891353"/>
                  <a:ext cx="361944" cy="361944"/>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grpSp>
            <p:nvGrpSpPr>
              <p:cNvPr id="322" name="Skupina 321"/>
              <p:cNvGrpSpPr/>
              <p:nvPr/>
            </p:nvGrpSpPr>
            <p:grpSpPr>
              <a:xfrm>
                <a:off x="4860392" y="1286098"/>
                <a:ext cx="3240000" cy="2483815"/>
                <a:chOff x="1547664" y="1286098"/>
                <a:chExt cx="3240000" cy="2483815"/>
              </a:xfrm>
            </p:grpSpPr>
            <p:sp>
              <p:nvSpPr>
                <p:cNvPr id="323" name="Obdélník 322"/>
                <p:cNvSpPr/>
                <p:nvPr/>
              </p:nvSpPr>
              <p:spPr>
                <a:xfrm>
                  <a:off x="1547664" y="1286098"/>
                  <a:ext cx="3240000" cy="2483815"/>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4" name="TextovéPole 323"/>
                <p:cNvSpPr txBox="1"/>
                <p:nvPr/>
              </p:nvSpPr>
              <p:spPr>
                <a:xfrm>
                  <a:off x="2283354" y="3339026"/>
                  <a:ext cx="1904689" cy="430887"/>
                </a:xfrm>
                <a:prstGeom prst="rect">
                  <a:avLst/>
                </a:prstGeom>
                <a:noFill/>
              </p:spPr>
              <p:txBody>
                <a:bodyPr wrap="none" rtlCol="0">
                  <a:spAutoFit/>
                </a:bodyPr>
                <a:lstStyle/>
                <a:p>
                  <a:r>
                    <a:rPr lang="en-US" sz="2200" b="1" u="sng" dirty="0" smtClean="0">
                      <a:solidFill>
                        <a:srgbClr val="009A46"/>
                      </a:solidFill>
                      <a:latin typeface="+mn-lt"/>
                    </a:rPr>
                    <a:t>B</a:t>
                  </a:r>
                  <a:r>
                    <a:rPr lang="en-US" sz="2200" b="1" dirty="0" smtClean="0">
                      <a:solidFill>
                        <a:srgbClr val="009A46"/>
                      </a:solidFill>
                      <a:latin typeface="+mn-lt"/>
                    </a:rPr>
                    <a:t>eam</a:t>
                  </a:r>
                  <a:r>
                    <a:rPr lang="en-US" sz="2200" b="1" dirty="0" smtClean="0">
                      <a:solidFill>
                        <a:schemeClr val="tx2"/>
                      </a:solidFill>
                      <a:latin typeface="+mn-lt"/>
                    </a:rPr>
                    <a:t>-</a:t>
                  </a:r>
                  <a:r>
                    <a:rPr lang="en-US" sz="2200" b="1" u="sng" dirty="0" smtClean="0">
                      <a:solidFill>
                        <a:srgbClr val="C00000"/>
                      </a:solidFill>
                      <a:latin typeface="+mn-lt"/>
                    </a:rPr>
                    <a:t>P</a:t>
                  </a:r>
                  <a:r>
                    <a:rPr lang="en-US" sz="2200" b="1" dirty="0" smtClean="0">
                      <a:solidFill>
                        <a:srgbClr val="C00000"/>
                      </a:solidFill>
                      <a:latin typeface="+mn-lt"/>
                    </a:rPr>
                    <a:t>oint</a:t>
                  </a:r>
                  <a:endParaRPr lang="cs-CZ" sz="2200" b="1" dirty="0" smtClean="0">
                    <a:solidFill>
                      <a:srgbClr val="C00000"/>
                    </a:solidFill>
                    <a:latin typeface="+mn-lt"/>
                  </a:endParaRPr>
                </a:p>
              </p:txBody>
            </p:sp>
          </p:grpSp>
        </p:grpSp>
        <p:pic>
          <p:nvPicPr>
            <p:cNvPr id="21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15106">
              <a:off x="7400753" y="3433869"/>
              <a:ext cx="251304" cy="19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19" name="Skupina 218"/>
            <p:cNvGrpSpPr/>
            <p:nvPr/>
          </p:nvGrpSpPr>
          <p:grpSpPr>
            <a:xfrm>
              <a:off x="5430798" y="3441354"/>
              <a:ext cx="237425" cy="245270"/>
              <a:chOff x="3228975" y="1876926"/>
              <a:chExt cx="555273" cy="562318"/>
            </a:xfrm>
          </p:grpSpPr>
          <p:sp>
            <p:nvSpPr>
              <p:cNvPr id="220" name="Ovál 219"/>
              <p:cNvSpPr/>
              <p:nvPr/>
            </p:nvSpPr>
            <p:spPr>
              <a:xfrm>
                <a:off x="3343650" y="1988840"/>
                <a:ext cx="324000" cy="3240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21" name="Přímá spojnice 220"/>
              <p:cNvCxnSpPr/>
              <p:nvPr/>
            </p:nvCxnSpPr>
            <p:spPr>
              <a:xfrm flipV="1">
                <a:off x="3555206" y="1876926"/>
                <a:ext cx="28938" cy="947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Přímá spojnice 221"/>
              <p:cNvCxnSpPr/>
              <p:nvPr/>
            </p:nvCxnSpPr>
            <p:spPr>
              <a:xfrm flipV="1">
                <a:off x="3626644" y="1978819"/>
                <a:ext cx="14287" cy="309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Přímá spojnice 222"/>
              <p:cNvCxnSpPr/>
              <p:nvPr/>
            </p:nvCxnSpPr>
            <p:spPr>
              <a:xfrm flipH="1" flipV="1">
                <a:off x="3242194" y="2013706"/>
                <a:ext cx="84412" cy="603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Přímá spojnice 223"/>
              <p:cNvCxnSpPr/>
              <p:nvPr/>
            </p:nvCxnSpPr>
            <p:spPr>
              <a:xfrm flipH="1" flipV="1">
                <a:off x="3343275" y="1983581"/>
                <a:ext cx="26194" cy="357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5" name="Přímá spojnice 224"/>
              <p:cNvCxnSpPr/>
              <p:nvPr/>
            </p:nvCxnSpPr>
            <p:spPr>
              <a:xfrm flipH="1" flipV="1">
                <a:off x="3351111" y="1889591"/>
                <a:ext cx="77890" cy="916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6" name="Přímá spojnice 225"/>
              <p:cNvCxnSpPr/>
              <p:nvPr/>
            </p:nvCxnSpPr>
            <p:spPr>
              <a:xfrm flipV="1">
                <a:off x="3479006" y="1900238"/>
                <a:ext cx="2382" cy="4762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Přímá spojnice 226"/>
              <p:cNvCxnSpPr/>
              <p:nvPr/>
            </p:nvCxnSpPr>
            <p:spPr>
              <a:xfrm flipV="1">
                <a:off x="3676650" y="2018772"/>
                <a:ext cx="89867" cy="386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Přímá spojnice 227"/>
              <p:cNvCxnSpPr/>
              <p:nvPr/>
            </p:nvCxnSpPr>
            <p:spPr>
              <a:xfrm flipV="1">
                <a:off x="3698081" y="2132756"/>
                <a:ext cx="86167" cy="560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Přímá spojnice 228"/>
              <p:cNvCxnSpPr/>
              <p:nvPr/>
            </p:nvCxnSpPr>
            <p:spPr>
              <a:xfrm>
                <a:off x="3690938" y="2214563"/>
                <a:ext cx="26193" cy="1190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Přímá spojnice 229"/>
              <p:cNvCxnSpPr/>
              <p:nvPr/>
            </p:nvCxnSpPr>
            <p:spPr>
              <a:xfrm>
                <a:off x="3655219" y="2264569"/>
                <a:ext cx="60639" cy="7082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Přímá spojnice 230"/>
              <p:cNvCxnSpPr/>
              <p:nvPr/>
            </p:nvCxnSpPr>
            <p:spPr>
              <a:xfrm flipH="1">
                <a:off x="3395663" y="2312194"/>
                <a:ext cx="19050" cy="333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Přímá spojnice 231"/>
              <p:cNvCxnSpPr/>
              <p:nvPr/>
            </p:nvCxnSpPr>
            <p:spPr>
              <a:xfrm flipH="1">
                <a:off x="3267524" y="2252663"/>
                <a:ext cx="82895" cy="725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Přímá spojnice 232"/>
              <p:cNvCxnSpPr/>
              <p:nvPr/>
            </p:nvCxnSpPr>
            <p:spPr>
              <a:xfrm flipH="1">
                <a:off x="3480293" y="2333625"/>
                <a:ext cx="10620" cy="10561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Přímá spojnice 233"/>
              <p:cNvCxnSpPr/>
              <p:nvPr/>
            </p:nvCxnSpPr>
            <p:spPr>
              <a:xfrm>
                <a:off x="3559969" y="2328863"/>
                <a:ext cx="11906" cy="404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Přímá spojnice 234"/>
              <p:cNvCxnSpPr/>
              <p:nvPr/>
            </p:nvCxnSpPr>
            <p:spPr>
              <a:xfrm flipH="1">
                <a:off x="3283744" y="2207419"/>
                <a:ext cx="45244" cy="23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Přímá spojnice 235"/>
              <p:cNvCxnSpPr/>
              <p:nvPr/>
            </p:nvCxnSpPr>
            <p:spPr>
              <a:xfrm flipH="1">
                <a:off x="3228975" y="2143125"/>
                <a:ext cx="809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Obdélník 6"/>
            <p:cNvSpPr/>
            <p:nvPr/>
          </p:nvSpPr>
          <p:spPr>
            <a:xfrm>
              <a:off x="4716016" y="1122186"/>
              <a:ext cx="3672408" cy="2717177"/>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2" name="Zástupný symbol pro zápatí 1"/>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27</a:t>
            </a:fld>
            <a:endParaRPr lang="en-US" altLang="en-US">
              <a:solidFill>
                <a:prstClr val="black"/>
              </a:solidFill>
            </a:endParaRPr>
          </a:p>
        </p:txBody>
      </p:sp>
    </p:spTree>
    <p:custDataLst>
      <p:tags r:id="rId1"/>
    </p:custDataLst>
    <p:extLst>
      <p:ext uri="{BB962C8B-B14F-4D97-AF65-F5344CB8AC3E}">
        <p14:creationId xmlns:p14="http://schemas.microsoft.com/office/powerpoint/2010/main" val="3512540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1340768"/>
            <a:ext cx="8229600" cy="4968552"/>
          </a:xfrm>
        </p:spPr>
        <p:txBody>
          <a:bodyPr>
            <a:normAutofit/>
          </a:bodyPr>
          <a:lstStyle/>
          <a:p>
            <a:r>
              <a:rPr lang="en-US" b="1" dirty="0" smtClean="0">
                <a:solidFill>
                  <a:srgbClr val="009A46"/>
                </a:solidFill>
              </a:rPr>
              <a:t>“Short” photon beams</a:t>
            </a:r>
          </a:p>
          <a:p>
            <a:r>
              <a:rPr lang="en-US" b="1" dirty="0" smtClean="0">
                <a:solidFill>
                  <a:srgbClr val="C00000"/>
                </a:solidFill>
              </a:rPr>
              <a:t>“Long” query </a:t>
            </a:r>
            <a:r>
              <a:rPr lang="en-US" b="1" dirty="0">
                <a:solidFill>
                  <a:srgbClr val="C00000"/>
                </a:solidFill>
              </a:rPr>
              <a:t>beams</a:t>
            </a:r>
          </a:p>
          <a:p>
            <a:endParaRPr lang="en-US" dirty="0"/>
          </a:p>
          <a:p>
            <a:endParaRPr lang="en-US" dirty="0" smtClean="0"/>
          </a:p>
          <a:p>
            <a:endParaRPr lang="en-US" dirty="0"/>
          </a:p>
          <a:p>
            <a:endParaRPr lang="en-US" dirty="0" smtClean="0"/>
          </a:p>
          <a:p>
            <a:endParaRPr lang="en-US" dirty="0" smtClean="0"/>
          </a:p>
          <a:p>
            <a:endParaRPr lang="en-US" dirty="0" smtClean="0"/>
          </a:p>
          <a:p>
            <a:endParaRPr lang="en-US" dirty="0"/>
          </a:p>
          <a:p>
            <a:endParaRPr lang="en-US" b="1" dirty="0" smtClean="0"/>
          </a:p>
          <a:p>
            <a:pPr marL="344487" lvl="1" indent="0">
              <a:buNone/>
            </a:pPr>
            <a:endParaRPr lang="en-US" b="1" dirty="0"/>
          </a:p>
        </p:txBody>
      </p:sp>
      <p:sp>
        <p:nvSpPr>
          <p:cNvPr id="2" name="Nadpis 1"/>
          <p:cNvSpPr>
            <a:spLocks noGrp="1"/>
          </p:cNvSpPr>
          <p:nvPr>
            <p:ph type="title"/>
          </p:nvPr>
        </p:nvSpPr>
        <p:spPr/>
        <p:txBody>
          <a:bodyPr/>
          <a:lstStyle/>
          <a:p>
            <a:r>
              <a:rPr lang="en-US" dirty="0" smtClean="0"/>
              <a:t>“Long” vs. “short” beams</a:t>
            </a:r>
            <a:endParaRPr lang="cs-CZ" dirty="0"/>
          </a:p>
        </p:txBody>
      </p:sp>
      <p:sp>
        <p:nvSpPr>
          <p:cNvPr id="30" name="Volný tvar 29"/>
          <p:cNvSpPr/>
          <p:nvPr/>
        </p:nvSpPr>
        <p:spPr>
          <a:xfrm>
            <a:off x="3427070" y="2866776"/>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31" name="Skupina 30"/>
          <p:cNvGrpSpPr/>
          <p:nvPr/>
        </p:nvGrpSpPr>
        <p:grpSpPr>
          <a:xfrm>
            <a:off x="4244285" y="2898878"/>
            <a:ext cx="555273" cy="562318"/>
            <a:chOff x="3228975" y="1876926"/>
            <a:chExt cx="555273" cy="562318"/>
          </a:xfrm>
        </p:grpSpPr>
        <p:sp>
          <p:nvSpPr>
            <p:cNvPr id="47" name="Ovál 46"/>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8" name="Přímá spojnice 47"/>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Skupina 31"/>
          <p:cNvGrpSpPr/>
          <p:nvPr/>
        </p:nvGrpSpPr>
        <p:grpSpPr>
          <a:xfrm>
            <a:off x="3851920" y="3256357"/>
            <a:ext cx="1200276" cy="1386091"/>
            <a:chOff x="6282578" y="2234405"/>
            <a:chExt cx="1200276" cy="1386091"/>
          </a:xfrm>
        </p:grpSpPr>
        <p:sp>
          <p:nvSpPr>
            <p:cNvPr id="42" name="Ovál 41"/>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vál 42"/>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vál 43"/>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vál 44"/>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vál 45"/>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33" name="Přímá spojnice 32"/>
          <p:cNvCxnSpPr/>
          <p:nvPr/>
        </p:nvCxnSpPr>
        <p:spPr>
          <a:xfrm>
            <a:off x="4635975" y="3415295"/>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V="1">
            <a:off x="4902344" y="3645882"/>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flipH="1" flipV="1">
            <a:off x="3876625" y="4393305"/>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flipV="1">
            <a:off x="3876625" y="4079229"/>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flipH="1" flipV="1">
            <a:off x="4119140" y="3288074"/>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flipH="1">
            <a:off x="3347864" y="3288074"/>
            <a:ext cx="771276" cy="139950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4" name="Obdélník 3"/>
          <p:cNvSpPr/>
          <p:nvPr/>
        </p:nvSpPr>
        <p:spPr>
          <a:xfrm rot="1873768">
            <a:off x="4601204" y="3469109"/>
            <a:ext cx="4477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Obdélník 64"/>
          <p:cNvSpPr/>
          <p:nvPr/>
        </p:nvSpPr>
        <p:spPr>
          <a:xfrm rot="5793538">
            <a:off x="4470315" y="4060495"/>
            <a:ext cx="968543"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Obdélník 65"/>
          <p:cNvSpPr/>
          <p:nvPr/>
        </p:nvSpPr>
        <p:spPr>
          <a:xfrm rot="708453">
            <a:off x="3876846" y="4442498"/>
            <a:ext cx="1036426"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7" name="Obdélník 66"/>
          <p:cNvSpPr/>
          <p:nvPr/>
        </p:nvSpPr>
        <p:spPr>
          <a:xfrm rot="9161739">
            <a:off x="3848778" y="4170539"/>
            <a:ext cx="682597"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Obdélník 67"/>
          <p:cNvSpPr/>
          <p:nvPr/>
        </p:nvSpPr>
        <p:spPr>
          <a:xfrm rot="3883265">
            <a:off x="3875448" y="3625099"/>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9" name="Obdélník 68"/>
          <p:cNvSpPr/>
          <p:nvPr/>
        </p:nvSpPr>
        <p:spPr>
          <a:xfrm rot="17920775">
            <a:off x="3483692" y="3613312"/>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8" name="Zástupný symbol pro zápatí 4"/>
          <p:cNvSpPr>
            <a:spLocks noGrp="1"/>
          </p:cNvSpPr>
          <p:nvPr>
            <p:ph type="ftr" sz="quarter" idx="11"/>
          </p:nvPr>
        </p:nvSpPr>
        <p:spPr>
          <a:xfrm>
            <a:off x="1403350" y="6356176"/>
            <a:ext cx="6337300" cy="457200"/>
          </a:xfrm>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grpSp>
        <p:nvGrpSpPr>
          <p:cNvPr id="23" name="Skupina 22"/>
          <p:cNvGrpSpPr/>
          <p:nvPr/>
        </p:nvGrpSpPr>
        <p:grpSpPr>
          <a:xfrm>
            <a:off x="2822641" y="2348880"/>
            <a:ext cx="3498718" cy="2985494"/>
            <a:chOff x="5659453" y="1998111"/>
            <a:chExt cx="3275361" cy="2688191"/>
          </a:xfrm>
        </p:grpSpPr>
        <p:sp>
          <p:nvSpPr>
            <p:cNvPr id="9" name="Volný tvar 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6" name="Přímá spojnice 15"/>
            <p:cNvCxnSpPr>
              <a:stCxn id="9" idx="19"/>
              <a:endCxn id="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stCxn id="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9" name="Přímá spojnice 108"/>
          <p:cNvCxnSpPr/>
          <p:nvPr/>
        </p:nvCxnSpPr>
        <p:spPr>
          <a:xfrm>
            <a:off x="3279887" y="3218591"/>
            <a:ext cx="2444241" cy="1868812"/>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2952758" y="2942958"/>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 name="Obdélník 110"/>
          <p:cNvSpPr/>
          <p:nvPr/>
        </p:nvSpPr>
        <p:spPr>
          <a:xfrm rot="18451018">
            <a:off x="4384163" y="2814401"/>
            <a:ext cx="373502" cy="2793719"/>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28</a:t>
            </a:fld>
            <a:endParaRPr lang="en-US" altLang="en-US">
              <a:solidFill>
                <a:prstClr val="black"/>
              </a:solidFill>
            </a:endParaRPr>
          </a:p>
        </p:txBody>
      </p:sp>
    </p:spTree>
    <p:extLst>
      <p:ext uri="{BB962C8B-B14F-4D97-AF65-F5344CB8AC3E}">
        <p14:creationId xmlns:p14="http://schemas.microsoft.com/office/powerpoint/2010/main" val="350667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Zástupný symbol pro obsah 2"/>
          <p:cNvSpPr txBox="1">
            <a:spLocks/>
          </p:cNvSpPr>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2"/>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2"/>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2"/>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2"/>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2"/>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r>
              <a:rPr lang="en-US" kern="0" dirty="0" smtClean="0"/>
              <a:t>Queries along all vertices / segments of the eye path</a:t>
            </a:r>
          </a:p>
          <a:p>
            <a:endParaRPr lang="en-US" kern="0" dirty="0" smtClean="0"/>
          </a:p>
          <a:p>
            <a:endParaRPr lang="en-US" kern="0" dirty="0"/>
          </a:p>
          <a:p>
            <a:endParaRPr lang="en-US" kern="0" dirty="0" smtClean="0"/>
          </a:p>
          <a:p>
            <a:endParaRPr lang="en-US" kern="0" dirty="0"/>
          </a:p>
          <a:p>
            <a:endParaRPr lang="en-US" kern="0" dirty="0" smtClean="0"/>
          </a:p>
          <a:p>
            <a:endParaRPr lang="en-US" kern="0" dirty="0"/>
          </a:p>
          <a:p>
            <a:endParaRPr lang="en-US" kern="0" dirty="0" smtClean="0"/>
          </a:p>
          <a:p>
            <a:endParaRPr lang="en-US" kern="0" dirty="0"/>
          </a:p>
          <a:p>
            <a:r>
              <a:rPr lang="en-US" kern="0" dirty="0" smtClean="0"/>
              <a:t>Combined using our extended MIS</a:t>
            </a:r>
          </a:p>
        </p:txBody>
      </p:sp>
      <p:sp>
        <p:nvSpPr>
          <p:cNvPr id="2" name="Nadpis 1"/>
          <p:cNvSpPr>
            <a:spLocks noGrp="1"/>
          </p:cNvSpPr>
          <p:nvPr>
            <p:ph type="title"/>
          </p:nvPr>
        </p:nvSpPr>
        <p:spPr/>
        <p:txBody>
          <a:bodyPr/>
          <a:lstStyle/>
          <a:p>
            <a:r>
              <a:rPr lang="en-US" dirty="0" smtClean="0"/>
              <a:t>Family of estimators</a:t>
            </a:r>
            <a:endParaRPr lang="cs-CZ" dirty="0"/>
          </a:p>
        </p:txBody>
      </p:sp>
      <p:sp>
        <p:nvSpPr>
          <p:cNvPr id="30" name="Volný tvar 29"/>
          <p:cNvSpPr/>
          <p:nvPr/>
        </p:nvSpPr>
        <p:spPr>
          <a:xfrm>
            <a:off x="3427070" y="2866776"/>
            <a:ext cx="2232248" cy="1991714"/>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31" name="Skupina 30"/>
          <p:cNvGrpSpPr/>
          <p:nvPr/>
        </p:nvGrpSpPr>
        <p:grpSpPr>
          <a:xfrm>
            <a:off x="4244285" y="2898878"/>
            <a:ext cx="555273" cy="562318"/>
            <a:chOff x="3228975" y="1876926"/>
            <a:chExt cx="555273" cy="562318"/>
          </a:xfrm>
        </p:grpSpPr>
        <p:sp>
          <p:nvSpPr>
            <p:cNvPr id="47" name="Ovál 46"/>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48" name="Přímá spojnice 47"/>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Přímá spojnice 48"/>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Přímá spojnice 49"/>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Přímá spojnice 50"/>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Přímá spojnice 51"/>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Přímá spojnice 52"/>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Přímá spojnice 53"/>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Přímá spojnice 54"/>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Přímá spojnice 55"/>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Přímá spojnice 56"/>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Přímá spojnice 57"/>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Přímá spojnice 58"/>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Přímá spojnice 59"/>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Přímá spojnice 60"/>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Přímá spojnice 61"/>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Přímá spojnice 62"/>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Skupina 31"/>
          <p:cNvGrpSpPr/>
          <p:nvPr/>
        </p:nvGrpSpPr>
        <p:grpSpPr>
          <a:xfrm>
            <a:off x="3851920" y="3256357"/>
            <a:ext cx="1200276" cy="1386091"/>
            <a:chOff x="6282578" y="2234405"/>
            <a:chExt cx="1200276" cy="1386091"/>
          </a:xfrm>
        </p:grpSpPr>
        <p:sp>
          <p:nvSpPr>
            <p:cNvPr id="42" name="Ovál 41"/>
            <p:cNvSpPr/>
            <p:nvPr/>
          </p:nvSpPr>
          <p:spPr>
            <a:xfrm>
              <a:off x="7409686" y="2585659"/>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Ovál 42"/>
            <p:cNvSpPr/>
            <p:nvPr/>
          </p:nvSpPr>
          <p:spPr>
            <a:xfrm>
              <a:off x="6520550" y="22344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Ovál 43"/>
            <p:cNvSpPr/>
            <p:nvPr/>
          </p:nvSpPr>
          <p:spPr>
            <a:xfrm>
              <a:off x="6890548" y="3020040"/>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Ovál 44"/>
            <p:cNvSpPr/>
            <p:nvPr/>
          </p:nvSpPr>
          <p:spPr>
            <a:xfrm>
              <a:off x="6282578" y="3333805"/>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Ovál 45"/>
            <p:cNvSpPr/>
            <p:nvPr/>
          </p:nvSpPr>
          <p:spPr>
            <a:xfrm>
              <a:off x="7302925" y="3547328"/>
              <a:ext cx="73168" cy="73168"/>
            </a:xfrm>
            <a:prstGeom prst="ellipse">
              <a:avLst/>
            </a:prstGeom>
            <a:solidFill>
              <a:srgbClr val="009A46"/>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33" name="Přímá spojnice 32"/>
          <p:cNvCxnSpPr/>
          <p:nvPr/>
        </p:nvCxnSpPr>
        <p:spPr>
          <a:xfrm>
            <a:off x="4635975" y="3415295"/>
            <a:ext cx="373711" cy="23058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4" name="Přímá spojnice 33"/>
          <p:cNvCxnSpPr/>
          <p:nvPr/>
        </p:nvCxnSpPr>
        <p:spPr>
          <a:xfrm flipV="1">
            <a:off x="4902344" y="3645882"/>
            <a:ext cx="107342" cy="96608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5" name="Přímá spojnice 34"/>
          <p:cNvCxnSpPr/>
          <p:nvPr/>
        </p:nvCxnSpPr>
        <p:spPr>
          <a:xfrm flipH="1" flipV="1">
            <a:off x="3876625" y="4393305"/>
            <a:ext cx="1025719" cy="218661"/>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6" name="Přímá spojnice 35"/>
          <p:cNvCxnSpPr/>
          <p:nvPr/>
        </p:nvCxnSpPr>
        <p:spPr>
          <a:xfrm flipV="1">
            <a:off x="3876625" y="4079229"/>
            <a:ext cx="612251" cy="314076"/>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7" name="Přímá spojnice 36"/>
          <p:cNvCxnSpPr/>
          <p:nvPr/>
        </p:nvCxnSpPr>
        <p:spPr>
          <a:xfrm flipH="1" flipV="1">
            <a:off x="4119140" y="3288074"/>
            <a:ext cx="369736" cy="7911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38" name="Přímá spojnice 37"/>
          <p:cNvCxnSpPr/>
          <p:nvPr/>
        </p:nvCxnSpPr>
        <p:spPr>
          <a:xfrm flipH="1">
            <a:off x="3347864" y="3288074"/>
            <a:ext cx="771276" cy="1399503"/>
          </a:xfrm>
          <a:prstGeom prst="line">
            <a:avLst/>
          </a:prstGeom>
          <a:ln w="12700">
            <a:solidFill>
              <a:srgbClr val="009A46"/>
            </a:solidFill>
            <a:prstDash val="sysDot"/>
            <a:tailEnd type="stealth" w="sm" len="lg"/>
          </a:ln>
        </p:spPr>
        <p:style>
          <a:lnRef idx="1">
            <a:schemeClr val="accent1"/>
          </a:lnRef>
          <a:fillRef idx="0">
            <a:schemeClr val="accent1"/>
          </a:fillRef>
          <a:effectRef idx="0">
            <a:schemeClr val="accent1"/>
          </a:effectRef>
          <a:fontRef idx="minor">
            <a:schemeClr val="tx1"/>
          </a:fontRef>
        </p:style>
      </p:cxnSp>
      <p:sp>
        <p:nvSpPr>
          <p:cNvPr id="4" name="Obdélník 3"/>
          <p:cNvSpPr/>
          <p:nvPr/>
        </p:nvSpPr>
        <p:spPr>
          <a:xfrm rot="1873768">
            <a:off x="4601204" y="3469109"/>
            <a:ext cx="4477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5" name="Obdélník 64"/>
          <p:cNvSpPr/>
          <p:nvPr/>
        </p:nvSpPr>
        <p:spPr>
          <a:xfrm rot="5793538">
            <a:off x="4470315" y="4060495"/>
            <a:ext cx="968543"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6" name="Obdélník 65"/>
          <p:cNvSpPr/>
          <p:nvPr/>
        </p:nvSpPr>
        <p:spPr>
          <a:xfrm rot="708453">
            <a:off x="3876846" y="4442498"/>
            <a:ext cx="1036426"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7" name="Obdélník 66"/>
          <p:cNvSpPr/>
          <p:nvPr/>
        </p:nvSpPr>
        <p:spPr>
          <a:xfrm rot="9161739">
            <a:off x="3848778" y="4170539"/>
            <a:ext cx="682597"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8" name="Obdélník 67"/>
          <p:cNvSpPr/>
          <p:nvPr/>
        </p:nvSpPr>
        <p:spPr>
          <a:xfrm rot="3883265">
            <a:off x="3875448" y="3625099"/>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9" name="Obdélník 68"/>
          <p:cNvSpPr/>
          <p:nvPr/>
        </p:nvSpPr>
        <p:spPr>
          <a:xfrm rot="17920775">
            <a:off x="3483692" y="3613312"/>
            <a:ext cx="861060" cy="118392"/>
          </a:xfrm>
          <a:prstGeom prst="rect">
            <a:avLst/>
          </a:prstGeom>
          <a:solidFill>
            <a:srgbClr val="009A46">
              <a:alpha val="7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8" name="Zástupný symbol pro zápatí 4"/>
          <p:cNvSpPr>
            <a:spLocks noGrp="1"/>
          </p:cNvSpPr>
          <p:nvPr>
            <p:ph type="ftr" sz="quarter" idx="11"/>
          </p:nvPr>
        </p:nvSpPr>
        <p:spPr>
          <a:xfrm>
            <a:off x="1403350" y="6356176"/>
            <a:ext cx="6337300" cy="457200"/>
          </a:xfrm>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grpSp>
        <p:nvGrpSpPr>
          <p:cNvPr id="23" name="Skupina 22"/>
          <p:cNvGrpSpPr/>
          <p:nvPr/>
        </p:nvGrpSpPr>
        <p:grpSpPr>
          <a:xfrm>
            <a:off x="2822641" y="2348880"/>
            <a:ext cx="3498718" cy="2985494"/>
            <a:chOff x="5659453" y="1998111"/>
            <a:chExt cx="3275361" cy="2688191"/>
          </a:xfrm>
        </p:grpSpPr>
        <p:sp>
          <p:nvSpPr>
            <p:cNvPr id="9" name="Volný tvar 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6" name="Přímá spojnice 15"/>
            <p:cNvCxnSpPr>
              <a:stCxn id="9" idx="19"/>
              <a:endCxn id="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a:stCxn id="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9" name="Přímá spojnice 108"/>
          <p:cNvCxnSpPr/>
          <p:nvPr/>
        </p:nvCxnSpPr>
        <p:spPr>
          <a:xfrm>
            <a:off x="3279887" y="3218591"/>
            <a:ext cx="2444241" cy="1868812"/>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2952758" y="2942958"/>
            <a:ext cx="370566" cy="287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1" name="Obdélník 110"/>
          <p:cNvSpPr/>
          <p:nvPr/>
        </p:nvSpPr>
        <p:spPr>
          <a:xfrm rot="18451018">
            <a:off x="4384163" y="2814401"/>
            <a:ext cx="373502" cy="2793719"/>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71" name="Přímá spojnice 70"/>
          <p:cNvCxnSpPr>
            <a:endCxn id="70" idx="2"/>
          </p:cNvCxnSpPr>
          <p:nvPr/>
        </p:nvCxnSpPr>
        <p:spPr>
          <a:xfrm flipV="1">
            <a:off x="4255820" y="2724706"/>
            <a:ext cx="1824647" cy="1225721"/>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4" name="Přímá spojnice 73"/>
          <p:cNvCxnSpPr>
            <a:stCxn id="75" idx="0"/>
            <a:endCxn id="75" idx="2"/>
          </p:cNvCxnSpPr>
          <p:nvPr/>
        </p:nvCxnSpPr>
        <p:spPr>
          <a:xfrm flipH="1">
            <a:off x="4565326" y="3310984"/>
            <a:ext cx="651508" cy="1766944"/>
          </a:xfrm>
          <a:prstGeom prst="line">
            <a:avLst/>
          </a:prstGeom>
          <a:ln w="19050">
            <a:solidFill>
              <a:srgbClr val="C00000"/>
            </a:solidFill>
            <a:prstDash val="solid"/>
            <a:headEnd type="none" w="med" len="med"/>
            <a:tailEnd type="triangle" w="med" len="lg"/>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5" name="Obdélník 74"/>
          <p:cNvSpPr/>
          <p:nvPr/>
        </p:nvSpPr>
        <p:spPr>
          <a:xfrm rot="1214397">
            <a:off x="4704329" y="3252841"/>
            <a:ext cx="373502" cy="1883230"/>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29</a:t>
            </a:fld>
            <a:endParaRPr lang="en-US" altLang="en-US">
              <a:solidFill>
                <a:prstClr val="black"/>
              </a:solidFill>
            </a:endParaRPr>
          </a:p>
        </p:txBody>
      </p:sp>
      <p:sp>
        <p:nvSpPr>
          <p:cNvPr id="70" name="Obdélník 69"/>
          <p:cNvSpPr/>
          <p:nvPr/>
        </p:nvSpPr>
        <p:spPr>
          <a:xfrm rot="14158471">
            <a:off x="4980732" y="2239524"/>
            <a:ext cx="373502" cy="2203176"/>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3" name="Oval 11"/>
          <p:cNvSpPr/>
          <p:nvPr/>
        </p:nvSpPr>
        <p:spPr>
          <a:xfrm>
            <a:off x="5176866" y="3274356"/>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72" name="Oval 11"/>
          <p:cNvSpPr/>
          <p:nvPr/>
        </p:nvSpPr>
        <p:spPr>
          <a:xfrm>
            <a:off x="4218865" y="3923732"/>
            <a:ext cx="65103" cy="65102"/>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Tree>
    <p:custDataLst>
      <p:tags r:id="rId1"/>
    </p:custDataLst>
    <p:extLst>
      <p:ext uri="{BB962C8B-B14F-4D97-AF65-F5344CB8AC3E}">
        <p14:creationId xmlns:p14="http://schemas.microsoft.com/office/powerpoint/2010/main" val="361720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fade">
                                      <p:cBhvr>
                                        <p:cTn id="11" dur="500"/>
                                        <p:tgtEl>
                                          <p:spTgt spid="7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fade">
                                      <p:cBhvr>
                                        <p:cTn id="14" dur="500"/>
                                        <p:tgtEl>
                                          <p:spTgt spid="7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fade">
                                      <p:cBhvr>
                                        <p:cTn id="18" dur="500"/>
                                        <p:tgtEl>
                                          <p:spTgt spid="7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fade">
                                      <p:cBhvr>
                                        <p:cTn id="22" dur="500"/>
                                        <p:tgtEl>
                                          <p:spTgt spid="75"/>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500"/>
                                        <p:tgtEl>
                                          <p:spTgt spid="7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4">
                                            <p:txEl>
                                              <p:pRg st="9" end="9"/>
                                            </p:txEl>
                                          </p:spTgt>
                                        </p:tgtEl>
                                        <p:attrNameLst>
                                          <p:attrName>style.visibility</p:attrName>
                                        </p:attrNameLst>
                                      </p:cBhvr>
                                      <p:to>
                                        <p:strVal val="visible"/>
                                      </p:to>
                                    </p:set>
                                    <p:animEffect transition="in" filter="fade">
                                      <p:cBhvr>
                                        <p:cTn id="30" dur="500"/>
                                        <p:tgtEl>
                                          <p:spTgt spid="6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0" grpId="0" animBg="1"/>
      <p:bldP spid="73" grpId="0" animBg="1"/>
      <p:bldP spid="7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Existing </a:t>
            </a:r>
            <a:r>
              <a:rPr lang="en-US" dirty="0" smtClean="0"/>
              <a:t>volumetric rendering </a:t>
            </a:r>
            <a:r>
              <a:rPr lang="en-US" dirty="0"/>
              <a:t>algorithms</a:t>
            </a:r>
            <a:endParaRPr lang="cs-CZ" dirty="0"/>
          </a:p>
        </p:txBody>
      </p:sp>
      <p:sp>
        <p:nvSpPr>
          <p:cNvPr id="3" name="Zástupný symbol pro obsah 2"/>
          <p:cNvSpPr>
            <a:spLocks noGrp="1"/>
          </p:cNvSpPr>
          <p:nvPr>
            <p:ph idx="1"/>
          </p:nvPr>
        </p:nvSpPr>
        <p:spPr>
          <a:xfrm>
            <a:off x="457200" y="1600200"/>
            <a:ext cx="8363272" cy="4530725"/>
          </a:xfrm>
        </p:spPr>
        <p:txBody>
          <a:bodyPr/>
          <a:lstStyle/>
          <a:p>
            <a:r>
              <a:rPr lang="en-US" b="1" dirty="0"/>
              <a:t>MC path </a:t>
            </a:r>
            <a:r>
              <a:rPr lang="en-US" b="1" dirty="0" smtClean="0"/>
              <a:t>integration</a:t>
            </a:r>
          </a:p>
          <a:p>
            <a:pPr lvl="1"/>
            <a:r>
              <a:rPr lang="en-US" dirty="0"/>
              <a:t>Path </a:t>
            </a:r>
            <a:r>
              <a:rPr lang="en-US" dirty="0" smtClean="0"/>
              <a:t>tracing </a:t>
            </a:r>
            <a:r>
              <a:rPr lang="en-US" sz="2000" dirty="0" smtClean="0">
                <a:solidFill>
                  <a:srgbClr val="0070C0"/>
                </a:solidFill>
              </a:rPr>
              <a:t>[</a:t>
            </a:r>
            <a:r>
              <a:rPr lang="en-US" sz="2000" noProof="1" smtClean="0">
                <a:solidFill>
                  <a:srgbClr val="0070C0"/>
                </a:solidFill>
              </a:rPr>
              <a:t>Kajiya ‘86, Rushmeier and Torrance ‘88</a:t>
            </a:r>
            <a:r>
              <a:rPr lang="en-US" sz="2000" dirty="0" smtClean="0">
                <a:solidFill>
                  <a:srgbClr val="0070C0"/>
                </a:solidFill>
              </a:rPr>
              <a:t>]</a:t>
            </a:r>
            <a:endParaRPr lang="en-US" sz="2000" dirty="0">
              <a:solidFill>
                <a:srgbClr val="0070C0"/>
              </a:solidFill>
            </a:endParaRPr>
          </a:p>
          <a:p>
            <a:pPr lvl="1"/>
            <a:r>
              <a:rPr lang="en-US" dirty="0"/>
              <a:t>Bidirectional path </a:t>
            </a:r>
            <a:r>
              <a:rPr lang="en-US" dirty="0" smtClean="0"/>
              <a:t>tracing </a:t>
            </a:r>
            <a:r>
              <a:rPr lang="en-US" sz="2000" dirty="0" smtClean="0">
                <a:solidFill>
                  <a:srgbClr val="0070C0"/>
                </a:solidFill>
              </a:rPr>
              <a:t>[</a:t>
            </a:r>
            <a:r>
              <a:rPr lang="en-US" sz="2000" noProof="1" smtClean="0">
                <a:solidFill>
                  <a:srgbClr val="0070C0"/>
                </a:solidFill>
              </a:rPr>
              <a:t>Lafortune and Willems ‘96</a:t>
            </a:r>
            <a:r>
              <a:rPr lang="en-US" sz="2000" dirty="0" smtClean="0">
                <a:solidFill>
                  <a:srgbClr val="0070C0"/>
                </a:solidFill>
              </a:rPr>
              <a:t>]</a:t>
            </a:r>
            <a:endParaRPr lang="cs-CZ" sz="2000" dirty="0">
              <a:solidFill>
                <a:srgbClr val="0070C0"/>
              </a:solidFill>
            </a:endParaRPr>
          </a:p>
          <a:p>
            <a:endParaRPr lang="en-US" dirty="0" smtClean="0"/>
          </a:p>
          <a:p>
            <a:r>
              <a:rPr lang="en-US" b="1" dirty="0" smtClean="0"/>
              <a:t>Photon </a:t>
            </a:r>
            <a:r>
              <a:rPr lang="en-US" b="1" dirty="0"/>
              <a:t>density </a:t>
            </a:r>
            <a:r>
              <a:rPr lang="en-US" b="1" dirty="0" smtClean="0"/>
              <a:t>estimation</a:t>
            </a:r>
          </a:p>
          <a:p>
            <a:pPr lvl="1"/>
            <a:r>
              <a:rPr lang="en-US" dirty="0"/>
              <a:t>Volumetric photon </a:t>
            </a:r>
            <a:r>
              <a:rPr lang="en-US" dirty="0" smtClean="0"/>
              <a:t>mapping </a:t>
            </a:r>
            <a:r>
              <a:rPr lang="en-US" sz="2000" dirty="0" smtClean="0">
                <a:solidFill>
                  <a:srgbClr val="0070C0"/>
                </a:solidFill>
              </a:rPr>
              <a:t>[Jensen and Christensen</a:t>
            </a:r>
            <a:r>
              <a:rPr lang="en-US" sz="2000" i="1" dirty="0" smtClean="0">
                <a:solidFill>
                  <a:srgbClr val="0070C0"/>
                </a:solidFill>
              </a:rPr>
              <a:t> </a:t>
            </a:r>
            <a:r>
              <a:rPr lang="en-US" sz="2000" dirty="0" smtClean="0">
                <a:solidFill>
                  <a:srgbClr val="0070C0"/>
                </a:solidFill>
              </a:rPr>
              <a:t>‘98]</a:t>
            </a:r>
            <a:endParaRPr lang="en-US" sz="2000" dirty="0">
              <a:solidFill>
                <a:srgbClr val="0070C0"/>
              </a:solidFill>
            </a:endParaRPr>
          </a:p>
          <a:p>
            <a:pPr lvl="1"/>
            <a:r>
              <a:rPr lang="en-US" dirty="0"/>
              <a:t>Beam radiance </a:t>
            </a:r>
            <a:r>
              <a:rPr lang="en-US" dirty="0" smtClean="0"/>
              <a:t>estimate </a:t>
            </a:r>
            <a:r>
              <a:rPr lang="en-US" sz="2000" dirty="0" smtClean="0">
                <a:solidFill>
                  <a:srgbClr val="0070C0"/>
                </a:solidFill>
              </a:rPr>
              <a:t>[</a:t>
            </a:r>
            <a:r>
              <a:rPr lang="en-US" sz="2000" noProof="1" smtClean="0">
                <a:solidFill>
                  <a:srgbClr val="0070C0"/>
                </a:solidFill>
              </a:rPr>
              <a:t>Jarosz et al. </a:t>
            </a:r>
            <a:r>
              <a:rPr lang="en-US" sz="2000" dirty="0" smtClean="0">
                <a:solidFill>
                  <a:srgbClr val="0070C0"/>
                </a:solidFill>
              </a:rPr>
              <a:t>‘08]</a:t>
            </a:r>
            <a:endParaRPr lang="en-US" sz="2000" dirty="0">
              <a:solidFill>
                <a:srgbClr val="0070C0"/>
              </a:solidFill>
            </a:endParaRPr>
          </a:p>
          <a:p>
            <a:pPr lvl="1"/>
            <a:r>
              <a:rPr lang="en-US" dirty="0"/>
              <a:t>Photon </a:t>
            </a:r>
            <a:r>
              <a:rPr lang="en-US" dirty="0" smtClean="0"/>
              <a:t>beams </a:t>
            </a:r>
            <a:r>
              <a:rPr lang="en-US" sz="2000" noProof="1" smtClean="0">
                <a:solidFill>
                  <a:srgbClr val="0070C0"/>
                </a:solidFill>
              </a:rPr>
              <a:t>[Jarosz et al. </a:t>
            </a:r>
            <a:r>
              <a:rPr lang="en-US" sz="2000" dirty="0" smtClean="0">
                <a:solidFill>
                  <a:srgbClr val="0070C0"/>
                </a:solidFill>
              </a:rPr>
              <a:t>‘11]</a:t>
            </a:r>
            <a:endParaRPr lang="cs-CZ" sz="2000" dirty="0">
              <a:solidFill>
                <a:srgbClr val="0070C0"/>
              </a:solidFill>
            </a:endParaRPr>
          </a:p>
          <a:p>
            <a:endParaRPr lang="en-US" dirty="0" smtClean="0"/>
          </a:p>
          <a:p>
            <a:r>
              <a:rPr lang="en-US" b="1" dirty="0" smtClean="0"/>
              <a:t>Issue</a:t>
            </a:r>
          </a:p>
          <a:p>
            <a:pPr lvl="1"/>
            <a:r>
              <a:rPr lang="en-US" dirty="0" smtClean="0"/>
              <a:t>No existing algorithm is </a:t>
            </a:r>
            <a:r>
              <a:rPr lang="en-US" b="1" dirty="0" smtClean="0"/>
              <a:t>robust</a:t>
            </a:r>
            <a:r>
              <a:rPr lang="en-US" dirty="0" smtClean="0"/>
              <a:t> enough</a:t>
            </a:r>
            <a:endParaRPr lang="cs-CZ" dirty="0"/>
          </a:p>
          <a:p>
            <a:endParaRPr lang="cs-CZ" dirty="0"/>
          </a:p>
          <a:p>
            <a:endParaRPr lang="cs-CZ" dirty="0"/>
          </a:p>
          <a:p>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dirty="0" smtClean="0">
                <a:solidFill>
                  <a:prstClr val="black"/>
                </a:solidFill>
              </a:rPr>
              <a:t>Jaroslav </a:t>
            </a:r>
            <a:r>
              <a:rPr lang="en-US" altLang="en-US" dirty="0" err="1" smtClean="0">
                <a:solidFill>
                  <a:prstClr val="black"/>
                </a:solidFill>
              </a:rPr>
              <a:t>Křivánek</a:t>
            </a:r>
            <a:r>
              <a:rPr lang="en-US" altLang="en-US" dirty="0" smtClean="0">
                <a:solidFill>
                  <a:prstClr val="black"/>
                </a:solidFill>
              </a:rPr>
              <a:t> et al. - Unifying points beams and paths ...</a:t>
            </a:r>
            <a:endParaRPr lang="en-US" altLang="en-US" dirty="0">
              <a:solidFill>
                <a:prstClr val="black"/>
              </a:solidFill>
            </a:endParaRPr>
          </a:p>
        </p:txBody>
      </p:sp>
    </p:spTree>
    <p:custDataLst>
      <p:tags r:id="rId1"/>
    </p:custDataLst>
    <p:extLst>
      <p:ext uri="{BB962C8B-B14F-4D97-AF65-F5344CB8AC3E}">
        <p14:creationId xmlns:p14="http://schemas.microsoft.com/office/powerpoint/2010/main" val="237228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Family of estimators</a:t>
            </a:r>
            <a:endParaRPr lang="cs-CZ" dirty="0"/>
          </a:p>
        </p:txBody>
      </p:sp>
      <p:sp>
        <p:nvSpPr>
          <p:cNvPr id="3" name="Zástupný symbol pro obsah 2"/>
          <p:cNvSpPr>
            <a:spLocks noGrp="1"/>
          </p:cNvSpPr>
          <p:nvPr>
            <p:ph idx="1"/>
          </p:nvPr>
        </p:nvSpPr>
        <p:spPr/>
        <p:txBody>
          <a:bodyPr>
            <a:normAutofit/>
          </a:bodyPr>
          <a:lstStyle/>
          <a:p>
            <a:r>
              <a:rPr lang="en-US" b="1" dirty="0" smtClean="0"/>
              <a:t>+ Bidirectional path tracing</a:t>
            </a:r>
            <a:endParaRPr lang="en-US" b="1" dirty="0"/>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30</a:t>
            </a:fld>
            <a:endParaRPr lang="en-US" altLang="en-US">
              <a:solidFill>
                <a:prstClr val="black"/>
              </a:solidFill>
            </a:endParaRPr>
          </a:p>
        </p:txBody>
      </p:sp>
    </p:spTree>
    <p:extLst>
      <p:ext uri="{BB962C8B-B14F-4D97-AF65-F5344CB8AC3E}">
        <p14:creationId xmlns:p14="http://schemas.microsoft.com/office/powerpoint/2010/main" val="2442797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31</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 name="Volný tvar 92"/>
          <p:cNvSpPr/>
          <p:nvPr/>
        </p:nvSpPr>
        <p:spPr>
          <a:xfrm>
            <a:off x="3167655"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grpSp>
        <p:nvGrpSpPr>
          <p:cNvPr id="94" name="Skupina 93"/>
          <p:cNvGrpSpPr/>
          <p:nvPr/>
        </p:nvGrpSpPr>
        <p:grpSpPr>
          <a:xfrm>
            <a:off x="4627543" y="1822131"/>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Skupina 111"/>
          <p:cNvGrpSpPr/>
          <p:nvPr/>
        </p:nvGrpSpPr>
        <p:grpSpPr>
          <a:xfrm>
            <a:off x="3859500" y="2404266"/>
            <a:ext cx="1954583" cy="2257172"/>
            <a:chOff x="6282578" y="2234405"/>
            <a:chExt cx="1200276" cy="1386091"/>
          </a:xfrm>
        </p:grpSpPr>
        <p:sp>
          <p:nvSpPr>
            <p:cNvPr id="113" name="Ovál 112"/>
            <p:cNvSpPr/>
            <p:nvPr/>
          </p:nvSpPr>
          <p:spPr>
            <a:xfrm>
              <a:off x="7409686" y="2585659"/>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6520550" y="22344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6890548" y="3020040"/>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6282578" y="3333805"/>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7302925" y="3547328"/>
              <a:ext cx="73168" cy="73168"/>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7"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0" y="4255723"/>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0"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5"/>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2399910" y="1879482"/>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smtClean="0">
                <a:latin typeface="+mn-lt"/>
              </a:rPr>
              <a:t>surface</a:t>
            </a:r>
            <a:endParaRPr lang="cs-CZ" dirty="0" smtClean="0">
              <a:latin typeface="+mn-lt"/>
            </a:endParaRPr>
          </a:p>
        </p:txBody>
      </p:sp>
      <p:grpSp>
        <p:nvGrpSpPr>
          <p:cNvPr id="157" name="Skupina 156"/>
          <p:cNvGrpSpPr/>
          <p:nvPr/>
        </p:nvGrpSpPr>
        <p:grpSpPr>
          <a:xfrm>
            <a:off x="3732752" y="2329907"/>
            <a:ext cx="2076444" cy="2281804"/>
            <a:chOff x="7003325" y="3262086"/>
            <a:chExt cx="1263279" cy="1388217"/>
          </a:xfrm>
        </p:grpSpPr>
        <p:sp>
          <p:nvSpPr>
            <p:cNvPr id="151" name="Obdélník 150"/>
            <p:cNvSpPr/>
            <p:nvPr/>
          </p:nvSpPr>
          <p:spPr>
            <a:xfrm rot="1873768">
              <a:off x="7818844" y="3551177"/>
              <a:ext cx="447760" cy="56756"/>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7690431" y="4135296"/>
              <a:ext cx="968543" cy="61471"/>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7098311" y="4518524"/>
              <a:ext cx="1036426" cy="5069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7068372" y="4245075"/>
              <a:ext cx="682597" cy="58274"/>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7100218" y="3703236"/>
              <a:ext cx="861060" cy="5095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6381028" y="3884383"/>
              <a:ext cx="1299395" cy="5480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cxnSp>
        <p:nvCxnSpPr>
          <p:cNvPr id="160" name="Přímá spojnice 159"/>
          <p:cNvCxnSpPr>
            <a:stCxn id="152" idx="1"/>
            <a:endCxn id="125" idx="1"/>
          </p:cNvCxnSpPr>
          <p:nvPr/>
        </p:nvCxnSpPr>
        <p:spPr>
          <a:xfrm flipH="1" flipV="1">
            <a:off x="2868050" y="2365491"/>
            <a:ext cx="2881011" cy="659442"/>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1" name="Přímá spojnice 160"/>
          <p:cNvCxnSpPr>
            <a:stCxn id="156" idx="3"/>
            <a:endCxn id="125" idx="1"/>
          </p:cNvCxnSpPr>
          <p:nvPr/>
        </p:nvCxnSpPr>
        <p:spPr>
          <a:xfrm flipH="1" flipV="1">
            <a:off x="2868050" y="2365491"/>
            <a:ext cx="1422239" cy="9543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3" name="Přímá spojnice 162"/>
          <p:cNvCxnSpPr>
            <a:stCxn id="154" idx="3"/>
            <a:endCxn id="125" idx="1"/>
          </p:cNvCxnSpPr>
          <p:nvPr/>
        </p:nvCxnSpPr>
        <p:spPr>
          <a:xfrm flipH="1" flipV="1">
            <a:off x="2868050" y="2365491"/>
            <a:ext cx="1034123" cy="1885377"/>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4" name="Přímá spojnice 163"/>
          <p:cNvCxnSpPr>
            <a:stCxn id="153" idx="3"/>
            <a:endCxn id="125" idx="1"/>
          </p:cNvCxnSpPr>
          <p:nvPr/>
        </p:nvCxnSpPr>
        <p:spPr>
          <a:xfrm flipH="1" flipV="1">
            <a:off x="2868050" y="2365491"/>
            <a:ext cx="2706374" cy="224557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6" name="Přímá spojnice 225"/>
          <p:cNvCxnSpPr>
            <a:stCxn id="155" idx="3"/>
            <a:endCxn id="125" idx="1"/>
          </p:cNvCxnSpPr>
          <p:nvPr/>
        </p:nvCxnSpPr>
        <p:spPr>
          <a:xfrm flipH="1" flipV="1">
            <a:off x="2868050" y="2365491"/>
            <a:ext cx="2033811" cy="1371306"/>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229" name="TextovéPole 228"/>
          <p:cNvSpPr txBox="1"/>
          <p:nvPr/>
        </p:nvSpPr>
        <p:spPr>
          <a:xfrm>
            <a:off x="1657358" y="3099777"/>
            <a:ext cx="1712328"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dirty="0" smtClean="0">
                <a:solidFill>
                  <a:schemeClr val="tx2"/>
                </a:solidFill>
                <a:latin typeface="+mn-lt"/>
              </a:rPr>
              <a:t>Light tracing</a:t>
            </a:r>
            <a:endParaRPr lang="cs-CZ" b="1" dirty="0" smtClean="0">
              <a:solidFill>
                <a:schemeClr val="tx2"/>
              </a:solidFill>
              <a:latin typeface="+mn-lt"/>
            </a:endParaRPr>
          </a:p>
        </p:txBody>
      </p:sp>
    </p:spTree>
    <p:custDataLst>
      <p:tags r:id="rId1"/>
    </p:custDataLst>
    <p:extLst>
      <p:ext uri="{BB962C8B-B14F-4D97-AF65-F5344CB8AC3E}">
        <p14:creationId xmlns:p14="http://schemas.microsoft.com/office/powerpoint/2010/main" val="23284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wipe(left)">
                                      <p:cBhvr>
                                        <p:cTn id="7" dur="500"/>
                                        <p:tgtEl>
                                          <p:spTgt spid="11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up)">
                                      <p:cBhvr>
                                        <p:cTn id="11" dur="500"/>
                                        <p:tgtEl>
                                          <p:spTgt spid="119"/>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wipe(right)">
                                      <p:cBhvr>
                                        <p:cTn id="15" dur="500"/>
                                        <p:tgtEl>
                                          <p:spTgt spid="12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21"/>
                                        </p:tgtEl>
                                        <p:attrNameLst>
                                          <p:attrName>style.visibility</p:attrName>
                                        </p:attrNameLst>
                                      </p:cBhvr>
                                      <p:to>
                                        <p:strVal val="visible"/>
                                      </p:to>
                                    </p:set>
                                    <p:animEffect transition="in" filter="wipe(down)">
                                      <p:cBhvr>
                                        <p:cTn id="19" dur="500"/>
                                        <p:tgtEl>
                                          <p:spTgt spid="121"/>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22"/>
                                        </p:tgtEl>
                                        <p:attrNameLst>
                                          <p:attrName>style.visibility</p:attrName>
                                        </p:attrNameLst>
                                      </p:cBhvr>
                                      <p:to>
                                        <p:strVal val="visible"/>
                                      </p:to>
                                    </p:set>
                                    <p:animEffect transition="in" filter="wipe(down)">
                                      <p:cBhvr>
                                        <p:cTn id="23" dur="500"/>
                                        <p:tgtEl>
                                          <p:spTgt spid="12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wipe(up)">
                                      <p:cBhvr>
                                        <p:cTn id="27" dur="500"/>
                                        <p:tgtEl>
                                          <p:spTgt spid="1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1"/>
                                        </p:tgtEl>
                                        <p:attrNameLst>
                                          <p:attrName>style.visibility</p:attrName>
                                        </p:attrNameLst>
                                      </p:cBhvr>
                                      <p:to>
                                        <p:strVal val="visible"/>
                                      </p:to>
                                    </p:set>
                                    <p:animEffect transition="in" filter="wipe(down)">
                                      <p:cBhvr>
                                        <p:cTn id="32" dur="500"/>
                                        <p:tgtEl>
                                          <p:spTgt spid="161"/>
                                        </p:tgtEl>
                                      </p:cBhvr>
                                    </p:animEffect>
                                  </p:childTnLst>
                                </p:cTn>
                              </p:par>
                              <p:par>
                                <p:cTn id="33" presetID="22" presetClass="entr" presetSubtype="4" fill="hold" nodeType="withEffect">
                                  <p:stCondLst>
                                    <p:cond delay="0"/>
                                  </p:stCondLst>
                                  <p:childTnLst>
                                    <p:set>
                                      <p:cBhvr>
                                        <p:cTn id="34" dur="1" fill="hold">
                                          <p:stCondLst>
                                            <p:cond delay="0"/>
                                          </p:stCondLst>
                                        </p:cTn>
                                        <p:tgtEl>
                                          <p:spTgt spid="160"/>
                                        </p:tgtEl>
                                        <p:attrNameLst>
                                          <p:attrName>style.visibility</p:attrName>
                                        </p:attrNameLst>
                                      </p:cBhvr>
                                      <p:to>
                                        <p:strVal val="visible"/>
                                      </p:to>
                                    </p:set>
                                    <p:animEffect transition="in" filter="wipe(down)">
                                      <p:cBhvr>
                                        <p:cTn id="35" dur="500"/>
                                        <p:tgtEl>
                                          <p:spTgt spid="160"/>
                                        </p:tgtEl>
                                      </p:cBhvr>
                                    </p:animEffect>
                                  </p:childTnLst>
                                </p:cTn>
                              </p:par>
                              <p:par>
                                <p:cTn id="36" presetID="22" presetClass="entr" presetSubtype="4" fill="hold" nodeType="withEffect">
                                  <p:stCondLst>
                                    <p:cond delay="0"/>
                                  </p:stCondLst>
                                  <p:childTnLst>
                                    <p:set>
                                      <p:cBhvr>
                                        <p:cTn id="37" dur="1" fill="hold">
                                          <p:stCondLst>
                                            <p:cond delay="0"/>
                                          </p:stCondLst>
                                        </p:cTn>
                                        <p:tgtEl>
                                          <p:spTgt spid="226"/>
                                        </p:tgtEl>
                                        <p:attrNameLst>
                                          <p:attrName>style.visibility</p:attrName>
                                        </p:attrNameLst>
                                      </p:cBhvr>
                                      <p:to>
                                        <p:strVal val="visible"/>
                                      </p:to>
                                    </p:set>
                                    <p:animEffect transition="in" filter="wipe(down)">
                                      <p:cBhvr>
                                        <p:cTn id="38" dur="500"/>
                                        <p:tgtEl>
                                          <p:spTgt spid="226"/>
                                        </p:tgtEl>
                                      </p:cBhvr>
                                    </p:animEffect>
                                  </p:childTnLst>
                                </p:cTn>
                              </p:par>
                              <p:par>
                                <p:cTn id="39" presetID="22" presetClass="entr" presetSubtype="4" fill="hold" nodeType="withEffect">
                                  <p:stCondLst>
                                    <p:cond delay="0"/>
                                  </p:stCondLst>
                                  <p:childTnLst>
                                    <p:set>
                                      <p:cBhvr>
                                        <p:cTn id="40" dur="1" fill="hold">
                                          <p:stCondLst>
                                            <p:cond delay="0"/>
                                          </p:stCondLst>
                                        </p:cTn>
                                        <p:tgtEl>
                                          <p:spTgt spid="164"/>
                                        </p:tgtEl>
                                        <p:attrNameLst>
                                          <p:attrName>style.visibility</p:attrName>
                                        </p:attrNameLst>
                                      </p:cBhvr>
                                      <p:to>
                                        <p:strVal val="visible"/>
                                      </p:to>
                                    </p:set>
                                    <p:animEffect transition="in" filter="wipe(down)">
                                      <p:cBhvr>
                                        <p:cTn id="41" dur="500"/>
                                        <p:tgtEl>
                                          <p:spTgt spid="164"/>
                                        </p:tgtEl>
                                      </p:cBhvr>
                                    </p:animEffect>
                                  </p:childTnLst>
                                </p:cTn>
                              </p:par>
                              <p:par>
                                <p:cTn id="42" presetID="22" presetClass="entr" presetSubtype="4" fill="hold" nodeType="withEffect">
                                  <p:stCondLst>
                                    <p:cond delay="0"/>
                                  </p:stCondLst>
                                  <p:childTnLst>
                                    <p:set>
                                      <p:cBhvr>
                                        <p:cTn id="43" dur="1" fill="hold">
                                          <p:stCondLst>
                                            <p:cond delay="0"/>
                                          </p:stCondLst>
                                        </p:cTn>
                                        <p:tgtEl>
                                          <p:spTgt spid="163"/>
                                        </p:tgtEl>
                                        <p:attrNameLst>
                                          <p:attrName>style.visibility</p:attrName>
                                        </p:attrNameLst>
                                      </p:cBhvr>
                                      <p:to>
                                        <p:strVal val="visible"/>
                                      </p:to>
                                    </p:set>
                                    <p:animEffect transition="in" filter="wipe(down)">
                                      <p:cBhvr>
                                        <p:cTn id="44" dur="500"/>
                                        <p:tgtEl>
                                          <p:spTgt spid="16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9"/>
                                        </p:tgtEl>
                                        <p:attrNameLst>
                                          <p:attrName>style.visibility</p:attrName>
                                        </p:attrNameLst>
                                      </p:cBhvr>
                                      <p:to>
                                        <p:strVal val="visible"/>
                                      </p:to>
                                    </p:set>
                                    <p:animEffect transition="in" filter="fade">
                                      <p:cBhvr>
                                        <p:cTn id="47" dur="500"/>
                                        <p:tgtEl>
                                          <p:spTgt spid="2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61"/>
                                        </p:tgtEl>
                                      </p:cBhvr>
                                    </p:animEffect>
                                    <p:set>
                                      <p:cBhvr>
                                        <p:cTn id="52" dur="1" fill="hold">
                                          <p:stCondLst>
                                            <p:cond delay="499"/>
                                          </p:stCondLst>
                                        </p:cTn>
                                        <p:tgtEl>
                                          <p:spTgt spid="161"/>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60"/>
                                        </p:tgtEl>
                                      </p:cBhvr>
                                    </p:animEffect>
                                    <p:set>
                                      <p:cBhvr>
                                        <p:cTn id="55" dur="1" fill="hold">
                                          <p:stCondLst>
                                            <p:cond delay="499"/>
                                          </p:stCondLst>
                                        </p:cTn>
                                        <p:tgtEl>
                                          <p:spTgt spid="16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26"/>
                                        </p:tgtEl>
                                      </p:cBhvr>
                                    </p:animEffect>
                                    <p:set>
                                      <p:cBhvr>
                                        <p:cTn id="58" dur="1" fill="hold">
                                          <p:stCondLst>
                                            <p:cond delay="499"/>
                                          </p:stCondLst>
                                        </p:cTn>
                                        <p:tgtEl>
                                          <p:spTgt spid="22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64"/>
                                        </p:tgtEl>
                                      </p:cBhvr>
                                    </p:animEffect>
                                    <p:set>
                                      <p:cBhvr>
                                        <p:cTn id="61" dur="1" fill="hold">
                                          <p:stCondLst>
                                            <p:cond delay="499"/>
                                          </p:stCondLst>
                                        </p:cTn>
                                        <p:tgtEl>
                                          <p:spTgt spid="16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63"/>
                                        </p:tgtEl>
                                      </p:cBhvr>
                                    </p:animEffect>
                                    <p:set>
                                      <p:cBhvr>
                                        <p:cTn id="64" dur="1" fill="hold">
                                          <p:stCondLst>
                                            <p:cond delay="499"/>
                                          </p:stCondLst>
                                        </p:cTn>
                                        <p:tgtEl>
                                          <p:spTgt spid="16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229"/>
                                        </p:tgtEl>
                                      </p:cBhvr>
                                    </p:animEffect>
                                    <p:set>
                                      <p:cBhvr>
                                        <p:cTn id="67" dur="1" fill="hold">
                                          <p:stCondLst>
                                            <p:cond delay="499"/>
                                          </p:stCondLst>
                                        </p:cTn>
                                        <p:tgtEl>
                                          <p:spTgt spid="229"/>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12"/>
                                        </p:tgtEl>
                                        <p:attrNameLst>
                                          <p:attrName>style.visibility</p:attrName>
                                        </p:attrNameLst>
                                      </p:cBhvr>
                                      <p:to>
                                        <p:strVal val="visible"/>
                                      </p:to>
                                    </p:set>
                                    <p:animEffect transition="in" filter="fade">
                                      <p:cBhvr>
                                        <p:cTn id="71" dur="500"/>
                                        <p:tgtEl>
                                          <p:spTgt spid="11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57"/>
                                        </p:tgtEl>
                                        <p:attrNameLst>
                                          <p:attrName>style.visibility</p:attrName>
                                        </p:attrNameLst>
                                      </p:cBhvr>
                                      <p:to>
                                        <p:strVal val="visible"/>
                                      </p:to>
                                    </p:set>
                                    <p:animEffect transition="in" filter="fade">
                                      <p:cBhvr>
                                        <p:cTn id="76"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29"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3" name="Volný tvar 92"/>
          <p:cNvSpPr/>
          <p:nvPr/>
        </p:nvSpPr>
        <p:spPr>
          <a:xfrm>
            <a:off x="3167655"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58" name="Obdélník 57"/>
          <p:cNvSpPr/>
          <p:nvPr/>
        </p:nvSpPr>
        <p:spPr>
          <a:xfrm rot="18389496">
            <a:off x="4945799" y="1609271"/>
            <a:ext cx="540446" cy="4991066"/>
          </a:xfrm>
          <a:prstGeom prst="rect">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smtClean="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32</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grpSp>
        <p:nvGrpSpPr>
          <p:cNvPr id="94" name="Skupina 93"/>
          <p:cNvGrpSpPr/>
          <p:nvPr/>
        </p:nvGrpSpPr>
        <p:grpSpPr>
          <a:xfrm>
            <a:off x="4627543" y="1822131"/>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Ovál 112"/>
          <p:cNvSpPr/>
          <p:nvPr/>
        </p:nvSpPr>
        <p:spPr>
          <a:xfrm>
            <a:off x="5694933" y="2976264"/>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4247024" y="2404266"/>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4849545" y="3683629"/>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3859500" y="419457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5521079" y="454228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7"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0" y="4255723"/>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0"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5"/>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a:stCxn id="125" idx="1"/>
          </p:cNvCxnSpPr>
          <p:nvPr/>
        </p:nvCxnSpPr>
        <p:spPr>
          <a:xfrm>
            <a:off x="2868050" y="2365491"/>
            <a:ext cx="4350139" cy="3228964"/>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2399910" y="1879482"/>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smtClean="0">
                <a:latin typeface="+mn-lt"/>
              </a:rPr>
              <a:t>surface</a:t>
            </a:r>
            <a:endParaRPr lang="cs-CZ" dirty="0" smtClean="0">
              <a:latin typeface="+mn-lt"/>
            </a:endParaRPr>
          </a:p>
        </p:txBody>
      </p:sp>
      <p:sp>
        <p:nvSpPr>
          <p:cNvPr id="151" name="Obdélník 150"/>
          <p:cNvSpPr/>
          <p:nvPr/>
        </p:nvSpPr>
        <p:spPr>
          <a:xfrm rot="1873768">
            <a:off x="5073216" y="2805084"/>
            <a:ext cx="735980" cy="9328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4862144" y="3765197"/>
            <a:ext cx="1591988" cy="101040"/>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3888880" y="4395107"/>
            <a:ext cx="1703567" cy="8333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3839669" y="3945640"/>
            <a:ext cx="1121981" cy="95785"/>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3892014" y="3055023"/>
            <a:ext cx="1415319" cy="8375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2709886" y="3352773"/>
            <a:ext cx="2135808" cy="9007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Volný tvar 9"/>
          <p:cNvSpPr/>
          <p:nvPr/>
        </p:nvSpPr>
        <p:spPr>
          <a:xfrm>
            <a:off x="4660942" y="3615266"/>
            <a:ext cx="381000" cy="287867"/>
          </a:xfrm>
          <a:custGeom>
            <a:avLst/>
            <a:gdLst>
              <a:gd name="connsiteX0" fmla="*/ 279400 w 381000"/>
              <a:gd name="connsiteY0" fmla="*/ 0 h 287867"/>
              <a:gd name="connsiteX1" fmla="*/ 110067 w 381000"/>
              <a:gd name="connsiteY1" fmla="*/ 42333 h 287867"/>
              <a:gd name="connsiteX2" fmla="*/ 67734 w 381000"/>
              <a:gd name="connsiteY2" fmla="*/ 67733 h 287867"/>
              <a:gd name="connsiteX3" fmla="*/ 25400 w 381000"/>
              <a:gd name="connsiteY3" fmla="*/ 118533 h 287867"/>
              <a:gd name="connsiteX4" fmla="*/ 0 w 381000"/>
              <a:gd name="connsiteY4" fmla="*/ 177800 h 287867"/>
              <a:gd name="connsiteX5" fmla="*/ 16934 w 381000"/>
              <a:gd name="connsiteY5" fmla="*/ 220133 h 287867"/>
              <a:gd name="connsiteX6" fmla="*/ 67734 w 381000"/>
              <a:gd name="connsiteY6" fmla="*/ 262467 h 287867"/>
              <a:gd name="connsiteX7" fmla="*/ 101600 w 381000"/>
              <a:gd name="connsiteY7" fmla="*/ 279400 h 287867"/>
              <a:gd name="connsiteX8" fmla="*/ 152400 w 381000"/>
              <a:gd name="connsiteY8" fmla="*/ 287867 h 287867"/>
              <a:gd name="connsiteX9" fmla="*/ 270934 w 381000"/>
              <a:gd name="connsiteY9" fmla="*/ 279400 h 287867"/>
              <a:gd name="connsiteX10" fmla="*/ 296334 w 381000"/>
              <a:gd name="connsiteY10" fmla="*/ 262467 h 287867"/>
              <a:gd name="connsiteX11" fmla="*/ 338667 w 381000"/>
              <a:gd name="connsiteY11" fmla="*/ 254000 h 287867"/>
              <a:gd name="connsiteX12" fmla="*/ 364067 w 381000"/>
              <a:gd name="connsiteY12" fmla="*/ 237067 h 287867"/>
              <a:gd name="connsiteX13" fmla="*/ 372534 w 381000"/>
              <a:gd name="connsiteY13" fmla="*/ 194733 h 287867"/>
              <a:gd name="connsiteX14" fmla="*/ 381000 w 381000"/>
              <a:gd name="connsiteY14" fmla="*/ 101600 h 287867"/>
              <a:gd name="connsiteX15" fmla="*/ 372534 w 381000"/>
              <a:gd name="connsiteY15" fmla="*/ 50800 h 287867"/>
              <a:gd name="connsiteX16" fmla="*/ 355600 w 381000"/>
              <a:gd name="connsiteY16" fmla="*/ 33867 h 287867"/>
              <a:gd name="connsiteX17" fmla="*/ 347134 w 381000"/>
              <a:gd name="connsiteY17" fmla="*/ 25400 h 28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1000" h="287867">
                <a:moveTo>
                  <a:pt x="279400" y="0"/>
                </a:moveTo>
                <a:cubicBezTo>
                  <a:pt x="215539" y="12772"/>
                  <a:pt x="165010" y="14861"/>
                  <a:pt x="110067" y="42333"/>
                </a:cubicBezTo>
                <a:cubicBezTo>
                  <a:pt x="95348" y="49692"/>
                  <a:pt x="81845" y="59266"/>
                  <a:pt x="67734" y="67733"/>
                </a:cubicBezTo>
                <a:cubicBezTo>
                  <a:pt x="16558" y="170083"/>
                  <a:pt x="85239" y="46725"/>
                  <a:pt x="25400" y="118533"/>
                </a:cubicBezTo>
                <a:cubicBezTo>
                  <a:pt x="13777" y="132481"/>
                  <a:pt x="5882" y="160156"/>
                  <a:pt x="0" y="177800"/>
                </a:cubicBezTo>
                <a:cubicBezTo>
                  <a:pt x="5645" y="191911"/>
                  <a:pt x="8879" y="207245"/>
                  <a:pt x="16934" y="220133"/>
                </a:cubicBezTo>
                <a:cubicBezTo>
                  <a:pt x="26662" y="235698"/>
                  <a:pt x="51805" y="253365"/>
                  <a:pt x="67734" y="262467"/>
                </a:cubicBezTo>
                <a:cubicBezTo>
                  <a:pt x="78692" y="268729"/>
                  <a:pt x="89511" y="275773"/>
                  <a:pt x="101600" y="279400"/>
                </a:cubicBezTo>
                <a:cubicBezTo>
                  <a:pt x="118043" y="284333"/>
                  <a:pt x="135467" y="285045"/>
                  <a:pt x="152400" y="287867"/>
                </a:cubicBezTo>
                <a:cubicBezTo>
                  <a:pt x="191911" y="285045"/>
                  <a:pt x="231925" y="286284"/>
                  <a:pt x="270934" y="279400"/>
                </a:cubicBezTo>
                <a:cubicBezTo>
                  <a:pt x="280955" y="277632"/>
                  <a:pt x="286806" y="266040"/>
                  <a:pt x="296334" y="262467"/>
                </a:cubicBezTo>
                <a:cubicBezTo>
                  <a:pt x="309808" y="257414"/>
                  <a:pt x="324556" y="256822"/>
                  <a:pt x="338667" y="254000"/>
                </a:cubicBezTo>
                <a:cubicBezTo>
                  <a:pt x="347134" y="248356"/>
                  <a:pt x="359018" y="245902"/>
                  <a:pt x="364067" y="237067"/>
                </a:cubicBezTo>
                <a:cubicBezTo>
                  <a:pt x="371207" y="224572"/>
                  <a:pt x="370749" y="209013"/>
                  <a:pt x="372534" y="194733"/>
                </a:cubicBezTo>
                <a:cubicBezTo>
                  <a:pt x="376400" y="163801"/>
                  <a:pt x="378178" y="132644"/>
                  <a:pt x="381000" y="101600"/>
                </a:cubicBezTo>
                <a:cubicBezTo>
                  <a:pt x="378178" y="84667"/>
                  <a:pt x="378562" y="66874"/>
                  <a:pt x="372534" y="50800"/>
                </a:cubicBezTo>
                <a:cubicBezTo>
                  <a:pt x="369731" y="43326"/>
                  <a:pt x="361245" y="39512"/>
                  <a:pt x="355600" y="33867"/>
                </a:cubicBezTo>
                <a:lnTo>
                  <a:pt x="347134" y="25400"/>
                </a:ln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11"/>
          <p:cNvSpPr/>
          <p:nvPr/>
        </p:nvSpPr>
        <p:spPr>
          <a:xfrm>
            <a:off x="5359400" y="4437112"/>
            <a:ext cx="414867" cy="331625"/>
          </a:xfrm>
          <a:custGeom>
            <a:avLst/>
            <a:gdLst>
              <a:gd name="connsiteX0" fmla="*/ 211667 w 414867"/>
              <a:gd name="connsiteY0" fmla="*/ 0 h 331625"/>
              <a:gd name="connsiteX1" fmla="*/ 101600 w 414867"/>
              <a:gd name="connsiteY1" fmla="*/ 25400 h 331625"/>
              <a:gd name="connsiteX2" fmla="*/ 76200 w 414867"/>
              <a:gd name="connsiteY2" fmla="*/ 42333 h 331625"/>
              <a:gd name="connsiteX3" fmla="*/ 33867 w 414867"/>
              <a:gd name="connsiteY3" fmla="*/ 101600 h 331625"/>
              <a:gd name="connsiteX4" fmla="*/ 16933 w 414867"/>
              <a:gd name="connsiteY4" fmla="*/ 135466 h 331625"/>
              <a:gd name="connsiteX5" fmla="*/ 0 w 414867"/>
              <a:gd name="connsiteY5" fmla="*/ 194733 h 331625"/>
              <a:gd name="connsiteX6" fmla="*/ 25400 w 414867"/>
              <a:gd name="connsiteY6" fmla="*/ 262466 h 331625"/>
              <a:gd name="connsiteX7" fmla="*/ 84667 w 414867"/>
              <a:gd name="connsiteY7" fmla="*/ 287866 h 331625"/>
              <a:gd name="connsiteX8" fmla="*/ 152400 w 414867"/>
              <a:gd name="connsiteY8" fmla="*/ 313266 h 331625"/>
              <a:gd name="connsiteX9" fmla="*/ 186267 w 414867"/>
              <a:gd name="connsiteY9" fmla="*/ 330200 h 331625"/>
              <a:gd name="connsiteX10" fmla="*/ 313267 w 414867"/>
              <a:gd name="connsiteY10" fmla="*/ 313266 h 331625"/>
              <a:gd name="connsiteX11" fmla="*/ 355600 w 414867"/>
              <a:gd name="connsiteY11" fmla="*/ 262466 h 331625"/>
              <a:gd name="connsiteX12" fmla="*/ 372533 w 414867"/>
              <a:gd name="connsiteY12" fmla="*/ 228600 h 331625"/>
              <a:gd name="connsiteX13" fmla="*/ 389467 w 414867"/>
              <a:gd name="connsiteY13" fmla="*/ 211666 h 331625"/>
              <a:gd name="connsiteX14" fmla="*/ 414867 w 414867"/>
              <a:gd name="connsiteY14" fmla="*/ 160866 h 331625"/>
              <a:gd name="connsiteX15" fmla="*/ 406400 w 414867"/>
              <a:gd name="connsiteY15" fmla="*/ 101600 h 331625"/>
              <a:gd name="connsiteX16" fmla="*/ 381000 w 414867"/>
              <a:gd name="connsiteY16" fmla="*/ 93133 h 331625"/>
              <a:gd name="connsiteX17" fmla="*/ 338667 w 414867"/>
              <a:gd name="connsiteY17" fmla="*/ 84666 h 331625"/>
              <a:gd name="connsiteX18" fmla="*/ 296333 w 414867"/>
              <a:gd name="connsiteY18" fmla="*/ 76200 h 33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867" h="331625">
                <a:moveTo>
                  <a:pt x="211667" y="0"/>
                </a:moveTo>
                <a:cubicBezTo>
                  <a:pt x="184339" y="3904"/>
                  <a:pt x="126961" y="8493"/>
                  <a:pt x="101600" y="25400"/>
                </a:cubicBezTo>
                <a:lnTo>
                  <a:pt x="76200" y="42333"/>
                </a:lnTo>
                <a:cubicBezTo>
                  <a:pt x="29797" y="135141"/>
                  <a:pt x="91069" y="21519"/>
                  <a:pt x="33867" y="101600"/>
                </a:cubicBezTo>
                <a:cubicBezTo>
                  <a:pt x="26531" y="111870"/>
                  <a:pt x="21905" y="123865"/>
                  <a:pt x="16933" y="135466"/>
                </a:cubicBezTo>
                <a:cubicBezTo>
                  <a:pt x="9648" y="152464"/>
                  <a:pt x="4294" y="177556"/>
                  <a:pt x="0" y="194733"/>
                </a:cubicBezTo>
                <a:cubicBezTo>
                  <a:pt x="4825" y="218854"/>
                  <a:pt x="4471" y="245025"/>
                  <a:pt x="25400" y="262466"/>
                </a:cubicBezTo>
                <a:cubicBezTo>
                  <a:pt x="45227" y="278988"/>
                  <a:pt x="62865" y="278522"/>
                  <a:pt x="84667" y="287866"/>
                </a:cubicBezTo>
                <a:cubicBezTo>
                  <a:pt x="146654" y="314432"/>
                  <a:pt x="89958" y="297657"/>
                  <a:pt x="152400" y="313266"/>
                </a:cubicBezTo>
                <a:cubicBezTo>
                  <a:pt x="163689" y="318911"/>
                  <a:pt x="173670" y="329413"/>
                  <a:pt x="186267" y="330200"/>
                </a:cubicBezTo>
                <a:cubicBezTo>
                  <a:pt x="256053" y="334562"/>
                  <a:pt x="266318" y="328916"/>
                  <a:pt x="313267" y="313266"/>
                </a:cubicBezTo>
                <a:cubicBezTo>
                  <a:pt x="336616" y="289917"/>
                  <a:pt x="339883" y="289971"/>
                  <a:pt x="355600" y="262466"/>
                </a:cubicBezTo>
                <a:cubicBezTo>
                  <a:pt x="361862" y="251508"/>
                  <a:pt x="365532" y="239101"/>
                  <a:pt x="372533" y="228600"/>
                </a:cubicBezTo>
                <a:cubicBezTo>
                  <a:pt x="376961" y="221958"/>
                  <a:pt x="384480" y="217900"/>
                  <a:pt x="389467" y="211666"/>
                </a:cubicBezTo>
                <a:cubicBezTo>
                  <a:pt x="408224" y="188220"/>
                  <a:pt x="405924" y="187693"/>
                  <a:pt x="414867" y="160866"/>
                </a:cubicBezTo>
                <a:cubicBezTo>
                  <a:pt x="412045" y="141111"/>
                  <a:pt x="415325" y="119449"/>
                  <a:pt x="406400" y="101600"/>
                </a:cubicBezTo>
                <a:cubicBezTo>
                  <a:pt x="402409" y="93618"/>
                  <a:pt x="389658" y="95298"/>
                  <a:pt x="381000" y="93133"/>
                </a:cubicBezTo>
                <a:cubicBezTo>
                  <a:pt x="367039" y="89643"/>
                  <a:pt x="352628" y="88156"/>
                  <a:pt x="338667" y="84666"/>
                </a:cubicBezTo>
                <a:cubicBezTo>
                  <a:pt x="297663" y="74415"/>
                  <a:pt x="328674" y="76200"/>
                  <a:pt x="296333" y="7620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12"/>
          <p:cNvSpPr/>
          <p:nvPr/>
        </p:nvSpPr>
        <p:spPr>
          <a:xfrm>
            <a:off x="4766733" y="3505200"/>
            <a:ext cx="33873" cy="177800"/>
          </a:xfrm>
          <a:custGeom>
            <a:avLst/>
            <a:gdLst>
              <a:gd name="connsiteX0" fmla="*/ 0 w 33873"/>
              <a:gd name="connsiteY0" fmla="*/ 0 h 177800"/>
              <a:gd name="connsiteX1" fmla="*/ 8467 w 33873"/>
              <a:gd name="connsiteY1" fmla="*/ 76200 h 177800"/>
              <a:gd name="connsiteX2" fmla="*/ 25400 w 33873"/>
              <a:gd name="connsiteY2" fmla="*/ 127000 h 177800"/>
              <a:gd name="connsiteX3" fmla="*/ 33867 w 33873"/>
              <a:gd name="connsiteY3" fmla="*/ 177800 h 177800"/>
            </a:gdLst>
            <a:ahLst/>
            <a:cxnLst>
              <a:cxn ang="0">
                <a:pos x="connsiteX0" y="connsiteY0"/>
              </a:cxn>
              <a:cxn ang="0">
                <a:pos x="connsiteX1" y="connsiteY1"/>
              </a:cxn>
              <a:cxn ang="0">
                <a:pos x="connsiteX2" y="connsiteY2"/>
              </a:cxn>
              <a:cxn ang="0">
                <a:pos x="connsiteX3" y="connsiteY3"/>
              </a:cxn>
            </a:cxnLst>
            <a:rect l="l" t="t" r="r" b="b"/>
            <a:pathLst>
              <a:path w="33873" h="177800">
                <a:moveTo>
                  <a:pt x="0" y="0"/>
                </a:moveTo>
                <a:cubicBezTo>
                  <a:pt x="2822" y="25400"/>
                  <a:pt x="3455" y="51140"/>
                  <a:pt x="8467" y="76200"/>
                </a:cubicBezTo>
                <a:cubicBezTo>
                  <a:pt x="11968" y="93703"/>
                  <a:pt x="21899" y="109497"/>
                  <a:pt x="25400" y="127000"/>
                </a:cubicBezTo>
                <a:cubicBezTo>
                  <a:pt x="34421" y="172101"/>
                  <a:pt x="33867" y="154943"/>
                  <a:pt x="33867" y="17780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13"/>
          <p:cNvSpPr/>
          <p:nvPr/>
        </p:nvSpPr>
        <p:spPr>
          <a:xfrm>
            <a:off x="4487333" y="3750733"/>
            <a:ext cx="287867" cy="101600"/>
          </a:xfrm>
          <a:custGeom>
            <a:avLst/>
            <a:gdLst>
              <a:gd name="connsiteX0" fmla="*/ 0 w 287867"/>
              <a:gd name="connsiteY0" fmla="*/ 101600 h 101600"/>
              <a:gd name="connsiteX1" fmla="*/ 59267 w 287867"/>
              <a:gd name="connsiteY1" fmla="*/ 93134 h 101600"/>
              <a:gd name="connsiteX2" fmla="*/ 93134 w 287867"/>
              <a:gd name="connsiteY2" fmla="*/ 76200 h 101600"/>
              <a:gd name="connsiteX3" fmla="*/ 118534 w 287867"/>
              <a:gd name="connsiteY3" fmla="*/ 67734 h 101600"/>
              <a:gd name="connsiteX4" fmla="*/ 177800 w 287867"/>
              <a:gd name="connsiteY4" fmla="*/ 42334 h 101600"/>
              <a:gd name="connsiteX5" fmla="*/ 237067 w 287867"/>
              <a:gd name="connsiteY5" fmla="*/ 25400 h 101600"/>
              <a:gd name="connsiteX6" fmla="*/ 262467 w 287867"/>
              <a:gd name="connsiteY6" fmla="*/ 8467 h 101600"/>
              <a:gd name="connsiteX7" fmla="*/ 287867 w 287867"/>
              <a:gd name="connsiteY7" fmla="*/ 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867" h="101600">
                <a:moveTo>
                  <a:pt x="0" y="101600"/>
                </a:moveTo>
                <a:cubicBezTo>
                  <a:pt x="19756" y="98778"/>
                  <a:pt x="40014" y="98385"/>
                  <a:pt x="59267" y="93134"/>
                </a:cubicBezTo>
                <a:cubicBezTo>
                  <a:pt x="71444" y="89813"/>
                  <a:pt x="81533" y="81172"/>
                  <a:pt x="93134" y="76200"/>
                </a:cubicBezTo>
                <a:cubicBezTo>
                  <a:pt x="101337" y="72684"/>
                  <a:pt x="110331" y="71250"/>
                  <a:pt x="118534" y="67734"/>
                </a:cubicBezTo>
                <a:cubicBezTo>
                  <a:pt x="163702" y="48376"/>
                  <a:pt x="138079" y="53683"/>
                  <a:pt x="177800" y="42334"/>
                </a:cubicBezTo>
                <a:cubicBezTo>
                  <a:pt x="190460" y="38717"/>
                  <a:pt x="223533" y="32167"/>
                  <a:pt x="237067" y="25400"/>
                </a:cubicBezTo>
                <a:cubicBezTo>
                  <a:pt x="246168" y="20849"/>
                  <a:pt x="253366" y="13018"/>
                  <a:pt x="262467" y="8467"/>
                </a:cubicBezTo>
                <a:cubicBezTo>
                  <a:pt x="270449" y="4476"/>
                  <a:pt x="287867" y="0"/>
                  <a:pt x="287867" y="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14"/>
          <p:cNvSpPr/>
          <p:nvPr/>
        </p:nvSpPr>
        <p:spPr>
          <a:xfrm>
            <a:off x="5554133" y="4005064"/>
            <a:ext cx="42334" cy="381000"/>
          </a:xfrm>
          <a:custGeom>
            <a:avLst/>
            <a:gdLst>
              <a:gd name="connsiteX0" fmla="*/ 42334 w 42334"/>
              <a:gd name="connsiteY0" fmla="*/ 0 h 381000"/>
              <a:gd name="connsiteX1" fmla="*/ 33867 w 42334"/>
              <a:gd name="connsiteY1" fmla="*/ 50800 h 381000"/>
              <a:gd name="connsiteX2" fmla="*/ 8467 w 42334"/>
              <a:gd name="connsiteY2" fmla="*/ 101600 h 381000"/>
              <a:gd name="connsiteX3" fmla="*/ 0 w 42334"/>
              <a:gd name="connsiteY3" fmla="*/ 135466 h 381000"/>
              <a:gd name="connsiteX4" fmla="*/ 8467 w 42334"/>
              <a:gd name="connsiteY4" fmla="*/ 355600 h 381000"/>
              <a:gd name="connsiteX5" fmla="*/ 16934 w 42334"/>
              <a:gd name="connsiteY5"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34" h="381000">
                <a:moveTo>
                  <a:pt x="42334" y="0"/>
                </a:moveTo>
                <a:cubicBezTo>
                  <a:pt x="39512" y="16933"/>
                  <a:pt x="39296" y="34514"/>
                  <a:pt x="33867" y="50800"/>
                </a:cubicBezTo>
                <a:cubicBezTo>
                  <a:pt x="27880" y="68760"/>
                  <a:pt x="15498" y="84022"/>
                  <a:pt x="8467" y="101600"/>
                </a:cubicBezTo>
                <a:cubicBezTo>
                  <a:pt x="4145" y="112404"/>
                  <a:pt x="2822" y="124177"/>
                  <a:pt x="0" y="135466"/>
                </a:cubicBezTo>
                <a:cubicBezTo>
                  <a:pt x="2822" y="208844"/>
                  <a:pt x="3415" y="282342"/>
                  <a:pt x="8467" y="355600"/>
                </a:cubicBezTo>
                <a:cubicBezTo>
                  <a:pt x="9081" y="364504"/>
                  <a:pt x="16934" y="381000"/>
                  <a:pt x="16934" y="38100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Volný tvar 15"/>
          <p:cNvSpPr/>
          <p:nvPr/>
        </p:nvSpPr>
        <p:spPr>
          <a:xfrm>
            <a:off x="5292080" y="4470400"/>
            <a:ext cx="254000" cy="9572"/>
          </a:xfrm>
          <a:custGeom>
            <a:avLst/>
            <a:gdLst>
              <a:gd name="connsiteX0" fmla="*/ 0 w 254000"/>
              <a:gd name="connsiteY0" fmla="*/ 0 h 9572"/>
              <a:gd name="connsiteX1" fmla="*/ 254000 w 254000"/>
              <a:gd name="connsiteY1" fmla="*/ 8467 h 9572"/>
            </a:gdLst>
            <a:ahLst/>
            <a:cxnLst>
              <a:cxn ang="0">
                <a:pos x="connsiteX0" y="connsiteY0"/>
              </a:cxn>
              <a:cxn ang="0">
                <a:pos x="connsiteX1" y="connsiteY1"/>
              </a:cxn>
            </a:cxnLst>
            <a:rect l="l" t="t" r="r" b="b"/>
            <a:pathLst>
              <a:path w="254000" h="9572">
                <a:moveTo>
                  <a:pt x="0" y="0"/>
                </a:moveTo>
                <a:cubicBezTo>
                  <a:pt x="140831" y="14084"/>
                  <a:pt x="56304" y="8467"/>
                  <a:pt x="254000" y="8467"/>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1" name="TextovéPole 70"/>
          <p:cNvSpPr txBox="1"/>
          <p:nvPr/>
        </p:nvSpPr>
        <p:spPr>
          <a:xfrm>
            <a:off x="4800415" y="4941168"/>
            <a:ext cx="1592103"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u="sng" dirty="0" smtClean="0">
                <a:solidFill>
                  <a:srgbClr val="009A46"/>
                </a:solidFill>
                <a:latin typeface="+mn-lt"/>
              </a:rPr>
              <a:t>P</a:t>
            </a:r>
            <a:r>
              <a:rPr lang="en-US" b="1" dirty="0" smtClean="0">
                <a:solidFill>
                  <a:srgbClr val="009A46"/>
                </a:solidFill>
                <a:latin typeface="+mn-lt"/>
              </a:rPr>
              <a:t>oint</a:t>
            </a:r>
            <a:r>
              <a:rPr lang="en-US" b="1" dirty="0" smtClean="0">
                <a:solidFill>
                  <a:schemeClr val="tx2"/>
                </a:solidFill>
                <a:latin typeface="+mn-lt"/>
              </a:rPr>
              <a:t>-</a:t>
            </a:r>
            <a:r>
              <a:rPr lang="en-US" b="1" u="sng" dirty="0" smtClean="0">
                <a:solidFill>
                  <a:srgbClr val="C00000"/>
                </a:solidFill>
                <a:latin typeface="+mn-lt"/>
              </a:rPr>
              <a:t>B</a:t>
            </a:r>
            <a:r>
              <a:rPr lang="en-US" b="1" dirty="0" smtClean="0">
                <a:solidFill>
                  <a:srgbClr val="C00000"/>
                </a:solidFill>
                <a:latin typeface="+mn-lt"/>
              </a:rPr>
              <a:t>eam</a:t>
            </a:r>
            <a:endParaRPr lang="cs-CZ" b="1" dirty="0" smtClean="0">
              <a:solidFill>
                <a:srgbClr val="C00000"/>
              </a:solidFill>
              <a:latin typeface="+mn-lt"/>
            </a:endParaRPr>
          </a:p>
        </p:txBody>
      </p:sp>
      <p:sp>
        <p:nvSpPr>
          <p:cNvPr id="75" name="TextovéPole 74"/>
          <p:cNvSpPr txBox="1"/>
          <p:nvPr/>
        </p:nvSpPr>
        <p:spPr>
          <a:xfrm>
            <a:off x="4788024" y="4931876"/>
            <a:ext cx="1628972"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u="sng" dirty="0" smtClean="0">
                <a:solidFill>
                  <a:srgbClr val="009A46"/>
                </a:solidFill>
                <a:latin typeface="+mn-lt"/>
              </a:rPr>
              <a:t>B</a:t>
            </a:r>
            <a:r>
              <a:rPr lang="en-US" b="1" dirty="0" smtClean="0">
                <a:solidFill>
                  <a:srgbClr val="009A46"/>
                </a:solidFill>
                <a:latin typeface="+mn-lt"/>
              </a:rPr>
              <a:t>eam</a:t>
            </a:r>
            <a:r>
              <a:rPr lang="en-US" b="1" dirty="0" smtClean="0">
                <a:solidFill>
                  <a:schemeClr val="tx2"/>
                </a:solidFill>
                <a:latin typeface="+mn-lt"/>
              </a:rPr>
              <a:t>-</a:t>
            </a:r>
            <a:r>
              <a:rPr lang="en-US" b="1" u="sng" dirty="0" smtClean="0">
                <a:solidFill>
                  <a:srgbClr val="C00000"/>
                </a:solidFill>
                <a:latin typeface="+mn-lt"/>
              </a:rPr>
              <a:t>B</a:t>
            </a:r>
            <a:r>
              <a:rPr lang="en-US" b="1" dirty="0" smtClean="0">
                <a:solidFill>
                  <a:srgbClr val="C00000"/>
                </a:solidFill>
                <a:latin typeface="+mn-lt"/>
              </a:rPr>
              <a:t>eam</a:t>
            </a:r>
            <a:endParaRPr lang="cs-CZ" b="1" dirty="0" smtClean="0">
              <a:solidFill>
                <a:srgbClr val="C00000"/>
              </a:solidFill>
              <a:latin typeface="+mn-lt"/>
            </a:endParaRPr>
          </a:p>
        </p:txBody>
      </p:sp>
    </p:spTree>
    <p:custDataLst>
      <p:tags r:id="rId1"/>
    </p:custDataLst>
    <p:extLst>
      <p:ext uri="{BB962C8B-B14F-4D97-AF65-F5344CB8AC3E}">
        <p14:creationId xmlns:p14="http://schemas.microsoft.com/office/powerpoint/2010/main" val="4129263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wipe(left)">
                                      <p:cBhvr>
                                        <p:cTn id="7" dur="500"/>
                                        <p:tgtEl>
                                          <p:spTgt spid="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71"/>
                                        </p:tgtEl>
                                      </p:cBhvr>
                                    </p:animEffect>
                                    <p:set>
                                      <p:cBhvr>
                                        <p:cTn id="34" dur="1" fill="hold">
                                          <p:stCondLst>
                                            <p:cond delay="499"/>
                                          </p:stCondLst>
                                        </p:cTn>
                                        <p:tgtEl>
                                          <p:spTgt spid="71"/>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3"/>
                                        </p:tgtEl>
                                      </p:cBhvr>
                                    </p:animEffect>
                                    <p:set>
                                      <p:cBhvr>
                                        <p:cTn id="61" dur="1" fill="hold">
                                          <p:stCondLst>
                                            <p:cond delay="499"/>
                                          </p:stCondLst>
                                        </p:cTn>
                                        <p:tgtEl>
                                          <p:spTgt spid="13"/>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5"/>
                                        </p:tgtEl>
                                      </p:cBhvr>
                                    </p:animEffect>
                                    <p:set>
                                      <p:cBhvr>
                                        <p:cTn id="67" dur="1" fill="hold">
                                          <p:stCondLst>
                                            <p:cond delay="499"/>
                                          </p:stCondLst>
                                        </p:cTn>
                                        <p:tgtEl>
                                          <p:spTgt spid="75"/>
                                        </p:tgtEl>
                                        <p:attrNameLst>
                                          <p:attrName>style.visibility</p:attrName>
                                        </p:attrNameLst>
                                      </p:cBhvr>
                                      <p:to>
                                        <p:strVal val="hidden"/>
                                      </p:to>
                                    </p:set>
                                  </p:childTnLst>
                                </p:cTn>
                              </p:par>
                            </p:childTnLst>
                          </p:cTn>
                        </p:par>
                        <p:par>
                          <p:cTn id="68" fill="hold">
                            <p:stCondLst>
                              <p:cond delay="500"/>
                            </p:stCondLst>
                            <p:childTnLst>
                              <p:par>
                                <p:cTn id="69" presetID="10" presetClass="exit" presetSubtype="0" fill="hold" grpId="1" nodeType="afterEffect">
                                  <p:stCondLst>
                                    <p:cond delay="0"/>
                                  </p:stCondLst>
                                  <p:childTnLst>
                                    <p:animEffect transition="out" filter="fade">
                                      <p:cBhvr>
                                        <p:cTn id="70" dur="500"/>
                                        <p:tgtEl>
                                          <p:spTgt spid="58"/>
                                        </p:tgtEl>
                                      </p:cBhvr>
                                    </p:animEffect>
                                    <p:set>
                                      <p:cBhvr>
                                        <p:cTn id="71"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10" grpId="0" animBg="1"/>
      <p:bldP spid="1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71" grpId="0"/>
      <p:bldP spid="71" grpId="1"/>
      <p:bldP spid="75" grpId="0"/>
      <p:bldP spid="7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Volný tvar 92"/>
          <p:cNvSpPr/>
          <p:nvPr/>
        </p:nvSpPr>
        <p:spPr>
          <a:xfrm>
            <a:off x="3167655"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2" name="Nadpis 1"/>
          <p:cNvSpPr>
            <a:spLocks noGrp="1"/>
          </p:cNvSpPr>
          <p:nvPr>
            <p:ph type="title"/>
          </p:nvPr>
        </p:nvSpPr>
        <p:spPr/>
        <p:txBody>
          <a:bodyPr/>
          <a:lstStyle/>
          <a:p>
            <a:r>
              <a:rPr lang="en-US" dirty="0" smtClean="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33</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Skupina 93"/>
          <p:cNvGrpSpPr/>
          <p:nvPr/>
        </p:nvGrpSpPr>
        <p:grpSpPr>
          <a:xfrm>
            <a:off x="4627543" y="1822131"/>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Ovál 112"/>
          <p:cNvSpPr/>
          <p:nvPr/>
        </p:nvSpPr>
        <p:spPr>
          <a:xfrm>
            <a:off x="5694933" y="2976264"/>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4247024" y="2404266"/>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4849545" y="3683629"/>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3859500" y="419457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5521079" y="454228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7"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0" y="4255723"/>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0"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5"/>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a:stCxn id="125" idx="1"/>
          </p:cNvCxnSpPr>
          <p:nvPr/>
        </p:nvCxnSpPr>
        <p:spPr>
          <a:xfrm>
            <a:off x="2868050" y="2365491"/>
            <a:ext cx="4350139" cy="3228964"/>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2399910" y="1879482"/>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smtClean="0">
                <a:latin typeface="+mn-lt"/>
              </a:rPr>
              <a:t>surface</a:t>
            </a:r>
            <a:endParaRPr lang="cs-CZ" dirty="0" smtClean="0">
              <a:latin typeface="+mn-lt"/>
            </a:endParaRPr>
          </a:p>
        </p:txBody>
      </p:sp>
      <p:sp>
        <p:nvSpPr>
          <p:cNvPr id="151" name="Obdélník 150"/>
          <p:cNvSpPr/>
          <p:nvPr/>
        </p:nvSpPr>
        <p:spPr>
          <a:xfrm rot="1873768">
            <a:off x="5073216" y="2805084"/>
            <a:ext cx="735980" cy="9328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4862144" y="3765197"/>
            <a:ext cx="1591988" cy="101040"/>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3888880" y="4395107"/>
            <a:ext cx="1703567" cy="8333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3839669" y="3945640"/>
            <a:ext cx="1121981" cy="95785"/>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3892014" y="3055023"/>
            <a:ext cx="1415319" cy="8375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2709886" y="3352773"/>
            <a:ext cx="2135808" cy="9007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7" name="Oval 11"/>
          <p:cNvSpPr/>
          <p:nvPr/>
        </p:nvSpPr>
        <p:spPr>
          <a:xfrm>
            <a:off x="4536348" y="3594239"/>
            <a:ext cx="106017" cy="106015"/>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cxnSp>
        <p:nvCxnSpPr>
          <p:cNvPr id="73" name="Přímá spojnice 72"/>
          <p:cNvCxnSpPr/>
          <p:nvPr/>
        </p:nvCxnSpPr>
        <p:spPr>
          <a:xfrm flipH="1">
            <a:off x="4595700" y="3024933"/>
            <a:ext cx="1153362" cy="622314"/>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Přímá spojnice 73"/>
          <p:cNvCxnSpPr/>
          <p:nvPr/>
        </p:nvCxnSpPr>
        <p:spPr>
          <a:xfrm>
            <a:off x="4290290" y="2460921"/>
            <a:ext cx="309383" cy="1186326"/>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Přímá spojnice 75"/>
          <p:cNvCxnSpPr/>
          <p:nvPr/>
        </p:nvCxnSpPr>
        <p:spPr>
          <a:xfrm flipV="1">
            <a:off x="3902174" y="3647247"/>
            <a:ext cx="693526" cy="603622"/>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Přímá spojnice 76"/>
          <p:cNvCxnSpPr/>
          <p:nvPr/>
        </p:nvCxnSpPr>
        <p:spPr>
          <a:xfrm flipH="1" flipV="1">
            <a:off x="4599673" y="3647246"/>
            <a:ext cx="974751" cy="963823"/>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Přímá spojnice 77"/>
          <p:cNvCxnSpPr/>
          <p:nvPr/>
        </p:nvCxnSpPr>
        <p:spPr>
          <a:xfrm flipH="1" flipV="1">
            <a:off x="4599673" y="3647247"/>
            <a:ext cx="302189" cy="8955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Přímá spojnice 81"/>
          <p:cNvCxnSpPr/>
          <p:nvPr/>
        </p:nvCxnSpPr>
        <p:spPr>
          <a:xfrm flipH="1">
            <a:off x="4591496" y="2412372"/>
            <a:ext cx="348236" cy="1234875"/>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sp>
        <p:nvSpPr>
          <p:cNvPr id="84" name="TextovéPole 83"/>
          <p:cNvSpPr txBox="1"/>
          <p:nvPr/>
        </p:nvSpPr>
        <p:spPr>
          <a:xfrm>
            <a:off x="4934076" y="3464429"/>
            <a:ext cx="679994"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dirty="0" smtClean="0">
                <a:solidFill>
                  <a:schemeClr val="tx2"/>
                </a:solidFill>
                <a:latin typeface="+mn-lt"/>
              </a:rPr>
              <a:t>BPT</a:t>
            </a:r>
            <a:endParaRPr lang="cs-CZ" b="1" dirty="0" smtClean="0">
              <a:solidFill>
                <a:schemeClr val="tx2"/>
              </a:solidFill>
              <a:latin typeface="+mn-lt"/>
            </a:endParaRPr>
          </a:p>
        </p:txBody>
      </p:sp>
    </p:spTree>
    <p:custDataLst>
      <p:tags r:id="rId1"/>
    </p:custDataLst>
    <p:extLst>
      <p:ext uri="{BB962C8B-B14F-4D97-AF65-F5344CB8AC3E}">
        <p14:creationId xmlns:p14="http://schemas.microsoft.com/office/powerpoint/2010/main" val="391222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par>
                                <p:cTn id="13" presetID="22" presetClass="entr" presetSubtype="4"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down)">
                                      <p:cBhvr>
                                        <p:cTn id="15" dur="500"/>
                                        <p:tgtEl>
                                          <p:spTgt spid="73"/>
                                        </p:tgtEl>
                                      </p:cBhvr>
                                    </p:animEffect>
                                  </p:childTnLst>
                                </p:cTn>
                              </p:par>
                              <p:par>
                                <p:cTn id="16" presetID="22" presetClass="entr" presetSubtype="8" fill="hold"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wipe(left)">
                                      <p:cBhvr>
                                        <p:cTn id="18" dur="500"/>
                                        <p:tgtEl>
                                          <p:spTgt spid="78"/>
                                        </p:tgtEl>
                                      </p:cBhvr>
                                    </p:animEffect>
                                  </p:childTnLst>
                                </p:cTn>
                              </p:par>
                              <p:par>
                                <p:cTn id="19" presetID="22" presetClass="entr" presetSubtype="8"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wipe(left)">
                                      <p:cBhvr>
                                        <p:cTn id="21" dur="500"/>
                                        <p:tgtEl>
                                          <p:spTgt spid="77"/>
                                        </p:tgtEl>
                                      </p:cBhvr>
                                    </p:animEffect>
                                  </p:childTnLst>
                                </p:cTn>
                              </p:par>
                              <p:par>
                                <p:cTn id="22" presetID="22" presetClass="entr" presetSubtype="1" fill="hold" nodeType="with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wipe(up)">
                                      <p:cBhvr>
                                        <p:cTn id="24" dur="500"/>
                                        <p:tgtEl>
                                          <p:spTgt spid="76"/>
                                        </p:tgtEl>
                                      </p:cBhvr>
                                    </p:animEffect>
                                  </p:childTnLst>
                                </p:cTn>
                              </p:par>
                              <p:par>
                                <p:cTn id="25" presetID="22" presetClass="entr" presetSubtype="4" fill="hold" nodeType="with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wipe(down)">
                                      <p:cBhvr>
                                        <p:cTn id="27" dur="500"/>
                                        <p:tgtEl>
                                          <p:spTgt spid="8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fade">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74"/>
                                        </p:tgtEl>
                                      </p:cBhvr>
                                    </p:animEffect>
                                    <p:set>
                                      <p:cBhvr>
                                        <p:cTn id="35" dur="1" fill="hold">
                                          <p:stCondLst>
                                            <p:cond delay="499"/>
                                          </p:stCondLst>
                                        </p:cTn>
                                        <p:tgtEl>
                                          <p:spTgt spid="7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3"/>
                                        </p:tgtEl>
                                      </p:cBhvr>
                                    </p:animEffect>
                                    <p:set>
                                      <p:cBhvr>
                                        <p:cTn id="38" dur="1" fill="hold">
                                          <p:stCondLst>
                                            <p:cond delay="499"/>
                                          </p:stCondLst>
                                        </p:cTn>
                                        <p:tgtEl>
                                          <p:spTgt spid="7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8"/>
                                        </p:tgtEl>
                                      </p:cBhvr>
                                    </p:animEffect>
                                    <p:set>
                                      <p:cBhvr>
                                        <p:cTn id="41" dur="1" fill="hold">
                                          <p:stCondLst>
                                            <p:cond delay="499"/>
                                          </p:stCondLst>
                                        </p:cTn>
                                        <p:tgtEl>
                                          <p:spTgt spid="78"/>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7"/>
                                        </p:tgtEl>
                                      </p:cBhvr>
                                    </p:animEffect>
                                    <p:set>
                                      <p:cBhvr>
                                        <p:cTn id="44" dur="1" fill="hold">
                                          <p:stCondLst>
                                            <p:cond delay="499"/>
                                          </p:stCondLst>
                                        </p:cTn>
                                        <p:tgtEl>
                                          <p:spTgt spid="7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76"/>
                                        </p:tgtEl>
                                      </p:cBhvr>
                                    </p:animEffect>
                                    <p:set>
                                      <p:cBhvr>
                                        <p:cTn id="47" dur="1" fill="hold">
                                          <p:stCondLst>
                                            <p:cond delay="499"/>
                                          </p:stCondLst>
                                        </p:cTn>
                                        <p:tgtEl>
                                          <p:spTgt spid="76"/>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82"/>
                                        </p:tgtEl>
                                      </p:cBhvr>
                                    </p:animEffect>
                                    <p:set>
                                      <p:cBhvr>
                                        <p:cTn id="50" dur="1" fill="hold">
                                          <p:stCondLst>
                                            <p:cond delay="499"/>
                                          </p:stCondLst>
                                        </p:cTn>
                                        <p:tgtEl>
                                          <p:spTgt spid="8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84"/>
                                        </p:tgtEl>
                                      </p:cBhvr>
                                    </p:animEffect>
                                    <p:set>
                                      <p:cBhvr>
                                        <p:cTn id="53" dur="1" fill="hold">
                                          <p:stCondLst>
                                            <p:cond delay="499"/>
                                          </p:stCondLst>
                                        </p:cTn>
                                        <p:tgtEl>
                                          <p:spTgt spid="8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84" grpId="0"/>
      <p:bldP spid="84"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Volný tvar 92"/>
          <p:cNvSpPr/>
          <p:nvPr/>
        </p:nvSpPr>
        <p:spPr>
          <a:xfrm>
            <a:off x="3167655"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128" name="Ovál 127"/>
          <p:cNvSpPr/>
          <p:nvPr/>
        </p:nvSpPr>
        <p:spPr>
          <a:xfrm>
            <a:off x="4236608" y="3294499"/>
            <a:ext cx="705496" cy="705496"/>
          </a:xfrm>
          <a:prstGeom prst="ellipse">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p:cNvSpPr>
            <a:spLocks noGrp="1"/>
          </p:cNvSpPr>
          <p:nvPr>
            <p:ph type="title"/>
          </p:nvPr>
        </p:nvSpPr>
        <p:spPr/>
        <p:txBody>
          <a:bodyPr/>
          <a:lstStyle/>
          <a:p>
            <a:r>
              <a:rPr lang="en-US" dirty="0" smtClean="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34</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Skupina 93"/>
          <p:cNvGrpSpPr/>
          <p:nvPr/>
        </p:nvGrpSpPr>
        <p:grpSpPr>
          <a:xfrm>
            <a:off x="4627543" y="1822131"/>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Ovál 112"/>
          <p:cNvSpPr/>
          <p:nvPr/>
        </p:nvSpPr>
        <p:spPr>
          <a:xfrm>
            <a:off x="5694933" y="2976264"/>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4247024" y="2404266"/>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4849545" y="3683629"/>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3859500" y="419457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5521079" y="454228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7"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0" y="4255723"/>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0"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5"/>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a:stCxn id="125" idx="1"/>
          </p:cNvCxnSpPr>
          <p:nvPr/>
        </p:nvCxnSpPr>
        <p:spPr>
          <a:xfrm>
            <a:off x="2868050" y="2365491"/>
            <a:ext cx="4350139" cy="3228964"/>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191573">
            <a:off x="2399910" y="1879482"/>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smtClean="0">
                <a:latin typeface="+mn-lt"/>
              </a:rPr>
              <a:t>surface</a:t>
            </a:r>
            <a:endParaRPr lang="cs-CZ" dirty="0" smtClean="0">
              <a:latin typeface="+mn-lt"/>
            </a:endParaRPr>
          </a:p>
        </p:txBody>
      </p:sp>
      <p:sp>
        <p:nvSpPr>
          <p:cNvPr id="151" name="Obdélník 150"/>
          <p:cNvSpPr/>
          <p:nvPr/>
        </p:nvSpPr>
        <p:spPr>
          <a:xfrm rot="1873768">
            <a:off x="5073216" y="2805084"/>
            <a:ext cx="735980" cy="9328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4862144" y="3765197"/>
            <a:ext cx="1591988" cy="101040"/>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3888880" y="4395107"/>
            <a:ext cx="1703567" cy="8333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3839669" y="3945640"/>
            <a:ext cx="1121981" cy="95785"/>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3892014" y="3055023"/>
            <a:ext cx="1415319" cy="8375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2709886" y="3352773"/>
            <a:ext cx="2135808" cy="9007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7" name="Oval 11"/>
          <p:cNvSpPr/>
          <p:nvPr/>
        </p:nvSpPr>
        <p:spPr>
          <a:xfrm>
            <a:off x="4536348" y="3594239"/>
            <a:ext cx="106017" cy="106015"/>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
        <p:nvSpPr>
          <p:cNvPr id="57" name="Volný tvar 56"/>
          <p:cNvSpPr/>
          <p:nvPr/>
        </p:nvSpPr>
        <p:spPr>
          <a:xfrm>
            <a:off x="4699980" y="3553091"/>
            <a:ext cx="414867" cy="331625"/>
          </a:xfrm>
          <a:custGeom>
            <a:avLst/>
            <a:gdLst>
              <a:gd name="connsiteX0" fmla="*/ 211667 w 414867"/>
              <a:gd name="connsiteY0" fmla="*/ 0 h 331625"/>
              <a:gd name="connsiteX1" fmla="*/ 101600 w 414867"/>
              <a:gd name="connsiteY1" fmla="*/ 25400 h 331625"/>
              <a:gd name="connsiteX2" fmla="*/ 76200 w 414867"/>
              <a:gd name="connsiteY2" fmla="*/ 42333 h 331625"/>
              <a:gd name="connsiteX3" fmla="*/ 33867 w 414867"/>
              <a:gd name="connsiteY3" fmla="*/ 101600 h 331625"/>
              <a:gd name="connsiteX4" fmla="*/ 16933 w 414867"/>
              <a:gd name="connsiteY4" fmla="*/ 135466 h 331625"/>
              <a:gd name="connsiteX5" fmla="*/ 0 w 414867"/>
              <a:gd name="connsiteY5" fmla="*/ 194733 h 331625"/>
              <a:gd name="connsiteX6" fmla="*/ 25400 w 414867"/>
              <a:gd name="connsiteY6" fmla="*/ 262466 h 331625"/>
              <a:gd name="connsiteX7" fmla="*/ 84667 w 414867"/>
              <a:gd name="connsiteY7" fmla="*/ 287866 h 331625"/>
              <a:gd name="connsiteX8" fmla="*/ 152400 w 414867"/>
              <a:gd name="connsiteY8" fmla="*/ 313266 h 331625"/>
              <a:gd name="connsiteX9" fmla="*/ 186267 w 414867"/>
              <a:gd name="connsiteY9" fmla="*/ 330200 h 331625"/>
              <a:gd name="connsiteX10" fmla="*/ 313267 w 414867"/>
              <a:gd name="connsiteY10" fmla="*/ 313266 h 331625"/>
              <a:gd name="connsiteX11" fmla="*/ 355600 w 414867"/>
              <a:gd name="connsiteY11" fmla="*/ 262466 h 331625"/>
              <a:gd name="connsiteX12" fmla="*/ 372533 w 414867"/>
              <a:gd name="connsiteY12" fmla="*/ 228600 h 331625"/>
              <a:gd name="connsiteX13" fmla="*/ 389467 w 414867"/>
              <a:gd name="connsiteY13" fmla="*/ 211666 h 331625"/>
              <a:gd name="connsiteX14" fmla="*/ 414867 w 414867"/>
              <a:gd name="connsiteY14" fmla="*/ 160866 h 331625"/>
              <a:gd name="connsiteX15" fmla="*/ 406400 w 414867"/>
              <a:gd name="connsiteY15" fmla="*/ 101600 h 331625"/>
              <a:gd name="connsiteX16" fmla="*/ 381000 w 414867"/>
              <a:gd name="connsiteY16" fmla="*/ 93133 h 331625"/>
              <a:gd name="connsiteX17" fmla="*/ 338667 w 414867"/>
              <a:gd name="connsiteY17" fmla="*/ 84666 h 331625"/>
              <a:gd name="connsiteX18" fmla="*/ 296333 w 414867"/>
              <a:gd name="connsiteY18" fmla="*/ 76200 h 33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867" h="331625">
                <a:moveTo>
                  <a:pt x="211667" y="0"/>
                </a:moveTo>
                <a:cubicBezTo>
                  <a:pt x="184339" y="3904"/>
                  <a:pt x="126961" y="8493"/>
                  <a:pt x="101600" y="25400"/>
                </a:cubicBezTo>
                <a:lnTo>
                  <a:pt x="76200" y="42333"/>
                </a:lnTo>
                <a:cubicBezTo>
                  <a:pt x="29797" y="135141"/>
                  <a:pt x="91069" y="21519"/>
                  <a:pt x="33867" y="101600"/>
                </a:cubicBezTo>
                <a:cubicBezTo>
                  <a:pt x="26531" y="111870"/>
                  <a:pt x="21905" y="123865"/>
                  <a:pt x="16933" y="135466"/>
                </a:cubicBezTo>
                <a:cubicBezTo>
                  <a:pt x="9648" y="152464"/>
                  <a:pt x="4294" y="177556"/>
                  <a:pt x="0" y="194733"/>
                </a:cubicBezTo>
                <a:cubicBezTo>
                  <a:pt x="4825" y="218854"/>
                  <a:pt x="4471" y="245025"/>
                  <a:pt x="25400" y="262466"/>
                </a:cubicBezTo>
                <a:cubicBezTo>
                  <a:pt x="45227" y="278988"/>
                  <a:pt x="62865" y="278522"/>
                  <a:pt x="84667" y="287866"/>
                </a:cubicBezTo>
                <a:cubicBezTo>
                  <a:pt x="146654" y="314432"/>
                  <a:pt x="89958" y="297657"/>
                  <a:pt x="152400" y="313266"/>
                </a:cubicBezTo>
                <a:cubicBezTo>
                  <a:pt x="163689" y="318911"/>
                  <a:pt x="173670" y="329413"/>
                  <a:pt x="186267" y="330200"/>
                </a:cubicBezTo>
                <a:cubicBezTo>
                  <a:pt x="256053" y="334562"/>
                  <a:pt x="266318" y="328916"/>
                  <a:pt x="313267" y="313266"/>
                </a:cubicBezTo>
                <a:cubicBezTo>
                  <a:pt x="336616" y="289917"/>
                  <a:pt x="339883" y="289971"/>
                  <a:pt x="355600" y="262466"/>
                </a:cubicBezTo>
                <a:cubicBezTo>
                  <a:pt x="361862" y="251508"/>
                  <a:pt x="365532" y="239101"/>
                  <a:pt x="372533" y="228600"/>
                </a:cubicBezTo>
                <a:cubicBezTo>
                  <a:pt x="376961" y="221958"/>
                  <a:pt x="384480" y="217900"/>
                  <a:pt x="389467" y="211666"/>
                </a:cubicBezTo>
                <a:cubicBezTo>
                  <a:pt x="408224" y="188220"/>
                  <a:pt x="405924" y="187693"/>
                  <a:pt x="414867" y="160866"/>
                </a:cubicBezTo>
                <a:cubicBezTo>
                  <a:pt x="412045" y="141111"/>
                  <a:pt x="415325" y="119449"/>
                  <a:pt x="406400" y="101600"/>
                </a:cubicBezTo>
                <a:cubicBezTo>
                  <a:pt x="402409" y="93618"/>
                  <a:pt x="389658" y="95298"/>
                  <a:pt x="381000" y="93133"/>
                </a:cubicBezTo>
                <a:cubicBezTo>
                  <a:pt x="367039" y="89643"/>
                  <a:pt x="352628" y="88156"/>
                  <a:pt x="338667" y="84666"/>
                </a:cubicBezTo>
                <a:cubicBezTo>
                  <a:pt x="297663" y="74415"/>
                  <a:pt x="328674" y="76200"/>
                  <a:pt x="296333" y="76200"/>
                </a:cubicBezTo>
              </a:path>
            </a:pathLst>
          </a:custGeom>
          <a:noFill/>
          <a:ln w="57150">
            <a:solidFill>
              <a:schemeClr val="accent2">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8" name="TextovéPole 57"/>
          <p:cNvSpPr txBox="1"/>
          <p:nvPr/>
        </p:nvSpPr>
        <p:spPr>
          <a:xfrm>
            <a:off x="4502235" y="3950334"/>
            <a:ext cx="1555234" cy="369332"/>
          </a:xfrm>
          <a:prstGeom prst="rect">
            <a:avLst/>
          </a:prstGeom>
          <a:noFill/>
          <a:effectLst>
            <a:outerShdw blurRad="63500" sx="102000" sy="102000" algn="ctr" rotWithShape="0">
              <a:prstClr val="black">
                <a:alpha val="40000"/>
              </a:prstClr>
            </a:outerShdw>
          </a:effectLst>
        </p:spPr>
        <p:txBody>
          <a:bodyPr wrap="none" rtlCol="0">
            <a:spAutoFit/>
          </a:bodyPr>
          <a:lstStyle/>
          <a:p>
            <a:r>
              <a:rPr lang="en-US" b="1" u="sng" dirty="0" smtClean="0">
                <a:solidFill>
                  <a:srgbClr val="009A46"/>
                </a:solidFill>
                <a:latin typeface="+mn-lt"/>
              </a:rPr>
              <a:t>P</a:t>
            </a:r>
            <a:r>
              <a:rPr lang="en-US" b="1" dirty="0" smtClean="0">
                <a:solidFill>
                  <a:srgbClr val="009A46"/>
                </a:solidFill>
                <a:latin typeface="+mn-lt"/>
              </a:rPr>
              <a:t>oint</a:t>
            </a:r>
            <a:r>
              <a:rPr lang="en-US" b="1" dirty="0" smtClean="0">
                <a:solidFill>
                  <a:schemeClr val="tx2"/>
                </a:solidFill>
                <a:latin typeface="+mn-lt"/>
              </a:rPr>
              <a:t>-</a:t>
            </a:r>
            <a:r>
              <a:rPr lang="en-US" b="1" u="sng" dirty="0" smtClean="0">
                <a:solidFill>
                  <a:srgbClr val="C00000"/>
                </a:solidFill>
                <a:latin typeface="+mn-lt"/>
              </a:rPr>
              <a:t>P</a:t>
            </a:r>
            <a:r>
              <a:rPr lang="en-US" b="1" dirty="0" smtClean="0">
                <a:solidFill>
                  <a:srgbClr val="C00000"/>
                </a:solidFill>
                <a:latin typeface="+mn-lt"/>
              </a:rPr>
              <a:t>oint</a:t>
            </a:r>
            <a:endParaRPr lang="cs-CZ" b="1" dirty="0" smtClean="0">
              <a:solidFill>
                <a:srgbClr val="C00000"/>
              </a:solidFill>
              <a:latin typeface="+mn-lt"/>
            </a:endParaRPr>
          </a:p>
        </p:txBody>
      </p:sp>
    </p:spTree>
    <p:custDataLst>
      <p:tags r:id="rId1"/>
    </p:custDataLst>
    <p:extLst>
      <p:ext uri="{BB962C8B-B14F-4D97-AF65-F5344CB8AC3E}">
        <p14:creationId xmlns:p14="http://schemas.microsoft.com/office/powerpoint/2010/main" val="372828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7"/>
                                        </p:tgtEl>
                                      </p:cBhvr>
                                    </p:animEffect>
                                    <p:set>
                                      <p:cBhvr>
                                        <p:cTn id="19" dur="1" fill="hold">
                                          <p:stCondLst>
                                            <p:cond delay="499"/>
                                          </p:stCondLst>
                                        </p:cTn>
                                        <p:tgtEl>
                                          <p:spTgt spid="57"/>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58"/>
                                        </p:tgtEl>
                                      </p:cBhvr>
                                    </p:animEffect>
                                    <p:set>
                                      <p:cBhvr>
                                        <p:cTn id="22" dur="1" fill="hold">
                                          <p:stCondLst>
                                            <p:cond delay="499"/>
                                          </p:stCondLst>
                                        </p:cTn>
                                        <p:tgtEl>
                                          <p:spTgt spid="58"/>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grpId="1" nodeType="afterEffect">
                                  <p:stCondLst>
                                    <p:cond delay="0"/>
                                  </p:stCondLst>
                                  <p:childTnLst>
                                    <p:animEffect transition="out" filter="fade">
                                      <p:cBhvr>
                                        <p:cTn id="25" dur="500"/>
                                        <p:tgtEl>
                                          <p:spTgt spid="128"/>
                                        </p:tgtEl>
                                      </p:cBhvr>
                                    </p:animEffect>
                                    <p:set>
                                      <p:cBhvr>
                                        <p:cTn id="26" dur="1" fill="hold">
                                          <p:stCondLst>
                                            <p:cond delay="499"/>
                                          </p:stCondLst>
                                        </p:cTn>
                                        <p:tgtEl>
                                          <p:spTgt spid="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128" grpId="1" animBg="1"/>
      <p:bldP spid="57" grpId="0" animBg="1"/>
      <p:bldP spid="57" grpId="1" animBg="1"/>
      <p:bldP spid="58" grpId="0"/>
      <p:bldP spid="5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Volný tvar 92"/>
          <p:cNvSpPr/>
          <p:nvPr/>
        </p:nvSpPr>
        <p:spPr>
          <a:xfrm>
            <a:off x="3167655" y="1769855"/>
            <a:ext cx="3635093" cy="3243396"/>
          </a:xfrm>
          <a:custGeom>
            <a:avLst/>
            <a:gdLst>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35672"/>
              <a:gd name="connsiteY0" fmla="*/ 148086 h 1133318"/>
              <a:gd name="connsiteX1" fmla="*/ 1169394 w 1235672"/>
              <a:gd name="connsiteY1" fmla="*/ 156753 h 1133318"/>
              <a:gd name="connsiteX2" fmla="*/ 1143392 w 1235672"/>
              <a:gd name="connsiteY2" fmla="*/ 529447 h 1133318"/>
              <a:gd name="connsiteX3" fmla="*/ 1230065 w 1235672"/>
              <a:gd name="connsiteY3" fmla="*/ 837136 h 1133318"/>
              <a:gd name="connsiteX4" fmla="*/ 957045 w 1235672"/>
              <a:gd name="connsiteY4" fmla="*/ 971479 h 1133318"/>
              <a:gd name="connsiteX5" fmla="*/ 675358 w 1235672"/>
              <a:gd name="connsiteY5" fmla="*/ 1131824 h 1133318"/>
              <a:gd name="connsiteX6" fmla="*/ 445674 w 1235672"/>
              <a:gd name="connsiteY6" fmla="*/ 1045151 h 1133318"/>
              <a:gd name="connsiteX7" fmla="*/ 38311 w 1235672"/>
              <a:gd name="connsiteY7" fmla="*/ 936810 h 1133318"/>
              <a:gd name="connsiteX8" fmla="*/ 107650 w 1235672"/>
              <a:gd name="connsiteY8" fmla="*/ 525113 h 1133318"/>
              <a:gd name="connsiteX9" fmla="*/ 7976 w 1235672"/>
              <a:gd name="connsiteY9" fmla="*/ 208757 h 1133318"/>
              <a:gd name="connsiteX10" fmla="*/ 359001 w 1235672"/>
              <a:gd name="connsiteY10" fmla="*/ 96082 h 1133318"/>
              <a:gd name="connsiteX11" fmla="*/ 645022 w 1235672"/>
              <a:gd name="connsiteY11" fmla="*/ 742 h 1133318"/>
              <a:gd name="connsiteX12" fmla="*/ 853037 w 1235672"/>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48086 h 1133318"/>
              <a:gd name="connsiteX1" fmla="*/ 1169394 w 1264333"/>
              <a:gd name="connsiteY1" fmla="*/ 156753 h 1133318"/>
              <a:gd name="connsiteX2" fmla="*/ 1143392 w 1264333"/>
              <a:gd name="connsiteY2" fmla="*/ 529447 h 1133318"/>
              <a:gd name="connsiteX3" fmla="*/ 1230065 w 1264333"/>
              <a:gd name="connsiteY3" fmla="*/ 837136 h 1133318"/>
              <a:gd name="connsiteX4" fmla="*/ 957045 w 1264333"/>
              <a:gd name="connsiteY4" fmla="*/ 971479 h 1133318"/>
              <a:gd name="connsiteX5" fmla="*/ 675358 w 1264333"/>
              <a:gd name="connsiteY5" fmla="*/ 1131824 h 1133318"/>
              <a:gd name="connsiteX6" fmla="*/ 445674 w 1264333"/>
              <a:gd name="connsiteY6" fmla="*/ 1045151 h 1133318"/>
              <a:gd name="connsiteX7" fmla="*/ 38311 w 1264333"/>
              <a:gd name="connsiteY7" fmla="*/ 936810 h 1133318"/>
              <a:gd name="connsiteX8" fmla="*/ 107650 w 1264333"/>
              <a:gd name="connsiteY8" fmla="*/ 525113 h 1133318"/>
              <a:gd name="connsiteX9" fmla="*/ 7976 w 1264333"/>
              <a:gd name="connsiteY9" fmla="*/ 208757 h 1133318"/>
              <a:gd name="connsiteX10" fmla="*/ 359001 w 1264333"/>
              <a:gd name="connsiteY10" fmla="*/ 96082 h 1133318"/>
              <a:gd name="connsiteX11" fmla="*/ 645022 w 1264333"/>
              <a:gd name="connsiteY11" fmla="*/ 742 h 1133318"/>
              <a:gd name="connsiteX12" fmla="*/ 853037 w 1264333"/>
              <a:gd name="connsiteY12" fmla="*/ 148086 h 1133318"/>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53037 w 1264333"/>
              <a:gd name="connsiteY0" fmla="*/ 151340 h 1136572"/>
              <a:gd name="connsiteX1" fmla="*/ 1169394 w 1264333"/>
              <a:gd name="connsiteY1" fmla="*/ 160007 h 1136572"/>
              <a:gd name="connsiteX2" fmla="*/ 1143392 w 1264333"/>
              <a:gd name="connsiteY2" fmla="*/ 532701 h 1136572"/>
              <a:gd name="connsiteX3" fmla="*/ 1230065 w 1264333"/>
              <a:gd name="connsiteY3" fmla="*/ 840390 h 1136572"/>
              <a:gd name="connsiteX4" fmla="*/ 957045 w 1264333"/>
              <a:gd name="connsiteY4" fmla="*/ 974733 h 1136572"/>
              <a:gd name="connsiteX5" fmla="*/ 675358 w 1264333"/>
              <a:gd name="connsiteY5" fmla="*/ 1135078 h 1136572"/>
              <a:gd name="connsiteX6" fmla="*/ 445674 w 1264333"/>
              <a:gd name="connsiteY6" fmla="*/ 1048405 h 1136572"/>
              <a:gd name="connsiteX7" fmla="*/ 38311 w 1264333"/>
              <a:gd name="connsiteY7" fmla="*/ 940064 h 1136572"/>
              <a:gd name="connsiteX8" fmla="*/ 107650 w 1264333"/>
              <a:gd name="connsiteY8" fmla="*/ 528367 h 1136572"/>
              <a:gd name="connsiteX9" fmla="*/ 7976 w 1264333"/>
              <a:gd name="connsiteY9" fmla="*/ 212011 h 1136572"/>
              <a:gd name="connsiteX10" fmla="*/ 359001 w 1264333"/>
              <a:gd name="connsiteY10" fmla="*/ 99336 h 1136572"/>
              <a:gd name="connsiteX11" fmla="*/ 645022 w 1264333"/>
              <a:gd name="connsiteY11" fmla="*/ 3996 h 1136572"/>
              <a:gd name="connsiteX12" fmla="*/ 853037 w 1264333"/>
              <a:gd name="connsiteY12" fmla="*/ 151340 h 1136572"/>
              <a:gd name="connsiteX0" fmla="*/ 866125 w 1277421"/>
              <a:gd name="connsiteY0" fmla="*/ 151340 h 1136572"/>
              <a:gd name="connsiteX1" fmla="*/ 1182482 w 1277421"/>
              <a:gd name="connsiteY1" fmla="*/ 160007 h 1136572"/>
              <a:gd name="connsiteX2" fmla="*/ 1156480 w 1277421"/>
              <a:gd name="connsiteY2" fmla="*/ 532701 h 1136572"/>
              <a:gd name="connsiteX3" fmla="*/ 1243153 w 1277421"/>
              <a:gd name="connsiteY3" fmla="*/ 840390 h 1136572"/>
              <a:gd name="connsiteX4" fmla="*/ 970133 w 1277421"/>
              <a:gd name="connsiteY4" fmla="*/ 974733 h 1136572"/>
              <a:gd name="connsiteX5" fmla="*/ 688446 w 1277421"/>
              <a:gd name="connsiteY5" fmla="*/ 1135078 h 1136572"/>
              <a:gd name="connsiteX6" fmla="*/ 458762 w 1277421"/>
              <a:gd name="connsiteY6" fmla="*/ 1048405 h 1136572"/>
              <a:gd name="connsiteX7" fmla="*/ 51399 w 1277421"/>
              <a:gd name="connsiteY7" fmla="*/ 940064 h 1136572"/>
              <a:gd name="connsiteX8" fmla="*/ 120738 w 1277421"/>
              <a:gd name="connsiteY8" fmla="*/ 528367 h 1136572"/>
              <a:gd name="connsiteX9" fmla="*/ 21064 w 1277421"/>
              <a:gd name="connsiteY9" fmla="*/ 212011 h 1136572"/>
              <a:gd name="connsiteX10" fmla="*/ 372089 w 1277421"/>
              <a:gd name="connsiteY10" fmla="*/ 99336 h 1136572"/>
              <a:gd name="connsiteX11" fmla="*/ 658110 w 1277421"/>
              <a:gd name="connsiteY11" fmla="*/ 3996 h 1136572"/>
              <a:gd name="connsiteX12" fmla="*/ 866125 w 1277421"/>
              <a:gd name="connsiteY12" fmla="*/ 151340 h 1136572"/>
              <a:gd name="connsiteX0" fmla="*/ 880956 w 1292252"/>
              <a:gd name="connsiteY0" fmla="*/ 151340 h 1136572"/>
              <a:gd name="connsiteX1" fmla="*/ 1197313 w 1292252"/>
              <a:gd name="connsiteY1" fmla="*/ 160007 h 1136572"/>
              <a:gd name="connsiteX2" fmla="*/ 1171311 w 1292252"/>
              <a:gd name="connsiteY2" fmla="*/ 532701 h 1136572"/>
              <a:gd name="connsiteX3" fmla="*/ 1257984 w 1292252"/>
              <a:gd name="connsiteY3" fmla="*/ 840390 h 1136572"/>
              <a:gd name="connsiteX4" fmla="*/ 984964 w 1292252"/>
              <a:gd name="connsiteY4" fmla="*/ 974733 h 1136572"/>
              <a:gd name="connsiteX5" fmla="*/ 703277 w 1292252"/>
              <a:gd name="connsiteY5" fmla="*/ 1135078 h 1136572"/>
              <a:gd name="connsiteX6" fmla="*/ 473593 w 1292252"/>
              <a:gd name="connsiteY6" fmla="*/ 1048405 h 1136572"/>
              <a:gd name="connsiteX7" fmla="*/ 66230 w 1292252"/>
              <a:gd name="connsiteY7" fmla="*/ 940064 h 1136572"/>
              <a:gd name="connsiteX8" fmla="*/ 135569 w 1292252"/>
              <a:gd name="connsiteY8" fmla="*/ 528367 h 1136572"/>
              <a:gd name="connsiteX9" fmla="*/ 35895 w 1292252"/>
              <a:gd name="connsiteY9" fmla="*/ 212011 h 1136572"/>
              <a:gd name="connsiteX10" fmla="*/ 386920 w 1292252"/>
              <a:gd name="connsiteY10" fmla="*/ 99336 h 1136572"/>
              <a:gd name="connsiteX11" fmla="*/ 672941 w 1292252"/>
              <a:gd name="connsiteY11" fmla="*/ 3996 h 1136572"/>
              <a:gd name="connsiteX12" fmla="*/ 880956 w 1292252"/>
              <a:gd name="connsiteY12" fmla="*/ 151340 h 1136572"/>
              <a:gd name="connsiteX0" fmla="*/ 895691 w 1306987"/>
              <a:gd name="connsiteY0" fmla="*/ 151340 h 1136572"/>
              <a:gd name="connsiteX1" fmla="*/ 1212048 w 1306987"/>
              <a:gd name="connsiteY1" fmla="*/ 160007 h 1136572"/>
              <a:gd name="connsiteX2" fmla="*/ 1186046 w 1306987"/>
              <a:gd name="connsiteY2" fmla="*/ 532701 h 1136572"/>
              <a:gd name="connsiteX3" fmla="*/ 1272719 w 1306987"/>
              <a:gd name="connsiteY3" fmla="*/ 840390 h 1136572"/>
              <a:gd name="connsiteX4" fmla="*/ 999699 w 1306987"/>
              <a:gd name="connsiteY4" fmla="*/ 974733 h 1136572"/>
              <a:gd name="connsiteX5" fmla="*/ 718012 w 1306987"/>
              <a:gd name="connsiteY5" fmla="*/ 1135078 h 1136572"/>
              <a:gd name="connsiteX6" fmla="*/ 488328 w 1306987"/>
              <a:gd name="connsiteY6" fmla="*/ 1048405 h 1136572"/>
              <a:gd name="connsiteX7" fmla="*/ 80965 w 1306987"/>
              <a:gd name="connsiteY7" fmla="*/ 940064 h 1136572"/>
              <a:gd name="connsiteX8" fmla="*/ 150304 w 1306987"/>
              <a:gd name="connsiteY8" fmla="*/ 528367 h 1136572"/>
              <a:gd name="connsiteX9" fmla="*/ 50630 w 1306987"/>
              <a:gd name="connsiteY9" fmla="*/ 212011 h 1136572"/>
              <a:gd name="connsiteX10" fmla="*/ 401655 w 1306987"/>
              <a:gd name="connsiteY10" fmla="*/ 99336 h 1136572"/>
              <a:gd name="connsiteX11" fmla="*/ 687676 w 1306987"/>
              <a:gd name="connsiteY11" fmla="*/ 3996 h 1136572"/>
              <a:gd name="connsiteX12" fmla="*/ 895691 w 1306987"/>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572"/>
              <a:gd name="connsiteX1" fmla="*/ 1200962 w 1295901"/>
              <a:gd name="connsiteY1" fmla="*/ 160007 h 1136572"/>
              <a:gd name="connsiteX2" fmla="*/ 1174960 w 1295901"/>
              <a:gd name="connsiteY2" fmla="*/ 532701 h 1136572"/>
              <a:gd name="connsiteX3" fmla="*/ 1261633 w 1295901"/>
              <a:gd name="connsiteY3" fmla="*/ 840390 h 1136572"/>
              <a:gd name="connsiteX4" fmla="*/ 988613 w 1295901"/>
              <a:gd name="connsiteY4" fmla="*/ 974733 h 1136572"/>
              <a:gd name="connsiteX5" fmla="*/ 706926 w 1295901"/>
              <a:gd name="connsiteY5" fmla="*/ 1135078 h 1136572"/>
              <a:gd name="connsiteX6" fmla="*/ 477242 w 1295901"/>
              <a:gd name="connsiteY6" fmla="*/ 1048405 h 1136572"/>
              <a:gd name="connsiteX7" fmla="*/ 69879 w 1295901"/>
              <a:gd name="connsiteY7" fmla="*/ 940064 h 1136572"/>
              <a:gd name="connsiteX8" fmla="*/ 139218 w 1295901"/>
              <a:gd name="connsiteY8" fmla="*/ 528367 h 1136572"/>
              <a:gd name="connsiteX9" fmla="*/ 39544 w 1295901"/>
              <a:gd name="connsiteY9" fmla="*/ 212011 h 1136572"/>
              <a:gd name="connsiteX10" fmla="*/ 390569 w 1295901"/>
              <a:gd name="connsiteY10" fmla="*/ 99336 h 1136572"/>
              <a:gd name="connsiteX11" fmla="*/ 676590 w 1295901"/>
              <a:gd name="connsiteY11" fmla="*/ 3996 h 1136572"/>
              <a:gd name="connsiteX12" fmla="*/ 884605 w 1295901"/>
              <a:gd name="connsiteY12" fmla="*/ 151340 h 1136572"/>
              <a:gd name="connsiteX0" fmla="*/ 884605 w 1295901"/>
              <a:gd name="connsiteY0" fmla="*/ 151340 h 1136351"/>
              <a:gd name="connsiteX1" fmla="*/ 1200962 w 1295901"/>
              <a:gd name="connsiteY1" fmla="*/ 160007 h 1136351"/>
              <a:gd name="connsiteX2" fmla="*/ 1174960 w 1295901"/>
              <a:gd name="connsiteY2" fmla="*/ 532701 h 1136351"/>
              <a:gd name="connsiteX3" fmla="*/ 1261633 w 1295901"/>
              <a:gd name="connsiteY3" fmla="*/ 840390 h 1136351"/>
              <a:gd name="connsiteX4" fmla="*/ 988613 w 1295901"/>
              <a:gd name="connsiteY4" fmla="*/ 974733 h 1136351"/>
              <a:gd name="connsiteX5" fmla="*/ 706926 w 1295901"/>
              <a:gd name="connsiteY5" fmla="*/ 1135078 h 1136351"/>
              <a:gd name="connsiteX6" fmla="*/ 468575 w 1295901"/>
              <a:gd name="connsiteY6" fmla="*/ 1044071 h 1136351"/>
              <a:gd name="connsiteX7" fmla="*/ 69879 w 1295901"/>
              <a:gd name="connsiteY7" fmla="*/ 940064 h 1136351"/>
              <a:gd name="connsiteX8" fmla="*/ 139218 w 1295901"/>
              <a:gd name="connsiteY8" fmla="*/ 528367 h 1136351"/>
              <a:gd name="connsiteX9" fmla="*/ 39544 w 1295901"/>
              <a:gd name="connsiteY9" fmla="*/ 212011 h 1136351"/>
              <a:gd name="connsiteX10" fmla="*/ 390569 w 1295901"/>
              <a:gd name="connsiteY10" fmla="*/ 99336 h 1136351"/>
              <a:gd name="connsiteX11" fmla="*/ 676590 w 1295901"/>
              <a:gd name="connsiteY11" fmla="*/ 3996 h 1136351"/>
              <a:gd name="connsiteX12" fmla="*/ 884605 w 1295901"/>
              <a:gd name="connsiteY12" fmla="*/ 151340 h 1136351"/>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84605 w 1295901"/>
              <a:gd name="connsiteY0" fmla="*/ 151340 h 1140055"/>
              <a:gd name="connsiteX1" fmla="*/ 1200962 w 1295901"/>
              <a:gd name="connsiteY1" fmla="*/ 160007 h 1140055"/>
              <a:gd name="connsiteX2" fmla="*/ 1174960 w 1295901"/>
              <a:gd name="connsiteY2" fmla="*/ 532701 h 1140055"/>
              <a:gd name="connsiteX3" fmla="*/ 1261633 w 1295901"/>
              <a:gd name="connsiteY3" fmla="*/ 840390 h 1140055"/>
              <a:gd name="connsiteX4" fmla="*/ 988613 w 1295901"/>
              <a:gd name="connsiteY4" fmla="*/ 974733 h 1140055"/>
              <a:gd name="connsiteX5" fmla="*/ 706926 w 1295901"/>
              <a:gd name="connsiteY5" fmla="*/ 1135078 h 1140055"/>
              <a:gd name="connsiteX6" fmla="*/ 468575 w 1295901"/>
              <a:gd name="connsiteY6" fmla="*/ 1044071 h 1140055"/>
              <a:gd name="connsiteX7" fmla="*/ 69879 w 1295901"/>
              <a:gd name="connsiteY7" fmla="*/ 940064 h 1140055"/>
              <a:gd name="connsiteX8" fmla="*/ 139218 w 1295901"/>
              <a:gd name="connsiteY8" fmla="*/ 528367 h 1140055"/>
              <a:gd name="connsiteX9" fmla="*/ 39544 w 1295901"/>
              <a:gd name="connsiteY9" fmla="*/ 212011 h 1140055"/>
              <a:gd name="connsiteX10" fmla="*/ 390569 w 1295901"/>
              <a:gd name="connsiteY10" fmla="*/ 99336 h 1140055"/>
              <a:gd name="connsiteX11" fmla="*/ 676590 w 1295901"/>
              <a:gd name="connsiteY11" fmla="*/ 3996 h 1140055"/>
              <a:gd name="connsiteX12" fmla="*/ 884605 w 1295901"/>
              <a:gd name="connsiteY12" fmla="*/ 151340 h 1140055"/>
              <a:gd name="connsiteX0" fmla="*/ 898782 w 1310078"/>
              <a:gd name="connsiteY0" fmla="*/ 151340 h 1140055"/>
              <a:gd name="connsiteX1" fmla="*/ 1215139 w 1310078"/>
              <a:gd name="connsiteY1" fmla="*/ 160007 h 1140055"/>
              <a:gd name="connsiteX2" fmla="*/ 1189137 w 1310078"/>
              <a:gd name="connsiteY2" fmla="*/ 532701 h 1140055"/>
              <a:gd name="connsiteX3" fmla="*/ 1275810 w 1310078"/>
              <a:gd name="connsiteY3" fmla="*/ 840390 h 1140055"/>
              <a:gd name="connsiteX4" fmla="*/ 1002790 w 1310078"/>
              <a:gd name="connsiteY4" fmla="*/ 974733 h 1140055"/>
              <a:gd name="connsiteX5" fmla="*/ 721103 w 1310078"/>
              <a:gd name="connsiteY5" fmla="*/ 1135078 h 1140055"/>
              <a:gd name="connsiteX6" fmla="*/ 482752 w 1310078"/>
              <a:gd name="connsiteY6" fmla="*/ 1044071 h 1140055"/>
              <a:gd name="connsiteX7" fmla="*/ 84056 w 1310078"/>
              <a:gd name="connsiteY7" fmla="*/ 940064 h 1140055"/>
              <a:gd name="connsiteX8" fmla="*/ 153395 w 1310078"/>
              <a:gd name="connsiteY8" fmla="*/ 528367 h 1140055"/>
              <a:gd name="connsiteX9" fmla="*/ 53721 w 1310078"/>
              <a:gd name="connsiteY9" fmla="*/ 212011 h 1140055"/>
              <a:gd name="connsiteX10" fmla="*/ 404746 w 1310078"/>
              <a:gd name="connsiteY10" fmla="*/ 99336 h 1140055"/>
              <a:gd name="connsiteX11" fmla="*/ 690767 w 1310078"/>
              <a:gd name="connsiteY11" fmla="*/ 3996 h 1140055"/>
              <a:gd name="connsiteX12" fmla="*/ 898782 w 1310078"/>
              <a:gd name="connsiteY12" fmla="*/ 151340 h 1140055"/>
              <a:gd name="connsiteX0" fmla="*/ 880384 w 1291680"/>
              <a:gd name="connsiteY0" fmla="*/ 151340 h 1140055"/>
              <a:gd name="connsiteX1" fmla="*/ 1196741 w 1291680"/>
              <a:gd name="connsiteY1" fmla="*/ 160007 h 1140055"/>
              <a:gd name="connsiteX2" fmla="*/ 1170739 w 1291680"/>
              <a:gd name="connsiteY2" fmla="*/ 532701 h 1140055"/>
              <a:gd name="connsiteX3" fmla="*/ 1257412 w 1291680"/>
              <a:gd name="connsiteY3" fmla="*/ 840390 h 1140055"/>
              <a:gd name="connsiteX4" fmla="*/ 984392 w 1291680"/>
              <a:gd name="connsiteY4" fmla="*/ 974733 h 1140055"/>
              <a:gd name="connsiteX5" fmla="*/ 702705 w 1291680"/>
              <a:gd name="connsiteY5" fmla="*/ 1135078 h 1140055"/>
              <a:gd name="connsiteX6" fmla="*/ 464354 w 1291680"/>
              <a:gd name="connsiteY6" fmla="*/ 1044071 h 1140055"/>
              <a:gd name="connsiteX7" fmla="*/ 65658 w 1291680"/>
              <a:gd name="connsiteY7" fmla="*/ 940064 h 1140055"/>
              <a:gd name="connsiteX8" fmla="*/ 134997 w 1291680"/>
              <a:gd name="connsiteY8" fmla="*/ 528367 h 1140055"/>
              <a:gd name="connsiteX9" fmla="*/ 65955 w 1291680"/>
              <a:gd name="connsiteY9" fmla="*/ 189037 h 1140055"/>
              <a:gd name="connsiteX10" fmla="*/ 386348 w 1291680"/>
              <a:gd name="connsiteY10" fmla="*/ 99336 h 1140055"/>
              <a:gd name="connsiteX11" fmla="*/ 672369 w 1291680"/>
              <a:gd name="connsiteY11" fmla="*/ 3996 h 1140055"/>
              <a:gd name="connsiteX12" fmla="*/ 880384 w 1291680"/>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 name="connsiteX0" fmla="*/ 866441 w 1277737"/>
              <a:gd name="connsiteY0" fmla="*/ 151340 h 1140055"/>
              <a:gd name="connsiteX1" fmla="*/ 1182798 w 1277737"/>
              <a:gd name="connsiteY1" fmla="*/ 160007 h 1140055"/>
              <a:gd name="connsiteX2" fmla="*/ 1156796 w 1277737"/>
              <a:gd name="connsiteY2" fmla="*/ 532701 h 1140055"/>
              <a:gd name="connsiteX3" fmla="*/ 1243469 w 1277737"/>
              <a:gd name="connsiteY3" fmla="*/ 840390 h 1140055"/>
              <a:gd name="connsiteX4" fmla="*/ 970449 w 1277737"/>
              <a:gd name="connsiteY4" fmla="*/ 974733 h 1140055"/>
              <a:gd name="connsiteX5" fmla="*/ 688762 w 1277737"/>
              <a:gd name="connsiteY5" fmla="*/ 1135078 h 1140055"/>
              <a:gd name="connsiteX6" fmla="*/ 450411 w 1277737"/>
              <a:gd name="connsiteY6" fmla="*/ 1044071 h 1140055"/>
              <a:gd name="connsiteX7" fmla="*/ 51715 w 1277737"/>
              <a:gd name="connsiteY7" fmla="*/ 940064 h 1140055"/>
              <a:gd name="connsiteX8" fmla="*/ 121054 w 1277737"/>
              <a:gd name="connsiteY8" fmla="*/ 528367 h 1140055"/>
              <a:gd name="connsiteX9" fmla="*/ 52012 w 1277737"/>
              <a:gd name="connsiteY9" fmla="*/ 189037 h 1140055"/>
              <a:gd name="connsiteX10" fmla="*/ 372405 w 1277737"/>
              <a:gd name="connsiteY10" fmla="*/ 99336 h 1140055"/>
              <a:gd name="connsiteX11" fmla="*/ 658426 w 1277737"/>
              <a:gd name="connsiteY11" fmla="*/ 3996 h 1140055"/>
              <a:gd name="connsiteX12" fmla="*/ 866441 w 1277737"/>
              <a:gd name="connsiteY12" fmla="*/ 151340 h 11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7737" h="1140055">
                <a:moveTo>
                  <a:pt x="866441" y="151340"/>
                </a:moveTo>
                <a:cubicBezTo>
                  <a:pt x="966837" y="29998"/>
                  <a:pt x="1134406" y="96447"/>
                  <a:pt x="1182798" y="160007"/>
                </a:cubicBezTo>
                <a:cubicBezTo>
                  <a:pt x="1231190" y="223567"/>
                  <a:pt x="1302695" y="319630"/>
                  <a:pt x="1156796" y="532701"/>
                </a:cubicBezTo>
                <a:cubicBezTo>
                  <a:pt x="1331586" y="641764"/>
                  <a:pt x="1274527" y="766718"/>
                  <a:pt x="1243469" y="840390"/>
                </a:cubicBezTo>
                <a:cubicBezTo>
                  <a:pt x="1212411" y="914062"/>
                  <a:pt x="1097570" y="990623"/>
                  <a:pt x="970449" y="974733"/>
                </a:cubicBezTo>
                <a:cubicBezTo>
                  <a:pt x="886666" y="1084519"/>
                  <a:pt x="775435" y="1123522"/>
                  <a:pt x="688762" y="1135078"/>
                </a:cubicBezTo>
                <a:cubicBezTo>
                  <a:pt x="602089" y="1146634"/>
                  <a:pt x="521916" y="1145912"/>
                  <a:pt x="450411" y="1044071"/>
                </a:cubicBezTo>
                <a:cubicBezTo>
                  <a:pt x="300900" y="1171914"/>
                  <a:pt x="106608" y="1026015"/>
                  <a:pt x="51715" y="940064"/>
                </a:cubicBezTo>
                <a:cubicBezTo>
                  <a:pt x="-3178" y="854113"/>
                  <a:pt x="-51570" y="667044"/>
                  <a:pt x="121054" y="528367"/>
                </a:cubicBezTo>
                <a:cubicBezTo>
                  <a:pt x="-61681" y="493698"/>
                  <a:pt x="4005" y="267845"/>
                  <a:pt x="52012" y="189037"/>
                </a:cubicBezTo>
                <a:cubicBezTo>
                  <a:pt x="100019" y="110229"/>
                  <a:pt x="232748" y="59622"/>
                  <a:pt x="372405" y="99336"/>
                </a:cubicBezTo>
                <a:cubicBezTo>
                  <a:pt x="448244" y="-9005"/>
                  <a:pt x="575364" y="-4671"/>
                  <a:pt x="658426" y="3996"/>
                </a:cubicBezTo>
                <a:cubicBezTo>
                  <a:pt x="741488" y="12663"/>
                  <a:pt x="855358" y="46284"/>
                  <a:pt x="866441" y="151340"/>
                </a:cubicBezTo>
                <a:close/>
              </a:path>
            </a:pathLst>
          </a:custGeom>
          <a:gradFill flip="none" rotWithShape="1">
            <a:gsLst>
              <a:gs pos="50000">
                <a:schemeClr val="bg1">
                  <a:lumMod val="95000"/>
                </a:schemeClr>
              </a:gs>
              <a:gs pos="0">
                <a:schemeClr val="bg1">
                  <a:lumMod val="95000"/>
                </a:schemeClr>
              </a:gs>
              <a:gs pos="100000">
                <a:schemeClr val="bg1">
                  <a:lumMod val="85000"/>
                </a:schemeClr>
              </a:gs>
            </a:gsLst>
            <a:path path="circle">
              <a:fillToRect l="50000" t="50000" r="50000" b="50000"/>
            </a:path>
            <a:tileRect/>
          </a:gra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solidFill>
                <a:srgbClr val="0070C0"/>
              </a:solidFill>
            </a:endParaRPr>
          </a:p>
        </p:txBody>
      </p:sp>
      <p:sp>
        <p:nvSpPr>
          <p:cNvPr id="2" name="Nadpis 1"/>
          <p:cNvSpPr>
            <a:spLocks noGrp="1"/>
          </p:cNvSpPr>
          <p:nvPr>
            <p:ph type="title"/>
          </p:nvPr>
        </p:nvSpPr>
        <p:spPr/>
        <p:txBody>
          <a:bodyPr/>
          <a:lstStyle/>
          <a:p>
            <a:r>
              <a:rPr lang="en-US" dirty="0" smtClean="0"/>
              <a:t>UPBP </a:t>
            </a:r>
            <a:r>
              <a:rPr lang="cs-CZ" dirty="0"/>
              <a:t>– </a:t>
            </a:r>
            <a:r>
              <a:rPr lang="en-US" dirty="0"/>
              <a:t>Algorithm overview</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35</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grpSp>
        <p:nvGrpSpPr>
          <p:cNvPr id="49" name="Skupina 48"/>
          <p:cNvGrpSpPr/>
          <p:nvPr/>
        </p:nvGrpSpPr>
        <p:grpSpPr>
          <a:xfrm>
            <a:off x="1979712" y="1412777"/>
            <a:ext cx="5832648" cy="4612254"/>
            <a:chOff x="5659453" y="1998111"/>
            <a:chExt cx="3275361" cy="2688191"/>
          </a:xfrm>
        </p:grpSpPr>
        <p:sp>
          <p:nvSpPr>
            <p:cNvPr id="89" name="Volný tvar 88"/>
            <p:cNvSpPr/>
            <p:nvPr/>
          </p:nvSpPr>
          <p:spPr>
            <a:xfrm>
              <a:off x="5659453" y="1998111"/>
              <a:ext cx="3275361" cy="2688191"/>
            </a:xfrm>
            <a:custGeom>
              <a:avLst/>
              <a:gdLst>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22116 w 3527734"/>
                <a:gd name="connsiteY0" fmla="*/ 2858942 h 3049442"/>
                <a:gd name="connsiteX1" fmla="*/ 603116 w 3527734"/>
                <a:gd name="connsiteY1" fmla="*/ 2944667 h 3049442"/>
                <a:gd name="connsiteX2" fmla="*/ 898391 w 3527734"/>
                <a:gd name="connsiteY2" fmla="*/ 2858942 h 3049442"/>
                <a:gd name="connsiteX3" fmla="*/ 1612766 w 3527734"/>
                <a:gd name="connsiteY3" fmla="*/ 2935142 h 3049442"/>
                <a:gd name="connsiteX4" fmla="*/ 2193791 w 3527734"/>
                <a:gd name="connsiteY4" fmla="*/ 3049442 h 3049442"/>
                <a:gd name="connsiteX5" fmla="*/ 2355716 w 3527734"/>
                <a:gd name="connsiteY5" fmla="*/ 2935142 h 3049442"/>
                <a:gd name="connsiteX6" fmla="*/ 2708141 w 3527734"/>
                <a:gd name="connsiteY6" fmla="*/ 2877992 h 3049442"/>
                <a:gd name="connsiteX7" fmla="*/ 3089141 w 3527734"/>
                <a:gd name="connsiteY7" fmla="*/ 3001817 h 3049442"/>
                <a:gd name="connsiteX8" fmla="*/ 3355841 w 3527734"/>
                <a:gd name="connsiteY8" fmla="*/ 2954192 h 3049442"/>
                <a:gd name="connsiteX9" fmla="*/ 3441566 w 3527734"/>
                <a:gd name="connsiteY9" fmla="*/ 2592242 h 3049442"/>
                <a:gd name="connsiteX10" fmla="*/ 3527291 w 3527734"/>
                <a:gd name="connsiteY10" fmla="*/ 2192192 h 3049442"/>
                <a:gd name="connsiteX11" fmla="*/ 3403466 w 3527734"/>
                <a:gd name="connsiteY11" fmla="*/ 1915967 h 3049442"/>
                <a:gd name="connsiteX12" fmla="*/ 3479666 w 3527734"/>
                <a:gd name="connsiteY12" fmla="*/ 1601642 h 3049442"/>
                <a:gd name="connsiteX13" fmla="*/ 3412991 w 3527734"/>
                <a:gd name="connsiteY13" fmla="*/ 1153967 h 3049442"/>
                <a:gd name="connsiteX14" fmla="*/ 3479666 w 3527734"/>
                <a:gd name="connsiteY14" fmla="*/ 972992 h 3049442"/>
                <a:gd name="connsiteX15" fmla="*/ 3327266 w 3527734"/>
                <a:gd name="connsiteY15" fmla="*/ 639617 h 3049442"/>
                <a:gd name="connsiteX16" fmla="*/ 3441566 w 3527734"/>
                <a:gd name="connsiteY16" fmla="*/ 249092 h 3049442"/>
                <a:gd name="connsiteX17" fmla="*/ 3222491 w 3527734"/>
                <a:gd name="connsiteY17" fmla="*/ 182417 h 3049442"/>
                <a:gd name="connsiteX18" fmla="*/ 3232016 w 3527734"/>
                <a:gd name="connsiteY18" fmla="*/ 2716067 h 3049442"/>
                <a:gd name="connsiteX19" fmla="*/ 241166 w 3527734"/>
                <a:gd name="connsiteY19" fmla="*/ 2754167 h 3049442"/>
                <a:gd name="connsiteX20" fmla="*/ 222116 w 3527734"/>
                <a:gd name="connsiteY20" fmla="*/ 2858942 h 3049442"/>
                <a:gd name="connsiteX0" fmla="*/ 23228 w 3328846"/>
                <a:gd name="connsiteY0" fmla="*/ 2858942 h 3049442"/>
                <a:gd name="connsiteX1" fmla="*/ 404228 w 3328846"/>
                <a:gd name="connsiteY1" fmla="*/ 2944667 h 3049442"/>
                <a:gd name="connsiteX2" fmla="*/ 699503 w 3328846"/>
                <a:gd name="connsiteY2" fmla="*/ 2858942 h 3049442"/>
                <a:gd name="connsiteX3" fmla="*/ 1413878 w 3328846"/>
                <a:gd name="connsiteY3" fmla="*/ 2935142 h 3049442"/>
                <a:gd name="connsiteX4" fmla="*/ 1994903 w 3328846"/>
                <a:gd name="connsiteY4" fmla="*/ 3049442 h 3049442"/>
                <a:gd name="connsiteX5" fmla="*/ 2156828 w 3328846"/>
                <a:gd name="connsiteY5" fmla="*/ 2935142 h 3049442"/>
                <a:gd name="connsiteX6" fmla="*/ 2509253 w 3328846"/>
                <a:gd name="connsiteY6" fmla="*/ 2877992 h 3049442"/>
                <a:gd name="connsiteX7" fmla="*/ 2890253 w 3328846"/>
                <a:gd name="connsiteY7" fmla="*/ 3001817 h 3049442"/>
                <a:gd name="connsiteX8" fmla="*/ 3156953 w 3328846"/>
                <a:gd name="connsiteY8" fmla="*/ 2954192 h 3049442"/>
                <a:gd name="connsiteX9" fmla="*/ 3242678 w 3328846"/>
                <a:gd name="connsiteY9" fmla="*/ 2592242 h 3049442"/>
                <a:gd name="connsiteX10" fmla="*/ 3328403 w 3328846"/>
                <a:gd name="connsiteY10" fmla="*/ 2192192 h 3049442"/>
                <a:gd name="connsiteX11" fmla="*/ 3204578 w 3328846"/>
                <a:gd name="connsiteY11" fmla="*/ 1915967 h 3049442"/>
                <a:gd name="connsiteX12" fmla="*/ 3280778 w 3328846"/>
                <a:gd name="connsiteY12" fmla="*/ 1601642 h 3049442"/>
                <a:gd name="connsiteX13" fmla="*/ 3214103 w 3328846"/>
                <a:gd name="connsiteY13" fmla="*/ 1153967 h 3049442"/>
                <a:gd name="connsiteX14" fmla="*/ 3280778 w 3328846"/>
                <a:gd name="connsiteY14" fmla="*/ 972992 h 3049442"/>
                <a:gd name="connsiteX15" fmla="*/ 3128378 w 3328846"/>
                <a:gd name="connsiteY15" fmla="*/ 639617 h 3049442"/>
                <a:gd name="connsiteX16" fmla="*/ 3242678 w 3328846"/>
                <a:gd name="connsiteY16" fmla="*/ 249092 h 3049442"/>
                <a:gd name="connsiteX17" fmla="*/ 3023603 w 3328846"/>
                <a:gd name="connsiteY17" fmla="*/ 182417 h 3049442"/>
                <a:gd name="connsiteX18" fmla="*/ 3033128 w 3328846"/>
                <a:gd name="connsiteY18" fmla="*/ 2716067 h 3049442"/>
                <a:gd name="connsiteX19" fmla="*/ 42278 w 3328846"/>
                <a:gd name="connsiteY19" fmla="*/ 2754167 h 3049442"/>
                <a:gd name="connsiteX20" fmla="*/ 23228 w 3328846"/>
                <a:gd name="connsiteY20" fmla="*/ 2858942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89120 h 3049442"/>
                <a:gd name="connsiteX1" fmla="*/ 362633 w 3287251"/>
                <a:gd name="connsiteY1" fmla="*/ 2944667 h 3049442"/>
                <a:gd name="connsiteX2" fmla="*/ 657908 w 3287251"/>
                <a:gd name="connsiteY2" fmla="*/ 2858942 h 3049442"/>
                <a:gd name="connsiteX3" fmla="*/ 1372283 w 3287251"/>
                <a:gd name="connsiteY3" fmla="*/ 2935142 h 3049442"/>
                <a:gd name="connsiteX4" fmla="*/ 1953308 w 3287251"/>
                <a:gd name="connsiteY4" fmla="*/ 3049442 h 3049442"/>
                <a:gd name="connsiteX5" fmla="*/ 2115233 w 3287251"/>
                <a:gd name="connsiteY5" fmla="*/ 2935142 h 3049442"/>
                <a:gd name="connsiteX6" fmla="*/ 2467658 w 3287251"/>
                <a:gd name="connsiteY6" fmla="*/ 2877992 h 3049442"/>
                <a:gd name="connsiteX7" fmla="*/ 2848658 w 3287251"/>
                <a:gd name="connsiteY7" fmla="*/ 3001817 h 3049442"/>
                <a:gd name="connsiteX8" fmla="*/ 3115358 w 3287251"/>
                <a:gd name="connsiteY8" fmla="*/ 2954192 h 3049442"/>
                <a:gd name="connsiteX9" fmla="*/ 3201083 w 3287251"/>
                <a:gd name="connsiteY9" fmla="*/ 2592242 h 3049442"/>
                <a:gd name="connsiteX10" fmla="*/ 3286808 w 3287251"/>
                <a:gd name="connsiteY10" fmla="*/ 2192192 h 3049442"/>
                <a:gd name="connsiteX11" fmla="*/ 3162983 w 3287251"/>
                <a:gd name="connsiteY11" fmla="*/ 1915967 h 3049442"/>
                <a:gd name="connsiteX12" fmla="*/ 3239183 w 3287251"/>
                <a:gd name="connsiteY12" fmla="*/ 1601642 h 3049442"/>
                <a:gd name="connsiteX13" fmla="*/ 3172508 w 3287251"/>
                <a:gd name="connsiteY13" fmla="*/ 1153967 h 3049442"/>
                <a:gd name="connsiteX14" fmla="*/ 3239183 w 3287251"/>
                <a:gd name="connsiteY14" fmla="*/ 972992 h 3049442"/>
                <a:gd name="connsiteX15" fmla="*/ 3086783 w 3287251"/>
                <a:gd name="connsiteY15" fmla="*/ 639617 h 3049442"/>
                <a:gd name="connsiteX16" fmla="*/ 3201083 w 3287251"/>
                <a:gd name="connsiteY16" fmla="*/ 249092 h 3049442"/>
                <a:gd name="connsiteX17" fmla="*/ 2982008 w 3287251"/>
                <a:gd name="connsiteY17" fmla="*/ 182417 h 3049442"/>
                <a:gd name="connsiteX18" fmla="*/ 2991533 w 3287251"/>
                <a:gd name="connsiteY18" fmla="*/ 2716067 h 3049442"/>
                <a:gd name="connsiteX19" fmla="*/ 683 w 3287251"/>
                <a:gd name="connsiteY19" fmla="*/ 2754167 h 3049442"/>
                <a:gd name="connsiteX20" fmla="*/ 66132 w 3287251"/>
                <a:gd name="connsiteY20" fmla="*/ 2889120 h 3049442"/>
                <a:gd name="connsiteX0" fmla="*/ 66132 w 3287251"/>
                <a:gd name="connsiteY0" fmla="*/ 2893813 h 3054135"/>
                <a:gd name="connsiteX1" fmla="*/ 362633 w 3287251"/>
                <a:gd name="connsiteY1" fmla="*/ 2949360 h 3054135"/>
                <a:gd name="connsiteX2" fmla="*/ 657908 w 3287251"/>
                <a:gd name="connsiteY2" fmla="*/ 2863635 h 3054135"/>
                <a:gd name="connsiteX3" fmla="*/ 1372283 w 3287251"/>
                <a:gd name="connsiteY3" fmla="*/ 2939835 h 3054135"/>
                <a:gd name="connsiteX4" fmla="*/ 1953308 w 3287251"/>
                <a:gd name="connsiteY4" fmla="*/ 3054135 h 3054135"/>
                <a:gd name="connsiteX5" fmla="*/ 2115233 w 3287251"/>
                <a:gd name="connsiteY5" fmla="*/ 2939835 h 3054135"/>
                <a:gd name="connsiteX6" fmla="*/ 2467658 w 3287251"/>
                <a:gd name="connsiteY6" fmla="*/ 2882685 h 3054135"/>
                <a:gd name="connsiteX7" fmla="*/ 2848658 w 3287251"/>
                <a:gd name="connsiteY7" fmla="*/ 3006510 h 3054135"/>
                <a:gd name="connsiteX8" fmla="*/ 3115358 w 3287251"/>
                <a:gd name="connsiteY8" fmla="*/ 2958885 h 3054135"/>
                <a:gd name="connsiteX9" fmla="*/ 3201083 w 3287251"/>
                <a:gd name="connsiteY9" fmla="*/ 2596935 h 3054135"/>
                <a:gd name="connsiteX10" fmla="*/ 3286808 w 3287251"/>
                <a:gd name="connsiteY10" fmla="*/ 2196885 h 3054135"/>
                <a:gd name="connsiteX11" fmla="*/ 3162983 w 3287251"/>
                <a:gd name="connsiteY11" fmla="*/ 1920660 h 3054135"/>
                <a:gd name="connsiteX12" fmla="*/ 3239183 w 3287251"/>
                <a:gd name="connsiteY12" fmla="*/ 1606335 h 3054135"/>
                <a:gd name="connsiteX13" fmla="*/ 3172508 w 3287251"/>
                <a:gd name="connsiteY13" fmla="*/ 1158660 h 3054135"/>
                <a:gd name="connsiteX14" fmla="*/ 3239183 w 3287251"/>
                <a:gd name="connsiteY14" fmla="*/ 977685 h 3054135"/>
                <a:gd name="connsiteX15" fmla="*/ 3086783 w 3287251"/>
                <a:gd name="connsiteY15" fmla="*/ 644310 h 3054135"/>
                <a:gd name="connsiteX16" fmla="*/ 3201083 w 3287251"/>
                <a:gd name="connsiteY16" fmla="*/ 253785 h 3054135"/>
                <a:gd name="connsiteX17" fmla="*/ 2982008 w 3287251"/>
                <a:gd name="connsiteY17" fmla="*/ 187110 h 3054135"/>
                <a:gd name="connsiteX18" fmla="*/ 3006622 w 3287251"/>
                <a:gd name="connsiteY18" fmla="*/ 2784135 h 3054135"/>
                <a:gd name="connsiteX19" fmla="*/ 683 w 3287251"/>
                <a:gd name="connsiteY19" fmla="*/ 2758860 h 3054135"/>
                <a:gd name="connsiteX20" fmla="*/ 66132 w 3287251"/>
                <a:gd name="connsiteY20" fmla="*/ 2893813 h 3054135"/>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892920 h 3053242"/>
                <a:gd name="connsiteX1" fmla="*/ 362633 w 3287251"/>
                <a:gd name="connsiteY1" fmla="*/ 2948467 h 3053242"/>
                <a:gd name="connsiteX2" fmla="*/ 657908 w 3287251"/>
                <a:gd name="connsiteY2" fmla="*/ 2862742 h 3053242"/>
                <a:gd name="connsiteX3" fmla="*/ 1372283 w 3287251"/>
                <a:gd name="connsiteY3" fmla="*/ 2938942 h 3053242"/>
                <a:gd name="connsiteX4" fmla="*/ 1953308 w 3287251"/>
                <a:gd name="connsiteY4" fmla="*/ 3053242 h 3053242"/>
                <a:gd name="connsiteX5" fmla="*/ 2115233 w 3287251"/>
                <a:gd name="connsiteY5" fmla="*/ 2938942 h 3053242"/>
                <a:gd name="connsiteX6" fmla="*/ 2467658 w 3287251"/>
                <a:gd name="connsiteY6" fmla="*/ 2881792 h 3053242"/>
                <a:gd name="connsiteX7" fmla="*/ 2848658 w 3287251"/>
                <a:gd name="connsiteY7" fmla="*/ 3005617 h 3053242"/>
                <a:gd name="connsiteX8" fmla="*/ 3115358 w 3287251"/>
                <a:gd name="connsiteY8" fmla="*/ 2957992 h 3053242"/>
                <a:gd name="connsiteX9" fmla="*/ 3201083 w 3287251"/>
                <a:gd name="connsiteY9" fmla="*/ 2596042 h 3053242"/>
                <a:gd name="connsiteX10" fmla="*/ 3286808 w 3287251"/>
                <a:gd name="connsiteY10" fmla="*/ 2195992 h 3053242"/>
                <a:gd name="connsiteX11" fmla="*/ 3162983 w 3287251"/>
                <a:gd name="connsiteY11" fmla="*/ 1919767 h 3053242"/>
                <a:gd name="connsiteX12" fmla="*/ 3239183 w 3287251"/>
                <a:gd name="connsiteY12" fmla="*/ 1605442 h 3053242"/>
                <a:gd name="connsiteX13" fmla="*/ 3172508 w 3287251"/>
                <a:gd name="connsiteY13" fmla="*/ 1157767 h 3053242"/>
                <a:gd name="connsiteX14" fmla="*/ 3239183 w 3287251"/>
                <a:gd name="connsiteY14" fmla="*/ 976792 h 3053242"/>
                <a:gd name="connsiteX15" fmla="*/ 3086783 w 3287251"/>
                <a:gd name="connsiteY15" fmla="*/ 643417 h 3053242"/>
                <a:gd name="connsiteX16" fmla="*/ 3201083 w 3287251"/>
                <a:gd name="connsiteY16" fmla="*/ 252892 h 3053242"/>
                <a:gd name="connsiteX17" fmla="*/ 2982008 w 3287251"/>
                <a:gd name="connsiteY17" fmla="*/ 186217 h 3053242"/>
                <a:gd name="connsiteX18" fmla="*/ 3039818 w 3287251"/>
                <a:gd name="connsiteY18" fmla="*/ 2771170 h 3053242"/>
                <a:gd name="connsiteX19" fmla="*/ 683 w 3287251"/>
                <a:gd name="connsiteY19" fmla="*/ 2757967 h 3053242"/>
                <a:gd name="connsiteX20" fmla="*/ 66132 w 3287251"/>
                <a:gd name="connsiteY20" fmla="*/ 2892920 h 3053242"/>
                <a:gd name="connsiteX0" fmla="*/ 66132 w 3287251"/>
                <a:gd name="connsiteY0" fmla="*/ 2709647 h 2869969"/>
                <a:gd name="connsiteX1" fmla="*/ 362633 w 3287251"/>
                <a:gd name="connsiteY1" fmla="*/ 2765194 h 2869969"/>
                <a:gd name="connsiteX2" fmla="*/ 657908 w 3287251"/>
                <a:gd name="connsiteY2" fmla="*/ 2679469 h 2869969"/>
                <a:gd name="connsiteX3" fmla="*/ 1372283 w 3287251"/>
                <a:gd name="connsiteY3" fmla="*/ 2755669 h 2869969"/>
                <a:gd name="connsiteX4" fmla="*/ 1953308 w 3287251"/>
                <a:gd name="connsiteY4" fmla="*/ 2869969 h 2869969"/>
                <a:gd name="connsiteX5" fmla="*/ 2115233 w 3287251"/>
                <a:gd name="connsiteY5" fmla="*/ 2755669 h 2869969"/>
                <a:gd name="connsiteX6" fmla="*/ 2467658 w 3287251"/>
                <a:gd name="connsiteY6" fmla="*/ 2698519 h 2869969"/>
                <a:gd name="connsiteX7" fmla="*/ 2848658 w 3287251"/>
                <a:gd name="connsiteY7" fmla="*/ 2822344 h 2869969"/>
                <a:gd name="connsiteX8" fmla="*/ 3115358 w 3287251"/>
                <a:gd name="connsiteY8" fmla="*/ 2774719 h 2869969"/>
                <a:gd name="connsiteX9" fmla="*/ 3201083 w 3287251"/>
                <a:gd name="connsiteY9" fmla="*/ 2412769 h 2869969"/>
                <a:gd name="connsiteX10" fmla="*/ 3286808 w 3287251"/>
                <a:gd name="connsiteY10" fmla="*/ 2012719 h 2869969"/>
                <a:gd name="connsiteX11" fmla="*/ 3162983 w 3287251"/>
                <a:gd name="connsiteY11" fmla="*/ 1736494 h 2869969"/>
                <a:gd name="connsiteX12" fmla="*/ 3239183 w 3287251"/>
                <a:gd name="connsiteY12" fmla="*/ 1422169 h 2869969"/>
                <a:gd name="connsiteX13" fmla="*/ 3172508 w 3287251"/>
                <a:gd name="connsiteY13" fmla="*/ 974494 h 2869969"/>
                <a:gd name="connsiteX14" fmla="*/ 3239183 w 3287251"/>
                <a:gd name="connsiteY14" fmla="*/ 793519 h 2869969"/>
                <a:gd name="connsiteX15" fmla="*/ 3086783 w 3287251"/>
                <a:gd name="connsiteY15" fmla="*/ 460144 h 2869969"/>
                <a:gd name="connsiteX16" fmla="*/ 3201083 w 3287251"/>
                <a:gd name="connsiteY16" fmla="*/ 69619 h 2869969"/>
                <a:gd name="connsiteX17" fmla="*/ 2982008 w 3287251"/>
                <a:gd name="connsiteY17" fmla="*/ 2944 h 2869969"/>
                <a:gd name="connsiteX18" fmla="*/ 3039818 w 3287251"/>
                <a:gd name="connsiteY18" fmla="*/ 2587897 h 2869969"/>
                <a:gd name="connsiteX19" fmla="*/ 683 w 3287251"/>
                <a:gd name="connsiteY19" fmla="*/ 2574694 h 2869969"/>
                <a:gd name="connsiteX20" fmla="*/ 66132 w 3287251"/>
                <a:gd name="connsiteY20" fmla="*/ 2709647 h 2869969"/>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7141 h 2817463"/>
                <a:gd name="connsiteX1" fmla="*/ 362633 w 3287251"/>
                <a:gd name="connsiteY1" fmla="*/ 2712688 h 2817463"/>
                <a:gd name="connsiteX2" fmla="*/ 657908 w 3287251"/>
                <a:gd name="connsiteY2" fmla="*/ 2626963 h 2817463"/>
                <a:gd name="connsiteX3" fmla="*/ 1372283 w 3287251"/>
                <a:gd name="connsiteY3" fmla="*/ 2703163 h 2817463"/>
                <a:gd name="connsiteX4" fmla="*/ 1953308 w 3287251"/>
                <a:gd name="connsiteY4" fmla="*/ 2817463 h 2817463"/>
                <a:gd name="connsiteX5" fmla="*/ 2115233 w 3287251"/>
                <a:gd name="connsiteY5" fmla="*/ 2703163 h 2817463"/>
                <a:gd name="connsiteX6" fmla="*/ 2467658 w 3287251"/>
                <a:gd name="connsiteY6" fmla="*/ 2646013 h 2817463"/>
                <a:gd name="connsiteX7" fmla="*/ 2848658 w 3287251"/>
                <a:gd name="connsiteY7" fmla="*/ 2769838 h 2817463"/>
                <a:gd name="connsiteX8" fmla="*/ 3115358 w 3287251"/>
                <a:gd name="connsiteY8" fmla="*/ 2722213 h 2817463"/>
                <a:gd name="connsiteX9" fmla="*/ 3201083 w 3287251"/>
                <a:gd name="connsiteY9" fmla="*/ 2360263 h 2817463"/>
                <a:gd name="connsiteX10" fmla="*/ 3286808 w 3287251"/>
                <a:gd name="connsiteY10" fmla="*/ 1960213 h 2817463"/>
                <a:gd name="connsiteX11" fmla="*/ 3162983 w 3287251"/>
                <a:gd name="connsiteY11" fmla="*/ 1683988 h 2817463"/>
                <a:gd name="connsiteX12" fmla="*/ 3239183 w 3287251"/>
                <a:gd name="connsiteY12" fmla="*/ 1369663 h 2817463"/>
                <a:gd name="connsiteX13" fmla="*/ 3172508 w 3287251"/>
                <a:gd name="connsiteY13" fmla="*/ 921988 h 2817463"/>
                <a:gd name="connsiteX14" fmla="*/ 3239183 w 3287251"/>
                <a:gd name="connsiteY14" fmla="*/ 741013 h 2817463"/>
                <a:gd name="connsiteX15" fmla="*/ 3086783 w 3287251"/>
                <a:gd name="connsiteY15" fmla="*/ 407638 h 2817463"/>
                <a:gd name="connsiteX16" fmla="*/ 3201083 w 3287251"/>
                <a:gd name="connsiteY16" fmla="*/ 17113 h 2817463"/>
                <a:gd name="connsiteX17" fmla="*/ 2994080 w 3287251"/>
                <a:gd name="connsiteY17" fmla="*/ 68133 h 2817463"/>
                <a:gd name="connsiteX18" fmla="*/ 3039818 w 3287251"/>
                <a:gd name="connsiteY18" fmla="*/ 2535391 h 2817463"/>
                <a:gd name="connsiteX19" fmla="*/ 683 w 3287251"/>
                <a:gd name="connsiteY19" fmla="*/ 2522188 h 2817463"/>
                <a:gd name="connsiteX20" fmla="*/ 66132 w 3287251"/>
                <a:gd name="connsiteY20" fmla="*/ 2657141 h 2817463"/>
                <a:gd name="connsiteX0" fmla="*/ 66132 w 3287251"/>
                <a:gd name="connsiteY0" fmla="*/ 2652762 h 2813084"/>
                <a:gd name="connsiteX1" fmla="*/ 362633 w 3287251"/>
                <a:gd name="connsiteY1" fmla="*/ 2708309 h 2813084"/>
                <a:gd name="connsiteX2" fmla="*/ 657908 w 3287251"/>
                <a:gd name="connsiteY2" fmla="*/ 2622584 h 2813084"/>
                <a:gd name="connsiteX3" fmla="*/ 1372283 w 3287251"/>
                <a:gd name="connsiteY3" fmla="*/ 2698784 h 2813084"/>
                <a:gd name="connsiteX4" fmla="*/ 1953308 w 3287251"/>
                <a:gd name="connsiteY4" fmla="*/ 2813084 h 2813084"/>
                <a:gd name="connsiteX5" fmla="*/ 2115233 w 3287251"/>
                <a:gd name="connsiteY5" fmla="*/ 2698784 h 2813084"/>
                <a:gd name="connsiteX6" fmla="*/ 2467658 w 3287251"/>
                <a:gd name="connsiteY6" fmla="*/ 2641634 h 2813084"/>
                <a:gd name="connsiteX7" fmla="*/ 2848658 w 3287251"/>
                <a:gd name="connsiteY7" fmla="*/ 2765459 h 2813084"/>
                <a:gd name="connsiteX8" fmla="*/ 3115358 w 3287251"/>
                <a:gd name="connsiteY8" fmla="*/ 2717834 h 2813084"/>
                <a:gd name="connsiteX9" fmla="*/ 3201083 w 3287251"/>
                <a:gd name="connsiteY9" fmla="*/ 2355884 h 2813084"/>
                <a:gd name="connsiteX10" fmla="*/ 3286808 w 3287251"/>
                <a:gd name="connsiteY10" fmla="*/ 1955834 h 2813084"/>
                <a:gd name="connsiteX11" fmla="*/ 3162983 w 3287251"/>
                <a:gd name="connsiteY11" fmla="*/ 1679609 h 2813084"/>
                <a:gd name="connsiteX12" fmla="*/ 3239183 w 3287251"/>
                <a:gd name="connsiteY12" fmla="*/ 1365284 h 2813084"/>
                <a:gd name="connsiteX13" fmla="*/ 3172508 w 3287251"/>
                <a:gd name="connsiteY13" fmla="*/ 917609 h 2813084"/>
                <a:gd name="connsiteX14" fmla="*/ 3239183 w 3287251"/>
                <a:gd name="connsiteY14" fmla="*/ 736634 h 2813084"/>
                <a:gd name="connsiteX15" fmla="*/ 3086783 w 3287251"/>
                <a:gd name="connsiteY15" fmla="*/ 403259 h 2813084"/>
                <a:gd name="connsiteX16" fmla="*/ 3201083 w 3287251"/>
                <a:gd name="connsiteY16" fmla="*/ 12734 h 2813084"/>
                <a:gd name="connsiteX17" fmla="*/ 3024259 w 3287251"/>
                <a:gd name="connsiteY17" fmla="*/ 90914 h 2813084"/>
                <a:gd name="connsiteX18" fmla="*/ 3039818 w 3287251"/>
                <a:gd name="connsiteY18" fmla="*/ 2531012 h 2813084"/>
                <a:gd name="connsiteX19" fmla="*/ 683 w 3287251"/>
                <a:gd name="connsiteY19" fmla="*/ 2517809 h 2813084"/>
                <a:gd name="connsiteX20" fmla="*/ 66132 w 3287251"/>
                <a:gd name="connsiteY20" fmla="*/ 2652762 h 2813084"/>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96687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9818 w 3287251"/>
                <a:gd name="connsiteY18" fmla="*/ 2532327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6132 w 3287251"/>
                <a:gd name="connsiteY0" fmla="*/ 2654077 h 2814399"/>
                <a:gd name="connsiteX1" fmla="*/ 362633 w 3287251"/>
                <a:gd name="connsiteY1" fmla="*/ 2709624 h 2814399"/>
                <a:gd name="connsiteX2" fmla="*/ 657908 w 3287251"/>
                <a:gd name="connsiteY2" fmla="*/ 2623899 h 2814399"/>
                <a:gd name="connsiteX3" fmla="*/ 1372283 w 3287251"/>
                <a:gd name="connsiteY3" fmla="*/ 2700099 h 2814399"/>
                <a:gd name="connsiteX4" fmla="*/ 1953308 w 3287251"/>
                <a:gd name="connsiteY4" fmla="*/ 2814399 h 2814399"/>
                <a:gd name="connsiteX5" fmla="*/ 2115233 w 3287251"/>
                <a:gd name="connsiteY5" fmla="*/ 2700099 h 2814399"/>
                <a:gd name="connsiteX6" fmla="*/ 2467658 w 3287251"/>
                <a:gd name="connsiteY6" fmla="*/ 2642949 h 2814399"/>
                <a:gd name="connsiteX7" fmla="*/ 2848658 w 3287251"/>
                <a:gd name="connsiteY7" fmla="*/ 2766774 h 2814399"/>
                <a:gd name="connsiteX8" fmla="*/ 3115358 w 3287251"/>
                <a:gd name="connsiteY8" fmla="*/ 2719149 h 2814399"/>
                <a:gd name="connsiteX9" fmla="*/ 3201083 w 3287251"/>
                <a:gd name="connsiteY9" fmla="*/ 2357199 h 2814399"/>
                <a:gd name="connsiteX10" fmla="*/ 3286808 w 3287251"/>
                <a:gd name="connsiteY10" fmla="*/ 1957149 h 2814399"/>
                <a:gd name="connsiteX11" fmla="*/ 3162983 w 3287251"/>
                <a:gd name="connsiteY11" fmla="*/ 1680924 h 2814399"/>
                <a:gd name="connsiteX12" fmla="*/ 3239183 w 3287251"/>
                <a:gd name="connsiteY12" fmla="*/ 1366599 h 2814399"/>
                <a:gd name="connsiteX13" fmla="*/ 3172508 w 3287251"/>
                <a:gd name="connsiteY13" fmla="*/ 918924 h 2814399"/>
                <a:gd name="connsiteX14" fmla="*/ 3239183 w 3287251"/>
                <a:gd name="connsiteY14" fmla="*/ 737949 h 2814399"/>
                <a:gd name="connsiteX15" fmla="*/ 3086783 w 3287251"/>
                <a:gd name="connsiteY15" fmla="*/ 404574 h 2814399"/>
                <a:gd name="connsiteX16" fmla="*/ 3201083 w 3287251"/>
                <a:gd name="connsiteY16" fmla="*/ 14049 h 2814399"/>
                <a:gd name="connsiteX17" fmla="*/ 3048402 w 3287251"/>
                <a:gd name="connsiteY17" fmla="*/ 83176 h 2814399"/>
                <a:gd name="connsiteX18" fmla="*/ 3033782 w 3287251"/>
                <a:gd name="connsiteY18" fmla="*/ 2553452 h 2814399"/>
                <a:gd name="connsiteX19" fmla="*/ 683 w 3287251"/>
                <a:gd name="connsiteY19" fmla="*/ 2519124 h 2814399"/>
                <a:gd name="connsiteX20" fmla="*/ 66132 w 32872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40249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65523 h 2814399"/>
                <a:gd name="connsiteX19" fmla="*/ 801 w 3284351"/>
                <a:gd name="connsiteY19" fmla="*/ 2564392 h 2814399"/>
                <a:gd name="connsiteX20" fmla="*/ 63232 w 3284351"/>
                <a:gd name="connsiteY20" fmla="*/ 2654077 h 2814399"/>
                <a:gd name="connsiteX0" fmla="*/ 63232 w 3284351"/>
                <a:gd name="connsiteY0" fmla="*/ 2654077 h 2814399"/>
                <a:gd name="connsiteX1" fmla="*/ 359733 w 3284351"/>
                <a:gd name="connsiteY1" fmla="*/ 2709624 h 2814399"/>
                <a:gd name="connsiteX2" fmla="*/ 655008 w 3284351"/>
                <a:gd name="connsiteY2" fmla="*/ 2623899 h 2814399"/>
                <a:gd name="connsiteX3" fmla="*/ 1369383 w 3284351"/>
                <a:gd name="connsiteY3" fmla="*/ 2700099 h 2814399"/>
                <a:gd name="connsiteX4" fmla="*/ 1950408 w 3284351"/>
                <a:gd name="connsiteY4" fmla="*/ 2814399 h 2814399"/>
                <a:gd name="connsiteX5" fmla="*/ 2112333 w 3284351"/>
                <a:gd name="connsiteY5" fmla="*/ 2700099 h 2814399"/>
                <a:gd name="connsiteX6" fmla="*/ 2464758 w 3284351"/>
                <a:gd name="connsiteY6" fmla="*/ 2642949 h 2814399"/>
                <a:gd name="connsiteX7" fmla="*/ 2845758 w 3284351"/>
                <a:gd name="connsiteY7" fmla="*/ 2766774 h 2814399"/>
                <a:gd name="connsiteX8" fmla="*/ 3112458 w 3284351"/>
                <a:gd name="connsiteY8" fmla="*/ 2719149 h 2814399"/>
                <a:gd name="connsiteX9" fmla="*/ 3198183 w 3284351"/>
                <a:gd name="connsiteY9" fmla="*/ 2357199 h 2814399"/>
                <a:gd name="connsiteX10" fmla="*/ 3283908 w 3284351"/>
                <a:gd name="connsiteY10" fmla="*/ 1957149 h 2814399"/>
                <a:gd name="connsiteX11" fmla="*/ 3160083 w 3284351"/>
                <a:gd name="connsiteY11" fmla="*/ 1680924 h 2814399"/>
                <a:gd name="connsiteX12" fmla="*/ 3236283 w 3284351"/>
                <a:gd name="connsiteY12" fmla="*/ 1366599 h 2814399"/>
                <a:gd name="connsiteX13" fmla="*/ 3169608 w 3284351"/>
                <a:gd name="connsiteY13" fmla="*/ 918924 h 2814399"/>
                <a:gd name="connsiteX14" fmla="*/ 3236283 w 3284351"/>
                <a:gd name="connsiteY14" fmla="*/ 737949 h 2814399"/>
                <a:gd name="connsiteX15" fmla="*/ 3083883 w 3284351"/>
                <a:gd name="connsiteY15" fmla="*/ 404574 h 2814399"/>
                <a:gd name="connsiteX16" fmla="*/ 3198183 w 3284351"/>
                <a:gd name="connsiteY16" fmla="*/ 14049 h 2814399"/>
                <a:gd name="connsiteX17" fmla="*/ 3045502 w 3284351"/>
                <a:gd name="connsiteY17" fmla="*/ 83176 h 2814399"/>
                <a:gd name="connsiteX18" fmla="*/ 3030882 w 3284351"/>
                <a:gd name="connsiteY18" fmla="*/ 2553452 h 2814399"/>
                <a:gd name="connsiteX19" fmla="*/ 801 w 3284351"/>
                <a:gd name="connsiteY19" fmla="*/ 2564392 h 2814399"/>
                <a:gd name="connsiteX20" fmla="*/ 63232 w 3284351"/>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19771 w 3273240"/>
                <a:gd name="connsiteY18" fmla="*/ 2553452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34391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52121 w 3273240"/>
                <a:gd name="connsiteY0" fmla="*/ 2654077 h 2814399"/>
                <a:gd name="connsiteX1" fmla="*/ 348622 w 3273240"/>
                <a:gd name="connsiteY1" fmla="*/ 2709624 h 2814399"/>
                <a:gd name="connsiteX2" fmla="*/ 643897 w 3273240"/>
                <a:gd name="connsiteY2" fmla="*/ 2623899 h 2814399"/>
                <a:gd name="connsiteX3" fmla="*/ 1358272 w 3273240"/>
                <a:gd name="connsiteY3" fmla="*/ 2700099 h 2814399"/>
                <a:gd name="connsiteX4" fmla="*/ 1939297 w 3273240"/>
                <a:gd name="connsiteY4" fmla="*/ 2814399 h 2814399"/>
                <a:gd name="connsiteX5" fmla="*/ 2101222 w 3273240"/>
                <a:gd name="connsiteY5" fmla="*/ 2700099 h 2814399"/>
                <a:gd name="connsiteX6" fmla="*/ 2453647 w 3273240"/>
                <a:gd name="connsiteY6" fmla="*/ 2642949 h 2814399"/>
                <a:gd name="connsiteX7" fmla="*/ 2834647 w 3273240"/>
                <a:gd name="connsiteY7" fmla="*/ 2766774 h 2814399"/>
                <a:gd name="connsiteX8" fmla="*/ 3101347 w 3273240"/>
                <a:gd name="connsiteY8" fmla="*/ 2719149 h 2814399"/>
                <a:gd name="connsiteX9" fmla="*/ 3187072 w 3273240"/>
                <a:gd name="connsiteY9" fmla="*/ 2357199 h 2814399"/>
                <a:gd name="connsiteX10" fmla="*/ 3272797 w 3273240"/>
                <a:gd name="connsiteY10" fmla="*/ 1957149 h 2814399"/>
                <a:gd name="connsiteX11" fmla="*/ 3148972 w 3273240"/>
                <a:gd name="connsiteY11" fmla="*/ 1680924 h 2814399"/>
                <a:gd name="connsiteX12" fmla="*/ 3225172 w 3273240"/>
                <a:gd name="connsiteY12" fmla="*/ 1366599 h 2814399"/>
                <a:gd name="connsiteX13" fmla="*/ 3158497 w 3273240"/>
                <a:gd name="connsiteY13" fmla="*/ 918924 h 2814399"/>
                <a:gd name="connsiteX14" fmla="*/ 3225172 w 3273240"/>
                <a:gd name="connsiteY14" fmla="*/ 737949 h 2814399"/>
                <a:gd name="connsiteX15" fmla="*/ 3072772 w 3273240"/>
                <a:gd name="connsiteY15" fmla="*/ 404574 h 2814399"/>
                <a:gd name="connsiteX16" fmla="*/ 3187072 w 3273240"/>
                <a:gd name="connsiteY16" fmla="*/ 14049 h 2814399"/>
                <a:gd name="connsiteX17" fmla="*/ 3043444 w 3273240"/>
                <a:gd name="connsiteY17" fmla="*/ 83176 h 2814399"/>
                <a:gd name="connsiteX18" fmla="*/ 3040896 w 3273240"/>
                <a:gd name="connsiteY18" fmla="*/ 2544398 h 2814399"/>
                <a:gd name="connsiteX19" fmla="*/ 1761 w 3273240"/>
                <a:gd name="connsiteY19" fmla="*/ 2552321 h 2814399"/>
                <a:gd name="connsiteX20" fmla="*/ 52121 w 3273240"/>
                <a:gd name="connsiteY20" fmla="*/ 2654077 h 2814399"/>
                <a:gd name="connsiteX0" fmla="*/ 34701 w 3282980"/>
                <a:gd name="connsiteY0" fmla="*/ 2693308 h 2814399"/>
                <a:gd name="connsiteX1" fmla="*/ 358362 w 3282980"/>
                <a:gd name="connsiteY1" fmla="*/ 2709624 h 2814399"/>
                <a:gd name="connsiteX2" fmla="*/ 653637 w 3282980"/>
                <a:gd name="connsiteY2" fmla="*/ 2623899 h 2814399"/>
                <a:gd name="connsiteX3" fmla="*/ 1368012 w 3282980"/>
                <a:gd name="connsiteY3" fmla="*/ 2700099 h 2814399"/>
                <a:gd name="connsiteX4" fmla="*/ 1949037 w 3282980"/>
                <a:gd name="connsiteY4" fmla="*/ 2814399 h 2814399"/>
                <a:gd name="connsiteX5" fmla="*/ 2110962 w 3282980"/>
                <a:gd name="connsiteY5" fmla="*/ 2700099 h 2814399"/>
                <a:gd name="connsiteX6" fmla="*/ 2463387 w 3282980"/>
                <a:gd name="connsiteY6" fmla="*/ 2642949 h 2814399"/>
                <a:gd name="connsiteX7" fmla="*/ 2844387 w 3282980"/>
                <a:gd name="connsiteY7" fmla="*/ 2766774 h 2814399"/>
                <a:gd name="connsiteX8" fmla="*/ 3111087 w 3282980"/>
                <a:gd name="connsiteY8" fmla="*/ 2719149 h 2814399"/>
                <a:gd name="connsiteX9" fmla="*/ 3196812 w 3282980"/>
                <a:gd name="connsiteY9" fmla="*/ 2357199 h 2814399"/>
                <a:gd name="connsiteX10" fmla="*/ 3282537 w 3282980"/>
                <a:gd name="connsiteY10" fmla="*/ 1957149 h 2814399"/>
                <a:gd name="connsiteX11" fmla="*/ 3158712 w 3282980"/>
                <a:gd name="connsiteY11" fmla="*/ 1680924 h 2814399"/>
                <a:gd name="connsiteX12" fmla="*/ 3234912 w 3282980"/>
                <a:gd name="connsiteY12" fmla="*/ 1366599 h 2814399"/>
                <a:gd name="connsiteX13" fmla="*/ 3168237 w 3282980"/>
                <a:gd name="connsiteY13" fmla="*/ 918924 h 2814399"/>
                <a:gd name="connsiteX14" fmla="*/ 3234912 w 3282980"/>
                <a:gd name="connsiteY14" fmla="*/ 737949 h 2814399"/>
                <a:gd name="connsiteX15" fmla="*/ 3082512 w 3282980"/>
                <a:gd name="connsiteY15" fmla="*/ 404574 h 2814399"/>
                <a:gd name="connsiteX16" fmla="*/ 3196812 w 3282980"/>
                <a:gd name="connsiteY16" fmla="*/ 14049 h 2814399"/>
                <a:gd name="connsiteX17" fmla="*/ 3053184 w 3282980"/>
                <a:gd name="connsiteY17" fmla="*/ 83176 h 2814399"/>
                <a:gd name="connsiteX18" fmla="*/ 3050636 w 3282980"/>
                <a:gd name="connsiteY18" fmla="*/ 2544398 h 2814399"/>
                <a:gd name="connsiteX19" fmla="*/ 11501 w 3282980"/>
                <a:gd name="connsiteY19" fmla="*/ 2552321 h 2814399"/>
                <a:gd name="connsiteX20" fmla="*/ 34701 w 3282980"/>
                <a:gd name="connsiteY20" fmla="*/ 2693308 h 2814399"/>
                <a:gd name="connsiteX0" fmla="*/ 23727 w 3272006"/>
                <a:gd name="connsiteY0" fmla="*/ 2693308 h 2814399"/>
                <a:gd name="connsiteX1" fmla="*/ 347388 w 3272006"/>
                <a:gd name="connsiteY1" fmla="*/ 2709624 h 2814399"/>
                <a:gd name="connsiteX2" fmla="*/ 642663 w 3272006"/>
                <a:gd name="connsiteY2" fmla="*/ 2623899 h 2814399"/>
                <a:gd name="connsiteX3" fmla="*/ 1357038 w 3272006"/>
                <a:gd name="connsiteY3" fmla="*/ 2700099 h 2814399"/>
                <a:gd name="connsiteX4" fmla="*/ 1938063 w 3272006"/>
                <a:gd name="connsiteY4" fmla="*/ 2814399 h 2814399"/>
                <a:gd name="connsiteX5" fmla="*/ 2099988 w 3272006"/>
                <a:gd name="connsiteY5" fmla="*/ 2700099 h 2814399"/>
                <a:gd name="connsiteX6" fmla="*/ 2452413 w 3272006"/>
                <a:gd name="connsiteY6" fmla="*/ 2642949 h 2814399"/>
                <a:gd name="connsiteX7" fmla="*/ 2833413 w 3272006"/>
                <a:gd name="connsiteY7" fmla="*/ 2766774 h 2814399"/>
                <a:gd name="connsiteX8" fmla="*/ 3100113 w 3272006"/>
                <a:gd name="connsiteY8" fmla="*/ 2719149 h 2814399"/>
                <a:gd name="connsiteX9" fmla="*/ 3185838 w 3272006"/>
                <a:gd name="connsiteY9" fmla="*/ 2357199 h 2814399"/>
                <a:gd name="connsiteX10" fmla="*/ 3271563 w 3272006"/>
                <a:gd name="connsiteY10" fmla="*/ 1957149 h 2814399"/>
                <a:gd name="connsiteX11" fmla="*/ 3147738 w 3272006"/>
                <a:gd name="connsiteY11" fmla="*/ 1680924 h 2814399"/>
                <a:gd name="connsiteX12" fmla="*/ 3223938 w 3272006"/>
                <a:gd name="connsiteY12" fmla="*/ 1366599 h 2814399"/>
                <a:gd name="connsiteX13" fmla="*/ 3157263 w 3272006"/>
                <a:gd name="connsiteY13" fmla="*/ 918924 h 2814399"/>
                <a:gd name="connsiteX14" fmla="*/ 3223938 w 3272006"/>
                <a:gd name="connsiteY14" fmla="*/ 737949 h 2814399"/>
                <a:gd name="connsiteX15" fmla="*/ 3071538 w 3272006"/>
                <a:gd name="connsiteY15" fmla="*/ 404574 h 2814399"/>
                <a:gd name="connsiteX16" fmla="*/ 3185838 w 3272006"/>
                <a:gd name="connsiteY16" fmla="*/ 14049 h 2814399"/>
                <a:gd name="connsiteX17" fmla="*/ 3042210 w 3272006"/>
                <a:gd name="connsiteY17" fmla="*/ 83176 h 2814399"/>
                <a:gd name="connsiteX18" fmla="*/ 3039662 w 3272006"/>
                <a:gd name="connsiteY18" fmla="*/ 2544398 h 2814399"/>
                <a:gd name="connsiteX19" fmla="*/ 527 w 3272006"/>
                <a:gd name="connsiteY19" fmla="*/ 2552321 h 2814399"/>
                <a:gd name="connsiteX20" fmla="*/ 23727 w 3272006"/>
                <a:gd name="connsiteY20" fmla="*/ 2693308 h 2814399"/>
                <a:gd name="connsiteX0" fmla="*/ 4936 w 3280376"/>
                <a:gd name="connsiteY0" fmla="*/ 2693308 h 2814399"/>
                <a:gd name="connsiteX1" fmla="*/ 355758 w 3280376"/>
                <a:gd name="connsiteY1" fmla="*/ 2709624 h 2814399"/>
                <a:gd name="connsiteX2" fmla="*/ 651033 w 3280376"/>
                <a:gd name="connsiteY2" fmla="*/ 2623899 h 2814399"/>
                <a:gd name="connsiteX3" fmla="*/ 1365408 w 3280376"/>
                <a:gd name="connsiteY3" fmla="*/ 2700099 h 2814399"/>
                <a:gd name="connsiteX4" fmla="*/ 1946433 w 3280376"/>
                <a:gd name="connsiteY4" fmla="*/ 2814399 h 2814399"/>
                <a:gd name="connsiteX5" fmla="*/ 2108358 w 3280376"/>
                <a:gd name="connsiteY5" fmla="*/ 2700099 h 2814399"/>
                <a:gd name="connsiteX6" fmla="*/ 2460783 w 3280376"/>
                <a:gd name="connsiteY6" fmla="*/ 2642949 h 2814399"/>
                <a:gd name="connsiteX7" fmla="*/ 2841783 w 3280376"/>
                <a:gd name="connsiteY7" fmla="*/ 2766774 h 2814399"/>
                <a:gd name="connsiteX8" fmla="*/ 3108483 w 3280376"/>
                <a:gd name="connsiteY8" fmla="*/ 2719149 h 2814399"/>
                <a:gd name="connsiteX9" fmla="*/ 3194208 w 3280376"/>
                <a:gd name="connsiteY9" fmla="*/ 2357199 h 2814399"/>
                <a:gd name="connsiteX10" fmla="*/ 3279933 w 3280376"/>
                <a:gd name="connsiteY10" fmla="*/ 1957149 h 2814399"/>
                <a:gd name="connsiteX11" fmla="*/ 3156108 w 3280376"/>
                <a:gd name="connsiteY11" fmla="*/ 1680924 h 2814399"/>
                <a:gd name="connsiteX12" fmla="*/ 3232308 w 3280376"/>
                <a:gd name="connsiteY12" fmla="*/ 1366599 h 2814399"/>
                <a:gd name="connsiteX13" fmla="*/ 3165633 w 3280376"/>
                <a:gd name="connsiteY13" fmla="*/ 918924 h 2814399"/>
                <a:gd name="connsiteX14" fmla="*/ 3232308 w 3280376"/>
                <a:gd name="connsiteY14" fmla="*/ 737949 h 2814399"/>
                <a:gd name="connsiteX15" fmla="*/ 3079908 w 3280376"/>
                <a:gd name="connsiteY15" fmla="*/ 404574 h 2814399"/>
                <a:gd name="connsiteX16" fmla="*/ 3194208 w 3280376"/>
                <a:gd name="connsiteY16" fmla="*/ 14049 h 2814399"/>
                <a:gd name="connsiteX17" fmla="*/ 3050580 w 3280376"/>
                <a:gd name="connsiteY17" fmla="*/ 83176 h 2814399"/>
                <a:gd name="connsiteX18" fmla="*/ 3048032 w 3280376"/>
                <a:gd name="connsiteY18" fmla="*/ 2544398 h 2814399"/>
                <a:gd name="connsiteX19" fmla="*/ 8897 w 3280376"/>
                <a:gd name="connsiteY19" fmla="*/ 2552321 h 2814399"/>
                <a:gd name="connsiteX20" fmla="*/ 4936 w 3280376"/>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93308 h 2814399"/>
                <a:gd name="connsiteX1" fmla="*/ 350822 w 3275440"/>
                <a:gd name="connsiteY1" fmla="*/ 2709624 h 2814399"/>
                <a:gd name="connsiteX2" fmla="*/ 646097 w 3275440"/>
                <a:gd name="connsiteY2" fmla="*/ 2623899 h 2814399"/>
                <a:gd name="connsiteX3" fmla="*/ 1360472 w 3275440"/>
                <a:gd name="connsiteY3" fmla="*/ 2700099 h 2814399"/>
                <a:gd name="connsiteX4" fmla="*/ 1941497 w 3275440"/>
                <a:gd name="connsiteY4" fmla="*/ 2814399 h 2814399"/>
                <a:gd name="connsiteX5" fmla="*/ 2103422 w 3275440"/>
                <a:gd name="connsiteY5" fmla="*/ 2700099 h 2814399"/>
                <a:gd name="connsiteX6" fmla="*/ 2455847 w 3275440"/>
                <a:gd name="connsiteY6" fmla="*/ 2642949 h 2814399"/>
                <a:gd name="connsiteX7" fmla="*/ 2836847 w 3275440"/>
                <a:gd name="connsiteY7" fmla="*/ 2766774 h 2814399"/>
                <a:gd name="connsiteX8" fmla="*/ 3103547 w 3275440"/>
                <a:gd name="connsiteY8" fmla="*/ 2719149 h 2814399"/>
                <a:gd name="connsiteX9" fmla="*/ 3189272 w 3275440"/>
                <a:gd name="connsiteY9" fmla="*/ 2357199 h 2814399"/>
                <a:gd name="connsiteX10" fmla="*/ 3274997 w 3275440"/>
                <a:gd name="connsiteY10" fmla="*/ 1957149 h 2814399"/>
                <a:gd name="connsiteX11" fmla="*/ 3151172 w 3275440"/>
                <a:gd name="connsiteY11" fmla="*/ 1680924 h 2814399"/>
                <a:gd name="connsiteX12" fmla="*/ 3227372 w 3275440"/>
                <a:gd name="connsiteY12" fmla="*/ 1366599 h 2814399"/>
                <a:gd name="connsiteX13" fmla="*/ 3160697 w 3275440"/>
                <a:gd name="connsiteY13" fmla="*/ 918924 h 2814399"/>
                <a:gd name="connsiteX14" fmla="*/ 3227372 w 3275440"/>
                <a:gd name="connsiteY14" fmla="*/ 737949 h 2814399"/>
                <a:gd name="connsiteX15" fmla="*/ 3074972 w 3275440"/>
                <a:gd name="connsiteY15" fmla="*/ 404574 h 2814399"/>
                <a:gd name="connsiteX16" fmla="*/ 3189272 w 3275440"/>
                <a:gd name="connsiteY16" fmla="*/ 14049 h 2814399"/>
                <a:gd name="connsiteX17" fmla="*/ 3045644 w 3275440"/>
                <a:gd name="connsiteY17" fmla="*/ 83176 h 2814399"/>
                <a:gd name="connsiteX18" fmla="*/ 3043096 w 3275440"/>
                <a:gd name="connsiteY18" fmla="*/ 2544398 h 2814399"/>
                <a:gd name="connsiteX19" fmla="*/ 3961 w 3275440"/>
                <a:gd name="connsiteY19" fmla="*/ 2552321 h 2814399"/>
                <a:gd name="connsiteX20" fmla="*/ 0 w 3275440"/>
                <a:gd name="connsiteY20" fmla="*/ 2693308 h 2814399"/>
                <a:gd name="connsiteX0" fmla="*/ 0 w 3275440"/>
                <a:gd name="connsiteY0" fmla="*/ 2616488 h 2737579"/>
                <a:gd name="connsiteX1" fmla="*/ 350822 w 3275440"/>
                <a:gd name="connsiteY1" fmla="*/ 2632804 h 2737579"/>
                <a:gd name="connsiteX2" fmla="*/ 646097 w 3275440"/>
                <a:gd name="connsiteY2" fmla="*/ 2547079 h 2737579"/>
                <a:gd name="connsiteX3" fmla="*/ 1360472 w 3275440"/>
                <a:gd name="connsiteY3" fmla="*/ 2623279 h 2737579"/>
                <a:gd name="connsiteX4" fmla="*/ 1941497 w 3275440"/>
                <a:gd name="connsiteY4" fmla="*/ 2737579 h 2737579"/>
                <a:gd name="connsiteX5" fmla="*/ 2103422 w 3275440"/>
                <a:gd name="connsiteY5" fmla="*/ 2623279 h 2737579"/>
                <a:gd name="connsiteX6" fmla="*/ 2455847 w 3275440"/>
                <a:gd name="connsiteY6" fmla="*/ 2566129 h 2737579"/>
                <a:gd name="connsiteX7" fmla="*/ 2836847 w 3275440"/>
                <a:gd name="connsiteY7" fmla="*/ 2689954 h 2737579"/>
                <a:gd name="connsiteX8" fmla="*/ 3103547 w 3275440"/>
                <a:gd name="connsiteY8" fmla="*/ 2642329 h 2737579"/>
                <a:gd name="connsiteX9" fmla="*/ 3189272 w 3275440"/>
                <a:gd name="connsiteY9" fmla="*/ 2280379 h 2737579"/>
                <a:gd name="connsiteX10" fmla="*/ 3274997 w 3275440"/>
                <a:gd name="connsiteY10" fmla="*/ 1880329 h 2737579"/>
                <a:gd name="connsiteX11" fmla="*/ 3151172 w 3275440"/>
                <a:gd name="connsiteY11" fmla="*/ 1604104 h 2737579"/>
                <a:gd name="connsiteX12" fmla="*/ 3227372 w 3275440"/>
                <a:gd name="connsiteY12" fmla="*/ 1289779 h 2737579"/>
                <a:gd name="connsiteX13" fmla="*/ 3160697 w 3275440"/>
                <a:gd name="connsiteY13" fmla="*/ 842104 h 2737579"/>
                <a:gd name="connsiteX14" fmla="*/ 3227372 w 3275440"/>
                <a:gd name="connsiteY14" fmla="*/ 661129 h 2737579"/>
                <a:gd name="connsiteX15" fmla="*/ 3074972 w 3275440"/>
                <a:gd name="connsiteY15" fmla="*/ 327754 h 2737579"/>
                <a:gd name="connsiteX16" fmla="*/ 3189272 w 3275440"/>
                <a:gd name="connsiteY16" fmla="*/ 39835 h 2737579"/>
                <a:gd name="connsiteX17" fmla="*/ 3045644 w 3275440"/>
                <a:gd name="connsiteY17" fmla="*/ 6356 h 2737579"/>
                <a:gd name="connsiteX18" fmla="*/ 3043096 w 3275440"/>
                <a:gd name="connsiteY18" fmla="*/ 2467578 h 2737579"/>
                <a:gd name="connsiteX19" fmla="*/ 3961 w 3275440"/>
                <a:gd name="connsiteY19" fmla="*/ 2475501 h 2737579"/>
                <a:gd name="connsiteX20" fmla="*/ 0 w 3275440"/>
                <a:gd name="connsiteY20" fmla="*/ 2616488 h 2737579"/>
                <a:gd name="connsiteX0" fmla="*/ 0 w 3275440"/>
                <a:gd name="connsiteY0" fmla="*/ 2611332 h 2732423"/>
                <a:gd name="connsiteX1" fmla="*/ 350822 w 3275440"/>
                <a:gd name="connsiteY1" fmla="*/ 2627648 h 2732423"/>
                <a:gd name="connsiteX2" fmla="*/ 646097 w 3275440"/>
                <a:gd name="connsiteY2" fmla="*/ 2541923 h 2732423"/>
                <a:gd name="connsiteX3" fmla="*/ 1360472 w 3275440"/>
                <a:gd name="connsiteY3" fmla="*/ 2618123 h 2732423"/>
                <a:gd name="connsiteX4" fmla="*/ 1941497 w 3275440"/>
                <a:gd name="connsiteY4" fmla="*/ 2732423 h 2732423"/>
                <a:gd name="connsiteX5" fmla="*/ 2103422 w 3275440"/>
                <a:gd name="connsiteY5" fmla="*/ 2618123 h 2732423"/>
                <a:gd name="connsiteX6" fmla="*/ 2455847 w 3275440"/>
                <a:gd name="connsiteY6" fmla="*/ 2560973 h 2732423"/>
                <a:gd name="connsiteX7" fmla="*/ 2836847 w 3275440"/>
                <a:gd name="connsiteY7" fmla="*/ 2684798 h 2732423"/>
                <a:gd name="connsiteX8" fmla="*/ 3103547 w 3275440"/>
                <a:gd name="connsiteY8" fmla="*/ 2637173 h 2732423"/>
                <a:gd name="connsiteX9" fmla="*/ 3189272 w 3275440"/>
                <a:gd name="connsiteY9" fmla="*/ 2275223 h 2732423"/>
                <a:gd name="connsiteX10" fmla="*/ 3274997 w 3275440"/>
                <a:gd name="connsiteY10" fmla="*/ 1875173 h 2732423"/>
                <a:gd name="connsiteX11" fmla="*/ 3151172 w 3275440"/>
                <a:gd name="connsiteY11" fmla="*/ 1598948 h 2732423"/>
                <a:gd name="connsiteX12" fmla="*/ 3227372 w 3275440"/>
                <a:gd name="connsiteY12" fmla="*/ 1284623 h 2732423"/>
                <a:gd name="connsiteX13" fmla="*/ 3160697 w 3275440"/>
                <a:gd name="connsiteY13" fmla="*/ 836948 h 2732423"/>
                <a:gd name="connsiteX14" fmla="*/ 3227372 w 3275440"/>
                <a:gd name="connsiteY14" fmla="*/ 655973 h 2732423"/>
                <a:gd name="connsiteX15" fmla="*/ 3074972 w 3275440"/>
                <a:gd name="connsiteY15" fmla="*/ 322598 h 2732423"/>
                <a:gd name="connsiteX16" fmla="*/ 3189272 w 3275440"/>
                <a:gd name="connsiteY16" fmla="*/ 34679 h 2732423"/>
                <a:gd name="connsiteX17" fmla="*/ 3045644 w 3275440"/>
                <a:gd name="connsiteY17" fmla="*/ 1200 h 2732423"/>
                <a:gd name="connsiteX18" fmla="*/ 3043096 w 3275440"/>
                <a:gd name="connsiteY18" fmla="*/ 2462422 h 2732423"/>
                <a:gd name="connsiteX19" fmla="*/ 3961 w 3275440"/>
                <a:gd name="connsiteY19" fmla="*/ 2470345 h 2732423"/>
                <a:gd name="connsiteX20" fmla="*/ 0 w 3275440"/>
                <a:gd name="connsiteY20" fmla="*/ 2611332 h 2732423"/>
                <a:gd name="connsiteX0" fmla="*/ 0 w 3275440"/>
                <a:gd name="connsiteY0" fmla="*/ 2622632 h 2743723"/>
                <a:gd name="connsiteX1" fmla="*/ 350822 w 3275440"/>
                <a:gd name="connsiteY1" fmla="*/ 2638948 h 2743723"/>
                <a:gd name="connsiteX2" fmla="*/ 646097 w 3275440"/>
                <a:gd name="connsiteY2" fmla="*/ 2553223 h 2743723"/>
                <a:gd name="connsiteX3" fmla="*/ 1360472 w 3275440"/>
                <a:gd name="connsiteY3" fmla="*/ 2629423 h 2743723"/>
                <a:gd name="connsiteX4" fmla="*/ 1941497 w 3275440"/>
                <a:gd name="connsiteY4" fmla="*/ 2743723 h 2743723"/>
                <a:gd name="connsiteX5" fmla="*/ 2103422 w 3275440"/>
                <a:gd name="connsiteY5" fmla="*/ 2629423 h 2743723"/>
                <a:gd name="connsiteX6" fmla="*/ 2455847 w 3275440"/>
                <a:gd name="connsiteY6" fmla="*/ 2572273 h 2743723"/>
                <a:gd name="connsiteX7" fmla="*/ 2836847 w 3275440"/>
                <a:gd name="connsiteY7" fmla="*/ 2696098 h 2743723"/>
                <a:gd name="connsiteX8" fmla="*/ 3103547 w 3275440"/>
                <a:gd name="connsiteY8" fmla="*/ 2648473 h 2743723"/>
                <a:gd name="connsiteX9" fmla="*/ 3189272 w 3275440"/>
                <a:gd name="connsiteY9" fmla="*/ 2286523 h 2743723"/>
                <a:gd name="connsiteX10" fmla="*/ 3274997 w 3275440"/>
                <a:gd name="connsiteY10" fmla="*/ 1886473 h 2743723"/>
                <a:gd name="connsiteX11" fmla="*/ 3151172 w 3275440"/>
                <a:gd name="connsiteY11" fmla="*/ 1610248 h 2743723"/>
                <a:gd name="connsiteX12" fmla="*/ 3227372 w 3275440"/>
                <a:gd name="connsiteY12" fmla="*/ 1295923 h 2743723"/>
                <a:gd name="connsiteX13" fmla="*/ 3160697 w 3275440"/>
                <a:gd name="connsiteY13" fmla="*/ 848248 h 2743723"/>
                <a:gd name="connsiteX14" fmla="*/ 3227372 w 3275440"/>
                <a:gd name="connsiteY14" fmla="*/ 667273 h 2743723"/>
                <a:gd name="connsiteX15" fmla="*/ 3074972 w 3275440"/>
                <a:gd name="connsiteY15" fmla="*/ 333898 h 2743723"/>
                <a:gd name="connsiteX16" fmla="*/ 3189272 w 3275440"/>
                <a:gd name="connsiteY16" fmla="*/ 9765 h 2743723"/>
                <a:gd name="connsiteX17" fmla="*/ 3045644 w 3275440"/>
                <a:gd name="connsiteY17" fmla="*/ 12500 h 2743723"/>
                <a:gd name="connsiteX18" fmla="*/ 3043096 w 3275440"/>
                <a:gd name="connsiteY18" fmla="*/ 2473722 h 2743723"/>
                <a:gd name="connsiteX19" fmla="*/ 3961 w 3275440"/>
                <a:gd name="connsiteY19" fmla="*/ 2481645 h 2743723"/>
                <a:gd name="connsiteX20" fmla="*/ 0 w 3275440"/>
                <a:gd name="connsiteY20" fmla="*/ 2622632 h 2743723"/>
                <a:gd name="connsiteX0" fmla="*/ 0 w 3275440"/>
                <a:gd name="connsiteY0" fmla="*/ 2612867 h 2733958"/>
                <a:gd name="connsiteX1" fmla="*/ 350822 w 3275440"/>
                <a:gd name="connsiteY1" fmla="*/ 2629183 h 2733958"/>
                <a:gd name="connsiteX2" fmla="*/ 646097 w 3275440"/>
                <a:gd name="connsiteY2" fmla="*/ 2543458 h 2733958"/>
                <a:gd name="connsiteX3" fmla="*/ 1360472 w 3275440"/>
                <a:gd name="connsiteY3" fmla="*/ 2619658 h 2733958"/>
                <a:gd name="connsiteX4" fmla="*/ 1941497 w 3275440"/>
                <a:gd name="connsiteY4" fmla="*/ 2733958 h 2733958"/>
                <a:gd name="connsiteX5" fmla="*/ 2103422 w 3275440"/>
                <a:gd name="connsiteY5" fmla="*/ 2619658 h 2733958"/>
                <a:gd name="connsiteX6" fmla="*/ 2455847 w 3275440"/>
                <a:gd name="connsiteY6" fmla="*/ 2562508 h 2733958"/>
                <a:gd name="connsiteX7" fmla="*/ 2836847 w 3275440"/>
                <a:gd name="connsiteY7" fmla="*/ 2686333 h 2733958"/>
                <a:gd name="connsiteX8" fmla="*/ 3103547 w 3275440"/>
                <a:gd name="connsiteY8" fmla="*/ 2638708 h 2733958"/>
                <a:gd name="connsiteX9" fmla="*/ 3189272 w 3275440"/>
                <a:gd name="connsiteY9" fmla="*/ 2276758 h 2733958"/>
                <a:gd name="connsiteX10" fmla="*/ 3274997 w 3275440"/>
                <a:gd name="connsiteY10" fmla="*/ 1876708 h 2733958"/>
                <a:gd name="connsiteX11" fmla="*/ 3151172 w 3275440"/>
                <a:gd name="connsiteY11" fmla="*/ 1600483 h 2733958"/>
                <a:gd name="connsiteX12" fmla="*/ 3227372 w 3275440"/>
                <a:gd name="connsiteY12" fmla="*/ 1286158 h 2733958"/>
                <a:gd name="connsiteX13" fmla="*/ 3160697 w 3275440"/>
                <a:gd name="connsiteY13" fmla="*/ 838483 h 2733958"/>
                <a:gd name="connsiteX14" fmla="*/ 3227372 w 3275440"/>
                <a:gd name="connsiteY14" fmla="*/ 657508 h 2733958"/>
                <a:gd name="connsiteX15" fmla="*/ 3074972 w 3275440"/>
                <a:gd name="connsiteY15" fmla="*/ 324133 h 2733958"/>
                <a:gd name="connsiteX16" fmla="*/ 3189272 w 3275440"/>
                <a:gd name="connsiteY16" fmla="*/ 0 h 2733958"/>
                <a:gd name="connsiteX17" fmla="*/ 3045644 w 3275440"/>
                <a:gd name="connsiteY17" fmla="*/ 2735 h 2733958"/>
                <a:gd name="connsiteX18" fmla="*/ 3043096 w 3275440"/>
                <a:gd name="connsiteY18" fmla="*/ 2463957 h 2733958"/>
                <a:gd name="connsiteX19" fmla="*/ 3961 w 3275440"/>
                <a:gd name="connsiteY19" fmla="*/ 2471880 h 2733958"/>
                <a:gd name="connsiteX20" fmla="*/ 0 w 3275440"/>
                <a:gd name="connsiteY20" fmla="*/ 2612867 h 2733958"/>
                <a:gd name="connsiteX0" fmla="*/ 0 w 3275440"/>
                <a:gd name="connsiteY0" fmla="*/ 2611260 h 2732351"/>
                <a:gd name="connsiteX1" fmla="*/ 350822 w 3275440"/>
                <a:gd name="connsiteY1" fmla="*/ 2627576 h 2732351"/>
                <a:gd name="connsiteX2" fmla="*/ 646097 w 3275440"/>
                <a:gd name="connsiteY2" fmla="*/ 2541851 h 2732351"/>
                <a:gd name="connsiteX3" fmla="*/ 1360472 w 3275440"/>
                <a:gd name="connsiteY3" fmla="*/ 2618051 h 2732351"/>
                <a:gd name="connsiteX4" fmla="*/ 1941497 w 3275440"/>
                <a:gd name="connsiteY4" fmla="*/ 2732351 h 2732351"/>
                <a:gd name="connsiteX5" fmla="*/ 2103422 w 3275440"/>
                <a:gd name="connsiteY5" fmla="*/ 2618051 h 2732351"/>
                <a:gd name="connsiteX6" fmla="*/ 2455847 w 3275440"/>
                <a:gd name="connsiteY6" fmla="*/ 2560901 h 2732351"/>
                <a:gd name="connsiteX7" fmla="*/ 2836847 w 3275440"/>
                <a:gd name="connsiteY7" fmla="*/ 2684726 h 2732351"/>
                <a:gd name="connsiteX8" fmla="*/ 3103547 w 3275440"/>
                <a:gd name="connsiteY8" fmla="*/ 2637101 h 2732351"/>
                <a:gd name="connsiteX9" fmla="*/ 3189272 w 3275440"/>
                <a:gd name="connsiteY9" fmla="*/ 2275151 h 2732351"/>
                <a:gd name="connsiteX10" fmla="*/ 3274997 w 3275440"/>
                <a:gd name="connsiteY10" fmla="*/ 1875101 h 2732351"/>
                <a:gd name="connsiteX11" fmla="*/ 3151172 w 3275440"/>
                <a:gd name="connsiteY11" fmla="*/ 1598876 h 2732351"/>
                <a:gd name="connsiteX12" fmla="*/ 3227372 w 3275440"/>
                <a:gd name="connsiteY12" fmla="*/ 1284551 h 2732351"/>
                <a:gd name="connsiteX13" fmla="*/ 3160697 w 3275440"/>
                <a:gd name="connsiteY13" fmla="*/ 836876 h 2732351"/>
                <a:gd name="connsiteX14" fmla="*/ 3227372 w 3275440"/>
                <a:gd name="connsiteY14" fmla="*/ 655901 h 2732351"/>
                <a:gd name="connsiteX15" fmla="*/ 3074972 w 3275440"/>
                <a:gd name="connsiteY15" fmla="*/ 322526 h 2732351"/>
                <a:gd name="connsiteX16" fmla="*/ 3186254 w 3275440"/>
                <a:gd name="connsiteY16" fmla="*/ 7447 h 2732351"/>
                <a:gd name="connsiteX17" fmla="*/ 3045644 w 3275440"/>
                <a:gd name="connsiteY17" fmla="*/ 1128 h 2732351"/>
                <a:gd name="connsiteX18" fmla="*/ 3043096 w 3275440"/>
                <a:gd name="connsiteY18" fmla="*/ 2462350 h 2732351"/>
                <a:gd name="connsiteX19" fmla="*/ 3961 w 3275440"/>
                <a:gd name="connsiteY19" fmla="*/ 2470273 h 2732351"/>
                <a:gd name="connsiteX20" fmla="*/ 0 w 3275440"/>
                <a:gd name="connsiteY20" fmla="*/ 2611260 h 2732351"/>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86254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3878 h 2734969"/>
                <a:gd name="connsiteX1" fmla="*/ 350822 w 3275440"/>
                <a:gd name="connsiteY1" fmla="*/ 2630194 h 2734969"/>
                <a:gd name="connsiteX2" fmla="*/ 646097 w 3275440"/>
                <a:gd name="connsiteY2" fmla="*/ 2544469 h 2734969"/>
                <a:gd name="connsiteX3" fmla="*/ 1360472 w 3275440"/>
                <a:gd name="connsiteY3" fmla="*/ 2620669 h 2734969"/>
                <a:gd name="connsiteX4" fmla="*/ 1941497 w 3275440"/>
                <a:gd name="connsiteY4" fmla="*/ 2734969 h 2734969"/>
                <a:gd name="connsiteX5" fmla="*/ 2103422 w 3275440"/>
                <a:gd name="connsiteY5" fmla="*/ 2620669 h 2734969"/>
                <a:gd name="connsiteX6" fmla="*/ 2455847 w 3275440"/>
                <a:gd name="connsiteY6" fmla="*/ 2563519 h 2734969"/>
                <a:gd name="connsiteX7" fmla="*/ 2836847 w 3275440"/>
                <a:gd name="connsiteY7" fmla="*/ 2687344 h 2734969"/>
                <a:gd name="connsiteX8" fmla="*/ 3103547 w 3275440"/>
                <a:gd name="connsiteY8" fmla="*/ 2639719 h 2734969"/>
                <a:gd name="connsiteX9" fmla="*/ 3189272 w 3275440"/>
                <a:gd name="connsiteY9" fmla="*/ 2277769 h 2734969"/>
                <a:gd name="connsiteX10" fmla="*/ 3274997 w 3275440"/>
                <a:gd name="connsiteY10" fmla="*/ 1877719 h 2734969"/>
                <a:gd name="connsiteX11" fmla="*/ 3151172 w 3275440"/>
                <a:gd name="connsiteY11" fmla="*/ 1601494 h 2734969"/>
                <a:gd name="connsiteX12" fmla="*/ 3227372 w 3275440"/>
                <a:gd name="connsiteY12" fmla="*/ 1287169 h 2734969"/>
                <a:gd name="connsiteX13" fmla="*/ 3160697 w 3275440"/>
                <a:gd name="connsiteY13" fmla="*/ 839494 h 2734969"/>
                <a:gd name="connsiteX14" fmla="*/ 3227372 w 3275440"/>
                <a:gd name="connsiteY14" fmla="*/ 658519 h 2734969"/>
                <a:gd name="connsiteX15" fmla="*/ 3074972 w 3275440"/>
                <a:gd name="connsiteY15" fmla="*/ 325144 h 2734969"/>
                <a:gd name="connsiteX16" fmla="*/ 3195307 w 3275440"/>
                <a:gd name="connsiteY16" fmla="*/ 10065 h 2734969"/>
                <a:gd name="connsiteX17" fmla="*/ 3045644 w 3275440"/>
                <a:gd name="connsiteY17" fmla="*/ 3746 h 2734969"/>
                <a:gd name="connsiteX18" fmla="*/ 3043096 w 3275440"/>
                <a:gd name="connsiteY18" fmla="*/ 2464968 h 2734969"/>
                <a:gd name="connsiteX19" fmla="*/ 3961 w 3275440"/>
                <a:gd name="connsiteY19" fmla="*/ 2472891 h 2734969"/>
                <a:gd name="connsiteX20" fmla="*/ 0 w 3275440"/>
                <a:gd name="connsiteY20" fmla="*/ 2613878 h 2734969"/>
                <a:gd name="connsiteX0" fmla="*/ 0 w 3275440"/>
                <a:gd name="connsiteY0" fmla="*/ 2612126 h 2733217"/>
                <a:gd name="connsiteX1" fmla="*/ 350822 w 3275440"/>
                <a:gd name="connsiteY1" fmla="*/ 2628442 h 2733217"/>
                <a:gd name="connsiteX2" fmla="*/ 646097 w 3275440"/>
                <a:gd name="connsiteY2" fmla="*/ 2542717 h 2733217"/>
                <a:gd name="connsiteX3" fmla="*/ 1360472 w 3275440"/>
                <a:gd name="connsiteY3" fmla="*/ 2618917 h 2733217"/>
                <a:gd name="connsiteX4" fmla="*/ 1941497 w 3275440"/>
                <a:gd name="connsiteY4" fmla="*/ 2733217 h 2733217"/>
                <a:gd name="connsiteX5" fmla="*/ 2103422 w 3275440"/>
                <a:gd name="connsiteY5" fmla="*/ 2618917 h 2733217"/>
                <a:gd name="connsiteX6" fmla="*/ 2455847 w 3275440"/>
                <a:gd name="connsiteY6" fmla="*/ 2561767 h 2733217"/>
                <a:gd name="connsiteX7" fmla="*/ 2836847 w 3275440"/>
                <a:gd name="connsiteY7" fmla="*/ 2685592 h 2733217"/>
                <a:gd name="connsiteX8" fmla="*/ 3103547 w 3275440"/>
                <a:gd name="connsiteY8" fmla="*/ 2637967 h 2733217"/>
                <a:gd name="connsiteX9" fmla="*/ 3189272 w 3275440"/>
                <a:gd name="connsiteY9" fmla="*/ 2276017 h 2733217"/>
                <a:gd name="connsiteX10" fmla="*/ 3274997 w 3275440"/>
                <a:gd name="connsiteY10" fmla="*/ 1875967 h 2733217"/>
                <a:gd name="connsiteX11" fmla="*/ 3151172 w 3275440"/>
                <a:gd name="connsiteY11" fmla="*/ 1599742 h 2733217"/>
                <a:gd name="connsiteX12" fmla="*/ 3227372 w 3275440"/>
                <a:gd name="connsiteY12" fmla="*/ 1285417 h 2733217"/>
                <a:gd name="connsiteX13" fmla="*/ 3160697 w 3275440"/>
                <a:gd name="connsiteY13" fmla="*/ 837742 h 2733217"/>
                <a:gd name="connsiteX14" fmla="*/ 3227372 w 3275440"/>
                <a:gd name="connsiteY14" fmla="*/ 656767 h 2733217"/>
                <a:gd name="connsiteX15" fmla="*/ 3074972 w 3275440"/>
                <a:gd name="connsiteY15" fmla="*/ 323392 h 2733217"/>
                <a:gd name="connsiteX16" fmla="*/ 3195307 w 3275440"/>
                <a:gd name="connsiteY16" fmla="*/ 8313 h 2733217"/>
                <a:gd name="connsiteX17" fmla="*/ 3045644 w 3275440"/>
                <a:gd name="connsiteY17" fmla="*/ 1994 h 2733217"/>
                <a:gd name="connsiteX18" fmla="*/ 3043096 w 3275440"/>
                <a:gd name="connsiteY18" fmla="*/ 2463216 h 2733217"/>
                <a:gd name="connsiteX19" fmla="*/ 3961 w 3275440"/>
                <a:gd name="connsiteY19" fmla="*/ 2471139 h 2733217"/>
                <a:gd name="connsiteX20" fmla="*/ 0 w 3275440"/>
                <a:gd name="connsiteY20" fmla="*/ 2612126 h 2733217"/>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074972 w 3275440"/>
                <a:gd name="connsiteY15" fmla="*/ 325990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31040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646097 w 3275440"/>
                <a:gd name="connsiteY2" fmla="*/ 2545315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735815"/>
                <a:gd name="connsiteX1" fmla="*/ 350822 w 3275440"/>
                <a:gd name="connsiteY1" fmla="*/ 2676196 h 2735815"/>
                <a:gd name="connsiteX2" fmla="*/ 815430 w 3275440"/>
                <a:gd name="connsiteY2" fmla="*/ 2579182 h 2735815"/>
                <a:gd name="connsiteX3" fmla="*/ 1360472 w 3275440"/>
                <a:gd name="connsiteY3" fmla="*/ 2621515 h 2735815"/>
                <a:gd name="connsiteX4" fmla="*/ 1941497 w 3275440"/>
                <a:gd name="connsiteY4" fmla="*/ 2735815 h 2735815"/>
                <a:gd name="connsiteX5" fmla="*/ 2103422 w 3275440"/>
                <a:gd name="connsiteY5" fmla="*/ 2621515 h 2735815"/>
                <a:gd name="connsiteX6" fmla="*/ 2455847 w 3275440"/>
                <a:gd name="connsiteY6" fmla="*/ 2564365 h 2735815"/>
                <a:gd name="connsiteX7" fmla="*/ 2836847 w 3275440"/>
                <a:gd name="connsiteY7" fmla="*/ 2688190 h 2735815"/>
                <a:gd name="connsiteX8" fmla="*/ 3103547 w 3275440"/>
                <a:gd name="connsiteY8" fmla="*/ 2640565 h 2735815"/>
                <a:gd name="connsiteX9" fmla="*/ 3189272 w 3275440"/>
                <a:gd name="connsiteY9" fmla="*/ 2278615 h 2735815"/>
                <a:gd name="connsiteX10" fmla="*/ 3274997 w 3275440"/>
                <a:gd name="connsiteY10" fmla="*/ 1878565 h 2735815"/>
                <a:gd name="connsiteX11" fmla="*/ 3151172 w 3275440"/>
                <a:gd name="connsiteY11" fmla="*/ 1602340 h 2735815"/>
                <a:gd name="connsiteX12" fmla="*/ 3227372 w 3275440"/>
                <a:gd name="connsiteY12" fmla="*/ 1288015 h 2735815"/>
                <a:gd name="connsiteX13" fmla="*/ 3160697 w 3275440"/>
                <a:gd name="connsiteY13" fmla="*/ 840340 h 2735815"/>
                <a:gd name="connsiteX14" fmla="*/ 3227372 w 3275440"/>
                <a:gd name="connsiteY14" fmla="*/ 659365 h 2735815"/>
                <a:gd name="connsiteX15" fmla="*/ 3150417 w 3275440"/>
                <a:gd name="connsiteY15" fmla="*/ 319954 h 2735815"/>
                <a:gd name="connsiteX16" fmla="*/ 3222467 w 3275440"/>
                <a:gd name="connsiteY16" fmla="*/ 1857 h 2735815"/>
                <a:gd name="connsiteX17" fmla="*/ 3045644 w 3275440"/>
                <a:gd name="connsiteY17" fmla="*/ 4592 h 2735815"/>
                <a:gd name="connsiteX18" fmla="*/ 3043096 w 3275440"/>
                <a:gd name="connsiteY18" fmla="*/ 2465814 h 2735815"/>
                <a:gd name="connsiteX19" fmla="*/ 3961 w 3275440"/>
                <a:gd name="connsiteY19" fmla="*/ 2473737 h 2735815"/>
                <a:gd name="connsiteX20" fmla="*/ 0 w 3275440"/>
                <a:gd name="connsiteY20" fmla="*/ 2614724 h 2735815"/>
                <a:gd name="connsiteX0" fmla="*/ 0 w 3275440"/>
                <a:gd name="connsiteY0" fmla="*/ 2614724 h 2696721"/>
                <a:gd name="connsiteX1" fmla="*/ 350822 w 3275440"/>
                <a:gd name="connsiteY1" fmla="*/ 2676196 h 2696721"/>
                <a:gd name="connsiteX2" fmla="*/ 815430 w 3275440"/>
                <a:gd name="connsiteY2" fmla="*/ 2579182 h 2696721"/>
                <a:gd name="connsiteX3" fmla="*/ 1360472 w 3275440"/>
                <a:gd name="connsiteY3" fmla="*/ 2621515 h 2696721"/>
                <a:gd name="connsiteX4" fmla="*/ 1817319 w 3275440"/>
                <a:gd name="connsiteY4" fmla="*/ 2668081 h 2696721"/>
                <a:gd name="connsiteX5" fmla="*/ 2103422 w 3275440"/>
                <a:gd name="connsiteY5" fmla="*/ 2621515 h 2696721"/>
                <a:gd name="connsiteX6" fmla="*/ 2455847 w 3275440"/>
                <a:gd name="connsiteY6" fmla="*/ 2564365 h 2696721"/>
                <a:gd name="connsiteX7" fmla="*/ 2836847 w 3275440"/>
                <a:gd name="connsiteY7" fmla="*/ 2688190 h 2696721"/>
                <a:gd name="connsiteX8" fmla="*/ 3103547 w 3275440"/>
                <a:gd name="connsiteY8" fmla="*/ 2640565 h 2696721"/>
                <a:gd name="connsiteX9" fmla="*/ 3189272 w 3275440"/>
                <a:gd name="connsiteY9" fmla="*/ 2278615 h 2696721"/>
                <a:gd name="connsiteX10" fmla="*/ 3274997 w 3275440"/>
                <a:gd name="connsiteY10" fmla="*/ 1878565 h 2696721"/>
                <a:gd name="connsiteX11" fmla="*/ 3151172 w 3275440"/>
                <a:gd name="connsiteY11" fmla="*/ 1602340 h 2696721"/>
                <a:gd name="connsiteX12" fmla="*/ 3227372 w 3275440"/>
                <a:gd name="connsiteY12" fmla="*/ 1288015 h 2696721"/>
                <a:gd name="connsiteX13" fmla="*/ 3160697 w 3275440"/>
                <a:gd name="connsiteY13" fmla="*/ 840340 h 2696721"/>
                <a:gd name="connsiteX14" fmla="*/ 3227372 w 3275440"/>
                <a:gd name="connsiteY14" fmla="*/ 659365 h 2696721"/>
                <a:gd name="connsiteX15" fmla="*/ 3150417 w 3275440"/>
                <a:gd name="connsiteY15" fmla="*/ 319954 h 2696721"/>
                <a:gd name="connsiteX16" fmla="*/ 3222467 w 3275440"/>
                <a:gd name="connsiteY16" fmla="*/ 1857 h 2696721"/>
                <a:gd name="connsiteX17" fmla="*/ 3045644 w 3275440"/>
                <a:gd name="connsiteY17" fmla="*/ 4592 h 2696721"/>
                <a:gd name="connsiteX18" fmla="*/ 3043096 w 3275440"/>
                <a:gd name="connsiteY18" fmla="*/ 2465814 h 2696721"/>
                <a:gd name="connsiteX19" fmla="*/ 3961 w 3275440"/>
                <a:gd name="connsiteY19" fmla="*/ 2473737 h 2696721"/>
                <a:gd name="connsiteX20" fmla="*/ 0 w 3275440"/>
                <a:gd name="connsiteY20" fmla="*/ 2614724 h 2696721"/>
                <a:gd name="connsiteX0" fmla="*/ 0 w 3275361"/>
                <a:gd name="connsiteY0" fmla="*/ 2614724 h 2688191"/>
                <a:gd name="connsiteX1" fmla="*/ 350822 w 3275361"/>
                <a:gd name="connsiteY1" fmla="*/ 2676196 h 2688191"/>
                <a:gd name="connsiteX2" fmla="*/ 815430 w 3275361"/>
                <a:gd name="connsiteY2" fmla="*/ 2579182 h 2688191"/>
                <a:gd name="connsiteX3" fmla="*/ 1360472 w 3275361"/>
                <a:gd name="connsiteY3" fmla="*/ 2621515 h 2688191"/>
                <a:gd name="connsiteX4" fmla="*/ 1817319 w 3275361"/>
                <a:gd name="connsiteY4" fmla="*/ 2668081 h 2688191"/>
                <a:gd name="connsiteX5" fmla="*/ 2103422 w 3275361"/>
                <a:gd name="connsiteY5" fmla="*/ 2621515 h 2688191"/>
                <a:gd name="connsiteX6" fmla="*/ 2455847 w 3275361"/>
                <a:gd name="connsiteY6" fmla="*/ 2564365 h 2688191"/>
                <a:gd name="connsiteX7" fmla="*/ 2836847 w 3275361"/>
                <a:gd name="connsiteY7" fmla="*/ 2688190 h 2688191"/>
                <a:gd name="connsiteX8" fmla="*/ 3193858 w 3275361"/>
                <a:gd name="connsiteY8" fmla="*/ 2561542 h 2688191"/>
                <a:gd name="connsiteX9" fmla="*/ 3189272 w 3275361"/>
                <a:gd name="connsiteY9" fmla="*/ 2278615 h 2688191"/>
                <a:gd name="connsiteX10" fmla="*/ 3274997 w 3275361"/>
                <a:gd name="connsiteY10" fmla="*/ 1878565 h 2688191"/>
                <a:gd name="connsiteX11" fmla="*/ 3151172 w 3275361"/>
                <a:gd name="connsiteY11" fmla="*/ 1602340 h 2688191"/>
                <a:gd name="connsiteX12" fmla="*/ 3227372 w 3275361"/>
                <a:gd name="connsiteY12" fmla="*/ 1288015 h 2688191"/>
                <a:gd name="connsiteX13" fmla="*/ 3160697 w 3275361"/>
                <a:gd name="connsiteY13" fmla="*/ 840340 h 2688191"/>
                <a:gd name="connsiteX14" fmla="*/ 3227372 w 3275361"/>
                <a:gd name="connsiteY14" fmla="*/ 659365 h 2688191"/>
                <a:gd name="connsiteX15" fmla="*/ 3150417 w 3275361"/>
                <a:gd name="connsiteY15" fmla="*/ 319954 h 2688191"/>
                <a:gd name="connsiteX16" fmla="*/ 3222467 w 3275361"/>
                <a:gd name="connsiteY16" fmla="*/ 1857 h 2688191"/>
                <a:gd name="connsiteX17" fmla="*/ 3045644 w 3275361"/>
                <a:gd name="connsiteY17" fmla="*/ 4592 h 2688191"/>
                <a:gd name="connsiteX18" fmla="*/ 3043096 w 3275361"/>
                <a:gd name="connsiteY18" fmla="*/ 2465814 h 2688191"/>
                <a:gd name="connsiteX19" fmla="*/ 3961 w 3275361"/>
                <a:gd name="connsiteY19" fmla="*/ 2473737 h 2688191"/>
                <a:gd name="connsiteX20" fmla="*/ 0 w 3275361"/>
                <a:gd name="connsiteY20" fmla="*/ 2614724 h 2688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75361" h="2688191">
                  <a:moveTo>
                    <a:pt x="0" y="2614724"/>
                  </a:moveTo>
                  <a:cubicBezTo>
                    <a:pt x="57810" y="2640941"/>
                    <a:pt x="214917" y="2682120"/>
                    <a:pt x="350822" y="2676196"/>
                  </a:cubicBezTo>
                  <a:cubicBezTo>
                    <a:pt x="486727" y="2670272"/>
                    <a:pt x="647155" y="2588296"/>
                    <a:pt x="815430" y="2579182"/>
                  </a:cubicBezTo>
                  <a:cubicBezTo>
                    <a:pt x="983705" y="2570069"/>
                    <a:pt x="1193491" y="2606699"/>
                    <a:pt x="1360472" y="2621515"/>
                  </a:cubicBezTo>
                  <a:cubicBezTo>
                    <a:pt x="1527453" y="2636331"/>
                    <a:pt x="1693494" y="2668081"/>
                    <a:pt x="1817319" y="2668081"/>
                  </a:cubicBezTo>
                  <a:cubicBezTo>
                    <a:pt x="1941144" y="2668081"/>
                    <a:pt x="1997001" y="2638801"/>
                    <a:pt x="2103422" y="2621515"/>
                  </a:cubicBezTo>
                  <a:cubicBezTo>
                    <a:pt x="2209843" y="2604229"/>
                    <a:pt x="2333610" y="2553253"/>
                    <a:pt x="2455847" y="2564365"/>
                  </a:cubicBezTo>
                  <a:cubicBezTo>
                    <a:pt x="2578085" y="2575478"/>
                    <a:pt x="2713845" y="2688660"/>
                    <a:pt x="2836847" y="2688190"/>
                  </a:cubicBezTo>
                  <a:cubicBezTo>
                    <a:pt x="2959849" y="2687720"/>
                    <a:pt x="3135121" y="2629805"/>
                    <a:pt x="3193858" y="2561542"/>
                  </a:cubicBezTo>
                  <a:cubicBezTo>
                    <a:pt x="3252596" y="2493280"/>
                    <a:pt x="3175749" y="2392444"/>
                    <a:pt x="3189272" y="2278615"/>
                  </a:cubicBezTo>
                  <a:cubicBezTo>
                    <a:pt x="3202795" y="2164786"/>
                    <a:pt x="3281347" y="1991277"/>
                    <a:pt x="3274997" y="1878565"/>
                  </a:cubicBezTo>
                  <a:cubicBezTo>
                    <a:pt x="3268647" y="1765853"/>
                    <a:pt x="3159110" y="1700765"/>
                    <a:pt x="3151172" y="1602340"/>
                  </a:cubicBezTo>
                  <a:cubicBezTo>
                    <a:pt x="3143235" y="1503915"/>
                    <a:pt x="3225785" y="1415015"/>
                    <a:pt x="3227372" y="1288015"/>
                  </a:cubicBezTo>
                  <a:cubicBezTo>
                    <a:pt x="3228959" y="1161015"/>
                    <a:pt x="3160697" y="945115"/>
                    <a:pt x="3160697" y="840340"/>
                  </a:cubicBezTo>
                  <a:cubicBezTo>
                    <a:pt x="3160697" y="735565"/>
                    <a:pt x="3229085" y="746096"/>
                    <a:pt x="3227372" y="659365"/>
                  </a:cubicBezTo>
                  <a:cubicBezTo>
                    <a:pt x="3225659" y="572634"/>
                    <a:pt x="3151235" y="429539"/>
                    <a:pt x="3150417" y="319954"/>
                  </a:cubicBezTo>
                  <a:cubicBezTo>
                    <a:pt x="3149600" y="210369"/>
                    <a:pt x="3227355" y="55423"/>
                    <a:pt x="3222467" y="1857"/>
                  </a:cubicBezTo>
                  <a:cubicBezTo>
                    <a:pt x="3102902" y="-407"/>
                    <a:pt x="3208324" y="-1680"/>
                    <a:pt x="3045644" y="4592"/>
                  </a:cubicBezTo>
                  <a:cubicBezTo>
                    <a:pt x="3054980" y="1127458"/>
                    <a:pt x="3042043" y="1844048"/>
                    <a:pt x="3043096" y="2465814"/>
                  </a:cubicBezTo>
                  <a:lnTo>
                    <a:pt x="3961" y="2473737"/>
                  </a:lnTo>
                  <a:cubicBezTo>
                    <a:pt x="409" y="2521849"/>
                    <a:pt x="6507" y="2471803"/>
                    <a:pt x="0" y="2614724"/>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cxnSp>
          <p:nvCxnSpPr>
            <p:cNvPr id="90" name="Přímá spojnice 89"/>
            <p:cNvCxnSpPr>
              <a:stCxn id="89" idx="19"/>
              <a:endCxn id="89" idx="18"/>
            </p:cNvCxnSpPr>
            <p:nvPr/>
          </p:nvCxnSpPr>
          <p:spPr>
            <a:xfrm flipV="1">
              <a:off x="5663414" y="4463925"/>
              <a:ext cx="3039135" cy="7923"/>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Přímá spojnice 90"/>
            <p:cNvCxnSpPr>
              <a:stCxn id="89" idx="18"/>
            </p:cNvCxnSpPr>
            <p:nvPr/>
          </p:nvCxnSpPr>
          <p:spPr>
            <a:xfrm flipV="1">
              <a:off x="8702549" y="1998111"/>
              <a:ext cx="0" cy="2465814"/>
            </a:xfrm>
            <a:prstGeom prst="line">
              <a:avLst/>
            </a:prstGeom>
            <a:ln w="381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 name="Skupina 93"/>
          <p:cNvGrpSpPr/>
          <p:nvPr/>
        </p:nvGrpSpPr>
        <p:grpSpPr>
          <a:xfrm>
            <a:off x="4627543" y="1822131"/>
            <a:ext cx="694115" cy="702921"/>
            <a:chOff x="3228975" y="1876926"/>
            <a:chExt cx="555273" cy="562318"/>
          </a:xfrm>
        </p:grpSpPr>
        <p:sp>
          <p:nvSpPr>
            <p:cNvPr id="95" name="Ovál 94"/>
            <p:cNvSpPr/>
            <p:nvPr/>
          </p:nvSpPr>
          <p:spPr>
            <a:xfrm>
              <a:off x="3343650" y="1988840"/>
              <a:ext cx="324000" cy="324000"/>
            </a:xfrm>
            <a:prstGeom prst="ellipse">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96" name="Přímá spojnice 95"/>
            <p:cNvCxnSpPr/>
            <p:nvPr/>
          </p:nvCxnSpPr>
          <p:spPr>
            <a:xfrm flipV="1">
              <a:off x="3555206" y="1876926"/>
              <a:ext cx="28938" cy="94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Přímá spojnice 96"/>
            <p:cNvCxnSpPr/>
            <p:nvPr/>
          </p:nvCxnSpPr>
          <p:spPr>
            <a:xfrm flipV="1">
              <a:off x="3626644" y="1978819"/>
              <a:ext cx="14287" cy="3095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Přímá spojnice 97"/>
            <p:cNvCxnSpPr/>
            <p:nvPr/>
          </p:nvCxnSpPr>
          <p:spPr>
            <a:xfrm flipH="1" flipV="1">
              <a:off x="3242194" y="2013706"/>
              <a:ext cx="84412" cy="603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Přímá spojnice 98"/>
            <p:cNvCxnSpPr/>
            <p:nvPr/>
          </p:nvCxnSpPr>
          <p:spPr>
            <a:xfrm flipH="1" flipV="1">
              <a:off x="3343275" y="1983581"/>
              <a:ext cx="26194" cy="357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Přímá spojnice 99"/>
            <p:cNvCxnSpPr/>
            <p:nvPr/>
          </p:nvCxnSpPr>
          <p:spPr>
            <a:xfrm flipH="1" flipV="1">
              <a:off x="3351111" y="1889591"/>
              <a:ext cx="77890" cy="916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Přímá spojnice 100"/>
            <p:cNvCxnSpPr/>
            <p:nvPr/>
          </p:nvCxnSpPr>
          <p:spPr>
            <a:xfrm flipV="1">
              <a:off x="3479006" y="1900238"/>
              <a:ext cx="2382" cy="476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Přímá spojnice 101"/>
            <p:cNvCxnSpPr/>
            <p:nvPr/>
          </p:nvCxnSpPr>
          <p:spPr>
            <a:xfrm flipV="1">
              <a:off x="3676650" y="2018772"/>
              <a:ext cx="89867" cy="386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Přímá spojnice 102"/>
            <p:cNvCxnSpPr/>
            <p:nvPr/>
          </p:nvCxnSpPr>
          <p:spPr>
            <a:xfrm flipV="1">
              <a:off x="3698081" y="2132756"/>
              <a:ext cx="86167" cy="56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Přímá spojnice 103"/>
            <p:cNvCxnSpPr/>
            <p:nvPr/>
          </p:nvCxnSpPr>
          <p:spPr>
            <a:xfrm>
              <a:off x="3690938" y="2214563"/>
              <a:ext cx="26193" cy="119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Přímá spojnice 104"/>
            <p:cNvCxnSpPr/>
            <p:nvPr/>
          </p:nvCxnSpPr>
          <p:spPr>
            <a:xfrm>
              <a:off x="3655219" y="2264569"/>
              <a:ext cx="60639" cy="708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Přímá spojnice 105"/>
            <p:cNvCxnSpPr/>
            <p:nvPr/>
          </p:nvCxnSpPr>
          <p:spPr>
            <a:xfrm flipH="1">
              <a:off x="3395663" y="2312194"/>
              <a:ext cx="19050" cy="3333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Přímá spojnice 106"/>
            <p:cNvCxnSpPr/>
            <p:nvPr/>
          </p:nvCxnSpPr>
          <p:spPr>
            <a:xfrm flipH="1">
              <a:off x="3267524" y="2252663"/>
              <a:ext cx="82895" cy="725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Přímá spojnice 107"/>
            <p:cNvCxnSpPr/>
            <p:nvPr/>
          </p:nvCxnSpPr>
          <p:spPr>
            <a:xfrm flipH="1">
              <a:off x="3480293" y="2333625"/>
              <a:ext cx="10620" cy="105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Přímá spojnice 108"/>
            <p:cNvCxnSpPr/>
            <p:nvPr/>
          </p:nvCxnSpPr>
          <p:spPr>
            <a:xfrm>
              <a:off x="3559969" y="2328863"/>
              <a:ext cx="11906" cy="404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Přímá spojnice 109"/>
            <p:cNvCxnSpPr/>
            <p:nvPr/>
          </p:nvCxnSpPr>
          <p:spPr>
            <a:xfrm flipH="1">
              <a:off x="3283744" y="2207419"/>
              <a:ext cx="45244" cy="23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Přímá spojnice 110"/>
            <p:cNvCxnSpPr/>
            <p:nvPr/>
          </p:nvCxnSpPr>
          <p:spPr>
            <a:xfrm flipH="1">
              <a:off x="3228975" y="2143125"/>
              <a:ext cx="809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3" name="Ovál 112"/>
          <p:cNvSpPr/>
          <p:nvPr/>
        </p:nvSpPr>
        <p:spPr>
          <a:xfrm>
            <a:off x="5694933" y="2976264"/>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4" name="Ovál 113"/>
          <p:cNvSpPr/>
          <p:nvPr/>
        </p:nvSpPr>
        <p:spPr>
          <a:xfrm>
            <a:off x="4247024" y="2404266"/>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5" name="Ovál 114"/>
          <p:cNvSpPr/>
          <p:nvPr/>
        </p:nvSpPr>
        <p:spPr>
          <a:xfrm>
            <a:off x="4849545" y="3683629"/>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6" name="Ovál 115"/>
          <p:cNvSpPr/>
          <p:nvPr/>
        </p:nvSpPr>
        <p:spPr>
          <a:xfrm>
            <a:off x="3859500" y="419457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7" name="Ovál 116"/>
          <p:cNvSpPr/>
          <p:nvPr/>
        </p:nvSpPr>
        <p:spPr>
          <a:xfrm>
            <a:off x="5521079" y="4542288"/>
            <a:ext cx="119150" cy="119150"/>
          </a:xfrm>
          <a:prstGeom prst="ellipse">
            <a:avLst/>
          </a:prstGeom>
          <a:solidFill>
            <a:srgbClr val="009A46"/>
          </a:solidFill>
          <a:ln w="381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18" name="Přímá spojnice 117"/>
          <p:cNvCxnSpPr/>
          <p:nvPr/>
        </p:nvCxnSpPr>
        <p:spPr>
          <a:xfrm>
            <a:off x="5136290" y="2663088"/>
            <a:ext cx="608568" cy="375498"/>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19" name="Přímá spojnice 118"/>
          <p:cNvCxnSpPr/>
          <p:nvPr/>
        </p:nvCxnSpPr>
        <p:spPr>
          <a:xfrm flipV="1">
            <a:off x="5570057" y="3038586"/>
            <a:ext cx="174801" cy="1573214"/>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0" name="Přímá spojnice 119"/>
          <p:cNvCxnSpPr/>
          <p:nvPr/>
        </p:nvCxnSpPr>
        <p:spPr>
          <a:xfrm flipH="1" flipV="1">
            <a:off x="3899730" y="4255723"/>
            <a:ext cx="1670327" cy="356077"/>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1" name="Přímá spojnice 120"/>
          <p:cNvCxnSpPr/>
          <p:nvPr/>
        </p:nvCxnSpPr>
        <p:spPr>
          <a:xfrm flipV="1">
            <a:off x="3899730" y="3744268"/>
            <a:ext cx="997017" cy="511455"/>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2" name="Přímá spojnice 121"/>
          <p:cNvCxnSpPr/>
          <p:nvPr/>
        </p:nvCxnSpPr>
        <p:spPr>
          <a:xfrm flipH="1" flipV="1">
            <a:off x="4294653" y="2455915"/>
            <a:ext cx="602095" cy="1288352"/>
          </a:xfrm>
          <a:prstGeom prst="line">
            <a:avLst/>
          </a:prstGeom>
          <a:ln w="12700">
            <a:solidFill>
              <a:srgbClr val="009A46"/>
            </a:solidFill>
            <a:prstDash val="sysDot"/>
          </a:ln>
        </p:spPr>
        <p:style>
          <a:lnRef idx="1">
            <a:schemeClr val="accent1"/>
          </a:lnRef>
          <a:fillRef idx="0">
            <a:schemeClr val="accent1"/>
          </a:fillRef>
          <a:effectRef idx="0">
            <a:schemeClr val="accent1"/>
          </a:effectRef>
          <a:fontRef idx="minor">
            <a:schemeClr val="tx1"/>
          </a:fontRef>
        </p:style>
      </p:cxnSp>
      <p:cxnSp>
        <p:nvCxnSpPr>
          <p:cNvPr id="123" name="Přímá spojnice 122"/>
          <p:cNvCxnSpPr/>
          <p:nvPr/>
        </p:nvCxnSpPr>
        <p:spPr>
          <a:xfrm flipH="1">
            <a:off x="3038672" y="2455915"/>
            <a:ext cx="1255981" cy="2279013"/>
          </a:xfrm>
          <a:prstGeom prst="line">
            <a:avLst/>
          </a:prstGeom>
          <a:ln w="12700">
            <a:solidFill>
              <a:srgbClr val="009A46"/>
            </a:solidFill>
            <a:prstDash val="sysDot"/>
            <a:tailEnd type="triangle" w="med" len="lg"/>
          </a:ln>
        </p:spPr>
        <p:style>
          <a:lnRef idx="1">
            <a:schemeClr val="accent1"/>
          </a:lnRef>
          <a:fillRef idx="0">
            <a:schemeClr val="accent1"/>
          </a:fillRef>
          <a:effectRef idx="0">
            <a:schemeClr val="accent1"/>
          </a:effectRef>
          <a:fontRef idx="minor">
            <a:schemeClr val="tx1"/>
          </a:fontRef>
        </p:style>
      </p:cxnSp>
      <p:cxnSp>
        <p:nvCxnSpPr>
          <p:cNvPr id="124" name="Přímá spojnice 123"/>
          <p:cNvCxnSpPr>
            <a:stCxn id="125" idx="1"/>
          </p:cNvCxnSpPr>
          <p:nvPr/>
        </p:nvCxnSpPr>
        <p:spPr>
          <a:xfrm>
            <a:off x="2868050" y="2365491"/>
            <a:ext cx="4350139" cy="3228964"/>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pic>
        <p:nvPicPr>
          <p:cNvPr id="1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4191573">
            <a:off x="2399910" y="1879482"/>
            <a:ext cx="603446" cy="468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TextovéPole 140"/>
          <p:cNvSpPr txBox="1"/>
          <p:nvPr/>
        </p:nvSpPr>
        <p:spPr>
          <a:xfrm>
            <a:off x="6571678" y="5594455"/>
            <a:ext cx="920445" cy="369332"/>
          </a:xfrm>
          <a:prstGeom prst="rect">
            <a:avLst/>
          </a:prstGeom>
          <a:noFill/>
        </p:spPr>
        <p:txBody>
          <a:bodyPr wrap="none" rtlCol="0">
            <a:spAutoFit/>
          </a:bodyPr>
          <a:lstStyle/>
          <a:p>
            <a:r>
              <a:rPr lang="en-US" dirty="0" smtClean="0">
                <a:latin typeface="+mn-lt"/>
              </a:rPr>
              <a:t>surface</a:t>
            </a:r>
            <a:endParaRPr lang="cs-CZ" dirty="0" smtClean="0">
              <a:latin typeface="+mn-lt"/>
            </a:endParaRPr>
          </a:p>
        </p:txBody>
      </p:sp>
      <p:sp>
        <p:nvSpPr>
          <p:cNvPr id="151" name="Obdélník 150"/>
          <p:cNvSpPr/>
          <p:nvPr/>
        </p:nvSpPr>
        <p:spPr>
          <a:xfrm rot="1873768">
            <a:off x="5073216" y="2805084"/>
            <a:ext cx="735980" cy="9328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2" name="Obdélník 151"/>
          <p:cNvSpPr/>
          <p:nvPr/>
        </p:nvSpPr>
        <p:spPr>
          <a:xfrm rot="5793538">
            <a:off x="4862144" y="3765197"/>
            <a:ext cx="1591988" cy="101040"/>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3" name="Obdélník 152"/>
          <p:cNvSpPr/>
          <p:nvPr/>
        </p:nvSpPr>
        <p:spPr>
          <a:xfrm rot="708453">
            <a:off x="3888880" y="4395107"/>
            <a:ext cx="1703567" cy="83332"/>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4" name="Obdélník 153"/>
          <p:cNvSpPr/>
          <p:nvPr/>
        </p:nvSpPr>
        <p:spPr>
          <a:xfrm rot="9161739">
            <a:off x="3839669" y="3945640"/>
            <a:ext cx="1121981" cy="95785"/>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5" name="Obdélník 154"/>
          <p:cNvSpPr/>
          <p:nvPr/>
        </p:nvSpPr>
        <p:spPr>
          <a:xfrm rot="3883265">
            <a:off x="3892014" y="3055023"/>
            <a:ext cx="1415319" cy="83759"/>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6" name="Obdélník 155"/>
          <p:cNvSpPr/>
          <p:nvPr/>
        </p:nvSpPr>
        <p:spPr>
          <a:xfrm rot="17920775">
            <a:off x="2709886" y="3352773"/>
            <a:ext cx="2135808" cy="90078"/>
          </a:xfrm>
          <a:prstGeom prst="rect">
            <a:avLst/>
          </a:prstGeom>
          <a:solidFill>
            <a:srgbClr val="009A46">
              <a:alpha val="40000"/>
            </a:srgbClr>
          </a:solidFill>
          <a:ln w="12700">
            <a:solidFill>
              <a:srgbClr val="009A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52" name="Přímá spojnice 51"/>
          <p:cNvCxnSpPr/>
          <p:nvPr/>
        </p:nvCxnSpPr>
        <p:spPr>
          <a:xfrm flipV="1">
            <a:off x="4590411" y="1769856"/>
            <a:ext cx="2780178" cy="1872402"/>
          </a:xfrm>
          <a:prstGeom prst="line">
            <a:avLst/>
          </a:prstGeom>
          <a:ln w="12700">
            <a:solidFill>
              <a:srgbClr val="C00000"/>
            </a:solidFill>
            <a:prstDash val="sysDot"/>
            <a:tailEnd type="triangle" w="med" len="lg"/>
          </a:ln>
        </p:spPr>
        <p:style>
          <a:lnRef idx="1">
            <a:schemeClr val="accent1"/>
          </a:lnRef>
          <a:fillRef idx="0">
            <a:schemeClr val="accent1"/>
          </a:fillRef>
          <a:effectRef idx="0">
            <a:schemeClr val="accent1"/>
          </a:effectRef>
          <a:fontRef idx="minor">
            <a:schemeClr val="tx1"/>
          </a:fontRef>
        </p:style>
      </p:cxnSp>
      <p:sp>
        <p:nvSpPr>
          <p:cNvPr id="127" name="Oval 11"/>
          <p:cNvSpPr/>
          <p:nvPr/>
        </p:nvSpPr>
        <p:spPr>
          <a:xfrm>
            <a:off x="4536348" y="3594239"/>
            <a:ext cx="106017" cy="106015"/>
          </a:xfrm>
          <a:prstGeom prst="ellipse">
            <a:avLst/>
          </a:prstGeom>
          <a:solidFill>
            <a:schemeClr val="bg2"/>
          </a:solidFill>
          <a:ln w="19050">
            <a:solidFill>
              <a:srgbClr val="C00000"/>
            </a:solidFill>
          </a:ln>
          <a:effectLst>
            <a:softEdge rad="0"/>
          </a:effectLst>
          <a:scene3d>
            <a:camera prst="orthographicFront"/>
            <a:lightRig rig="threePt" dir="t">
              <a:rot lat="0" lon="0" rev="1800000"/>
            </a:lightRig>
          </a:scene3d>
          <a:sp3d prstMaterial="matte"/>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solidFill>
                <a:srgbClr val="C00000"/>
              </a:solidFill>
            </a:endParaRPr>
          </a:p>
        </p:txBody>
      </p:sp>
    </p:spTree>
    <p:extLst>
      <p:ext uri="{BB962C8B-B14F-4D97-AF65-F5344CB8AC3E}">
        <p14:creationId xmlns:p14="http://schemas.microsoft.com/office/powerpoint/2010/main" val="392996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dirty="0" smtClean="0"/>
              <a:t>RESULTS</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14794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Full </a:t>
            </a:r>
            <a:r>
              <a:rPr lang="en-US" dirty="0">
                <a:effectLst>
                  <a:outerShdw blurRad="38100" dist="38100" dir="2700000" algn="tl">
                    <a:srgbClr val="000000">
                      <a:alpha val="43137"/>
                    </a:srgbClr>
                  </a:outerShdw>
                </a:effectLst>
              </a:rPr>
              <a:t>transport</a:t>
            </a:r>
            <a:endParaRPr lang="cs-CZ" dirty="0">
              <a:effectLst>
                <a:outerShdw blurRad="38100" dist="38100" dir="2700000" algn="tl">
                  <a:srgbClr val="000000">
                    <a:alpha val="43137"/>
                  </a:srgbClr>
                </a:outerShdw>
              </a:effectLst>
            </a:endParaRPr>
          </a:p>
        </p:txBody>
      </p:sp>
      <p:sp>
        <p:nvSpPr>
          <p:cNvPr id="9" name="TextovéPole 8"/>
          <p:cNvSpPr txBox="1"/>
          <p:nvPr/>
        </p:nvSpPr>
        <p:spPr>
          <a:xfrm>
            <a:off x="3964251" y="1988840"/>
            <a:ext cx="3905235" cy="461665"/>
          </a:xfrm>
          <a:prstGeom prst="rect">
            <a:avLst/>
          </a:prstGeom>
          <a:noFill/>
        </p:spPr>
        <p:txBody>
          <a:bodyPr wrap="non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mn-lt"/>
              </a:rPr>
              <a:t>rare, </a:t>
            </a:r>
            <a:r>
              <a:rPr lang="en-US" sz="2400" b="1" dirty="0" err="1" smtClean="0">
                <a:solidFill>
                  <a:schemeClr val="bg1"/>
                </a:solidFill>
                <a:effectLst>
                  <a:outerShdw blurRad="38100" dist="38100" dir="2700000" algn="tl">
                    <a:srgbClr val="000000">
                      <a:alpha val="43137"/>
                    </a:srgbClr>
                  </a:outerShdw>
                </a:effectLst>
                <a:latin typeface="+mn-lt"/>
              </a:rPr>
              <a:t>fwd</a:t>
            </a:r>
            <a:r>
              <a:rPr lang="en-US" sz="2400" b="1" dirty="0" smtClean="0">
                <a:solidFill>
                  <a:schemeClr val="bg1"/>
                </a:solidFill>
                <a:effectLst>
                  <a:outerShdw blurRad="38100" dist="38100" dir="2700000" algn="tl">
                    <a:srgbClr val="000000">
                      <a:alpha val="43137"/>
                    </a:srgbClr>
                  </a:outerShdw>
                </a:effectLst>
                <a:latin typeface="+mn-lt"/>
              </a:rPr>
              <a:t>-scattering fog</a:t>
            </a:r>
          </a:p>
        </p:txBody>
      </p:sp>
      <p:sp>
        <p:nvSpPr>
          <p:cNvPr id="14" name="TextovéPole 13"/>
          <p:cNvSpPr txBox="1"/>
          <p:nvPr/>
        </p:nvSpPr>
        <p:spPr>
          <a:xfrm>
            <a:off x="5232895" y="5838363"/>
            <a:ext cx="2622834" cy="461665"/>
          </a:xfrm>
          <a:prstGeom prst="rect">
            <a:avLst/>
          </a:prstGeom>
          <a:noFill/>
        </p:spPr>
        <p:txBody>
          <a:bodyPr wrap="non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mn-lt"/>
              </a:rPr>
              <a:t>back-scattering</a:t>
            </a:r>
          </a:p>
        </p:txBody>
      </p:sp>
      <p:sp>
        <p:nvSpPr>
          <p:cNvPr id="18" name="TextovéPole 17"/>
          <p:cNvSpPr txBox="1"/>
          <p:nvPr/>
        </p:nvSpPr>
        <p:spPr>
          <a:xfrm>
            <a:off x="1547664" y="3789040"/>
            <a:ext cx="2648481" cy="830997"/>
          </a:xfrm>
          <a:prstGeom prst="rect">
            <a:avLst/>
          </a:prstGeom>
          <a:noFill/>
        </p:spPr>
        <p:txBody>
          <a:bodyPr wrap="none" rtlCol="0">
            <a:spAutoFit/>
          </a:bodyPr>
          <a:lstStyle/>
          <a:p>
            <a:pPr algn="ctr"/>
            <a:r>
              <a:rPr lang="en-US" sz="2400" b="1" dirty="0" smtClean="0">
                <a:solidFill>
                  <a:schemeClr val="bg1"/>
                </a:solidFill>
                <a:effectLst>
                  <a:outerShdw blurRad="38100" dist="38100" dir="2700000" algn="tl">
                    <a:srgbClr val="000000">
                      <a:alpha val="43137"/>
                    </a:srgbClr>
                  </a:outerShdw>
                </a:effectLst>
                <a:latin typeface="+mn-lt"/>
              </a:rPr>
              <a:t>back-scattering</a:t>
            </a:r>
          </a:p>
          <a:p>
            <a:pPr algn="ctr"/>
            <a:r>
              <a:rPr lang="en-US" sz="2400" b="1" dirty="0" smtClean="0">
                <a:solidFill>
                  <a:schemeClr val="bg1"/>
                </a:solidFill>
                <a:effectLst>
                  <a:outerShdw blurRad="38100" dist="38100" dir="2700000" algn="tl">
                    <a:srgbClr val="000000">
                      <a:alpha val="43137"/>
                    </a:srgbClr>
                  </a:outerShdw>
                </a:effectLst>
                <a:latin typeface="+mn-lt"/>
              </a:rPr>
              <a:t>high albedo</a:t>
            </a:r>
            <a:endParaRPr lang="en-US" sz="2400" dirty="0" smtClean="0">
              <a:solidFill>
                <a:schemeClr val="bg1"/>
              </a:solidFill>
              <a:effectLst>
                <a:outerShdw blurRad="38100" dist="38100" dir="2700000" algn="tl">
                  <a:srgbClr val="000000">
                    <a:alpha val="43137"/>
                  </a:srgbClr>
                </a:outerShdw>
              </a:effectLst>
              <a:latin typeface="+mn-lt"/>
            </a:endParaRPr>
          </a:p>
        </p:txBody>
      </p:sp>
    </p:spTree>
    <p:custDataLst>
      <p:tags r:id="rId1"/>
    </p:custDataLst>
    <p:extLst>
      <p:ext uri="{BB962C8B-B14F-4D97-AF65-F5344CB8AC3E}">
        <p14:creationId xmlns:p14="http://schemas.microsoft.com/office/powerpoint/2010/main" val="225480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smtClean="0">
                <a:solidFill>
                  <a:schemeClr val="bg1">
                    <a:lumMod val="95000"/>
                  </a:schemeClr>
                </a:solidFill>
                <a:effectLst>
                  <a:outerShdw blurRad="38100" dist="38100" dir="2700000" algn="tl">
                    <a:srgbClr val="000000">
                      <a:alpha val="43137"/>
                    </a:srgbClr>
                  </a:outerShdw>
                </a:effectLst>
              </a:rPr>
              <a:t>Medium transport only</a:t>
            </a:r>
            <a:endParaRPr lang="cs-CZ"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309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rot="16200000">
            <a:off x="-2811290" y="2859085"/>
            <a:ext cx="6858002" cy="1139825"/>
          </a:xfrm>
        </p:spPr>
        <p:txBody>
          <a:bodyPr/>
          <a:lstStyle/>
          <a:p>
            <a:pPr algn="ctr"/>
            <a:r>
              <a:rPr lang="en-US" dirty="0" smtClean="0">
                <a:effectLst>
                  <a:outerShdw blurRad="38100" dist="38100" dir="2700000" algn="tl">
                    <a:srgbClr val="000000">
                      <a:alpha val="43137"/>
                    </a:srgbClr>
                  </a:outerShdw>
                </a:effectLst>
              </a:rPr>
              <a:t>Previous work comparison, 1 </a:t>
            </a:r>
            <a:r>
              <a:rPr lang="en-US" dirty="0" err="1" smtClean="0">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grpSp>
        <p:nvGrpSpPr>
          <p:cNvPr id="2" name="Skupina 1"/>
          <p:cNvGrpSpPr/>
          <p:nvPr/>
        </p:nvGrpSpPr>
        <p:grpSpPr>
          <a:xfrm>
            <a:off x="755576" y="43200"/>
            <a:ext cx="3960424" cy="3312000"/>
            <a:chOff x="755576" y="43200"/>
            <a:chExt cx="3960424" cy="3312000"/>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mn-lt"/>
                </a:rPr>
                <a:t>Point-Point 3D (≈vol. ph. map.)</a:t>
              </a:r>
            </a:p>
          </p:txBody>
        </p:sp>
      </p:grpSp>
      <p:grpSp>
        <p:nvGrpSpPr>
          <p:cNvPr id="3" name="Skupina 2"/>
          <p:cNvGrpSpPr/>
          <p:nvPr/>
        </p:nvGrpSpPr>
        <p:grpSpPr>
          <a:xfrm>
            <a:off x="4859592" y="43200"/>
            <a:ext cx="3960000" cy="3312000"/>
            <a:chOff x="4859592" y="43200"/>
            <a:chExt cx="3960000" cy="3312000"/>
          </a:xfrm>
        </p:grpSpPr>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mn-lt"/>
                </a:rPr>
                <a:t>Point-Beam 2D (=BRE)</a:t>
              </a:r>
            </a:p>
          </p:txBody>
        </p:sp>
      </p:grpSp>
      <p:grpSp>
        <p:nvGrpSpPr>
          <p:cNvPr id="4" name="Skupina 3"/>
          <p:cNvGrpSpPr/>
          <p:nvPr/>
        </p:nvGrpSpPr>
        <p:grpSpPr>
          <a:xfrm>
            <a:off x="755576" y="3474000"/>
            <a:ext cx="3960000" cy="3312000"/>
            <a:chOff x="755576" y="3474000"/>
            <a:chExt cx="3960000" cy="3312000"/>
          </a:xfrm>
        </p:grpSpPr>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mn-lt"/>
                </a:rPr>
                <a:t>Beam-Beam 1D (=photon beams)</a:t>
              </a:r>
            </a:p>
          </p:txBody>
        </p:sp>
      </p:grpSp>
      <p:grpSp>
        <p:nvGrpSpPr>
          <p:cNvPr id="5" name="Skupina 4"/>
          <p:cNvGrpSpPr/>
          <p:nvPr/>
        </p:nvGrpSpPr>
        <p:grpSpPr>
          <a:xfrm>
            <a:off x="4859592" y="3474000"/>
            <a:ext cx="3960000" cy="3312000"/>
            <a:chOff x="4859592" y="3474000"/>
            <a:chExt cx="3960000" cy="3312000"/>
          </a:xfrm>
        </p:grpSpPr>
        <p:pic>
          <p:nvPicPr>
            <p:cNvPr id="12"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a:t>
              </a:r>
              <a:r>
                <a:rPr lang="en-US" sz="2000" dirty="0" smtClean="0">
                  <a:solidFill>
                    <a:schemeClr val="bg1">
                      <a:lumMod val="95000"/>
                    </a:schemeClr>
                  </a:solidFill>
                  <a:effectLst>
                    <a:outerShdw blurRad="38100" dist="38100" dir="2700000" algn="tl">
                      <a:srgbClr val="000000">
                        <a:alpha val="43137"/>
                      </a:srgbClr>
                    </a:outerShdw>
                  </a:effectLst>
                  <a:latin typeface="+mn-lt"/>
                </a:rPr>
                <a:t>idirectional PT</a:t>
              </a:r>
            </a:p>
          </p:txBody>
        </p:sp>
      </p:grpSp>
      <p:pic>
        <p:nvPicPr>
          <p:cNvPr id="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5317" t="52911" r="47489" b="38117"/>
          <a:stretch/>
        </p:blipFill>
        <p:spPr bwMode="auto">
          <a:xfrm>
            <a:off x="5086350" y="2076450"/>
            <a:ext cx="352425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3"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319" t="52903" r="47486" b="38125"/>
          <a:stretch/>
        </p:blipFill>
        <p:spPr bwMode="auto">
          <a:xfrm>
            <a:off x="983722"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5320" t="52903" r="47486" b="38125"/>
          <a:stretch/>
        </p:blipFill>
        <p:spPr bwMode="auto">
          <a:xfrm>
            <a:off x="5086800" y="5442926"/>
            <a:ext cx="3524400" cy="11628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75546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pPr algn="ctr"/>
            <a:r>
              <a:rPr lang="en-US" dirty="0"/>
              <a:t>Bidirectional path </a:t>
            </a:r>
            <a:r>
              <a:rPr lang="en-US" dirty="0" smtClean="0"/>
              <a:t>tracing</a:t>
            </a:r>
            <a:br>
              <a:rPr lang="en-US" dirty="0" smtClean="0"/>
            </a:br>
            <a:r>
              <a:rPr lang="en-US" dirty="0" smtClean="0"/>
              <a:t>1 hour</a:t>
            </a:r>
            <a:endParaRPr lang="cs-CZ"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6" y="1929869"/>
            <a:ext cx="8883188" cy="3886395"/>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388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64234" y="121234"/>
            <a:ext cx="6615533" cy="66155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p:txBody>
          <a:bodyPr/>
          <a:lstStyle/>
          <a:p>
            <a:pPr algn="ctr"/>
            <a:r>
              <a:rPr lang="en-US" dirty="0" smtClean="0">
                <a:effectLst>
                  <a:outerShdw blurRad="38100" dist="38100" dir="2700000" algn="tl">
                    <a:srgbClr val="000000">
                      <a:alpha val="43137"/>
                    </a:srgbClr>
                  </a:outerShdw>
                </a:effectLst>
              </a:rPr>
              <a:t>UPBP (our algorithm)</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1 hour</a:t>
            </a:r>
            <a:endParaRPr lang="cs-CZ" b="0" dirty="0">
              <a:effectLst>
                <a:outerShdw blurRad="38100" dist="38100" dir="2700000" algn="tl">
                  <a:srgbClr val="000000">
                    <a:alpha val="43137"/>
                  </a:srgbClr>
                </a:outerShdw>
              </a:effectLst>
            </a:endParaRPr>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40</a:t>
            </a:fld>
            <a:endParaRPr lang="en-US" altLang="en-US">
              <a:solidFill>
                <a:prstClr val="black"/>
              </a:solidFill>
            </a:endParaRPr>
          </a:p>
        </p:txBody>
      </p:sp>
    </p:spTree>
    <p:extLst>
      <p:ext uri="{BB962C8B-B14F-4D97-AF65-F5344CB8AC3E}">
        <p14:creationId xmlns:p14="http://schemas.microsoft.com/office/powerpoint/2010/main" val="418670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520" t="52903" r="42532" b="38125"/>
          <a:stretch/>
        </p:blipFill>
        <p:spPr bwMode="auto">
          <a:xfrm>
            <a:off x="133351" y="2379548"/>
            <a:ext cx="8877299" cy="2098904"/>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520" t="52903" r="42532" b="38125"/>
          <a:stretch/>
        </p:blipFill>
        <p:spPr bwMode="auto">
          <a:xfrm>
            <a:off x="133351" y="4642464"/>
            <a:ext cx="8877299" cy="2098904"/>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9" name="Nadpis 6"/>
          <p:cNvSpPr>
            <a:spLocks noGrp="1"/>
          </p:cNvSpPr>
          <p:nvPr>
            <p:ph type="title"/>
          </p:nvPr>
        </p:nvSpPr>
        <p:spPr>
          <a:xfrm>
            <a:off x="133352" y="2379549"/>
            <a:ext cx="6310856" cy="617403"/>
          </a:xfrm>
        </p:spPr>
        <p:txBody>
          <a:bodyPr/>
          <a:lstStyle/>
          <a:p>
            <a:r>
              <a:rPr lang="en-US" sz="2800" dirty="0" smtClean="0">
                <a:effectLst>
                  <a:outerShdw blurRad="38100" dist="38100" dir="2700000" algn="tl">
                    <a:srgbClr val="000000">
                      <a:alpha val="43137"/>
                    </a:srgbClr>
                  </a:outerShdw>
                </a:effectLst>
              </a:rPr>
              <a:t>UPBP (our algorithm)</a:t>
            </a:r>
            <a:endParaRPr lang="cs-CZ" sz="2800" b="0" dirty="0">
              <a:effectLst>
                <a:outerShdw blurRad="38100" dist="38100" dir="2700000" algn="tl">
                  <a:srgbClr val="000000">
                    <a:alpha val="43137"/>
                  </a:srgbClr>
                </a:outerShdw>
              </a:effectLst>
            </a:endParaRPr>
          </a:p>
        </p:txBody>
      </p:sp>
      <p:sp>
        <p:nvSpPr>
          <p:cNvPr id="10" name="Nadpis 6"/>
          <p:cNvSpPr txBox="1">
            <a:spLocks/>
          </p:cNvSpPr>
          <p:nvPr/>
        </p:nvSpPr>
        <p:spPr bwMode="auto">
          <a:xfrm>
            <a:off x="133351" y="4642465"/>
            <a:ext cx="7174953" cy="658744"/>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r>
              <a:rPr lang="en-US" sz="2800" kern="0" dirty="0" smtClean="0">
                <a:effectLst>
                  <a:outerShdw blurRad="38100" dist="38100" dir="2700000" algn="tl">
                    <a:srgbClr val="000000">
                      <a:alpha val="43137"/>
                    </a:srgbClr>
                  </a:outerShdw>
                </a:effectLst>
              </a:rPr>
              <a:t>Beam-Beam 1D (photon beams)</a:t>
            </a:r>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9518" t="52911" r="42533" b="38117"/>
          <a:stretch/>
        </p:blipFill>
        <p:spPr bwMode="auto">
          <a:xfrm>
            <a:off x="133351" y="116632"/>
            <a:ext cx="8877300" cy="2098904"/>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Nadpis 6"/>
          <p:cNvSpPr txBox="1">
            <a:spLocks/>
          </p:cNvSpPr>
          <p:nvPr/>
        </p:nvSpPr>
        <p:spPr bwMode="auto">
          <a:xfrm>
            <a:off x="133351" y="116632"/>
            <a:ext cx="5313031" cy="1049452"/>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r>
              <a:rPr lang="en-US" sz="2800" kern="0" dirty="0" smtClean="0">
                <a:effectLst>
                  <a:outerShdw blurRad="38100" dist="38100" dir="2700000" algn="tl">
                    <a:srgbClr val="000000">
                      <a:alpha val="43137"/>
                    </a:srgbClr>
                  </a:outerShdw>
                </a:effectLst>
              </a:rPr>
              <a:t>Beam-Point 2D (BRE)</a:t>
            </a:r>
          </a:p>
        </p:txBody>
      </p:sp>
      <p:sp>
        <p:nvSpPr>
          <p:cNvPr id="12" name="TextovéPole 11"/>
          <p:cNvSpPr txBox="1"/>
          <p:nvPr/>
        </p:nvSpPr>
        <p:spPr>
          <a:xfrm>
            <a:off x="179512" y="508204"/>
            <a:ext cx="3564269" cy="461665"/>
          </a:xfrm>
          <a:prstGeom prst="rect">
            <a:avLst/>
          </a:prstGeom>
          <a:noFill/>
        </p:spPr>
        <p:txBody>
          <a:bodyPr wrap="square" rtlCol="0">
            <a:spAutoFit/>
          </a:bodyPr>
          <a:lstStyle/>
          <a:p>
            <a:r>
              <a:rPr lang="en-US" sz="2400" dirty="0" smtClean="0">
                <a:solidFill>
                  <a:schemeClr val="bg1">
                    <a:lumMod val="95000"/>
                  </a:schemeClr>
                </a:solidFill>
                <a:effectLst>
                  <a:outerShdw blurRad="38100" dist="38100" dir="2700000" algn="tl">
                    <a:srgbClr val="000000">
                      <a:alpha val="43137"/>
                    </a:srgbClr>
                  </a:outerShdw>
                </a:effectLst>
                <a:latin typeface="+mn-lt"/>
              </a:rPr>
              <a:t>1931 iterations in 1 hour</a:t>
            </a:r>
          </a:p>
        </p:txBody>
      </p:sp>
      <p:sp>
        <p:nvSpPr>
          <p:cNvPr id="13" name="TextovéPole 12"/>
          <p:cNvSpPr txBox="1"/>
          <p:nvPr/>
        </p:nvSpPr>
        <p:spPr>
          <a:xfrm>
            <a:off x="179512" y="5037886"/>
            <a:ext cx="3564269" cy="461665"/>
          </a:xfrm>
          <a:prstGeom prst="rect">
            <a:avLst/>
          </a:prstGeom>
          <a:noFill/>
        </p:spPr>
        <p:txBody>
          <a:bodyPr wrap="square" rtlCol="0">
            <a:spAutoFit/>
          </a:bodyPr>
          <a:lstStyle/>
          <a:p>
            <a:r>
              <a:rPr lang="en-US" sz="2400" dirty="0" smtClean="0">
                <a:solidFill>
                  <a:schemeClr val="bg1">
                    <a:lumMod val="95000"/>
                  </a:schemeClr>
                </a:solidFill>
                <a:effectLst>
                  <a:outerShdw blurRad="38100" dist="38100" dir="2700000" algn="tl">
                    <a:srgbClr val="000000">
                      <a:alpha val="43137"/>
                    </a:srgbClr>
                  </a:outerShdw>
                </a:effectLst>
                <a:latin typeface="+mn-lt"/>
              </a:rPr>
              <a:t>1331 iterations in 1 hour</a:t>
            </a:r>
          </a:p>
        </p:txBody>
      </p:sp>
      <p:sp>
        <p:nvSpPr>
          <p:cNvPr id="14" name="TextovéPole 13"/>
          <p:cNvSpPr txBox="1"/>
          <p:nvPr/>
        </p:nvSpPr>
        <p:spPr>
          <a:xfrm>
            <a:off x="179512" y="2789872"/>
            <a:ext cx="3564269" cy="461665"/>
          </a:xfrm>
          <a:prstGeom prst="rect">
            <a:avLst/>
          </a:prstGeom>
          <a:noFill/>
        </p:spPr>
        <p:txBody>
          <a:bodyPr wrap="square" rtlCol="0">
            <a:spAutoFit/>
          </a:bodyPr>
          <a:lstStyle/>
          <a:p>
            <a:r>
              <a:rPr lang="en-US" sz="2400" dirty="0" smtClean="0">
                <a:solidFill>
                  <a:schemeClr val="bg1">
                    <a:lumMod val="95000"/>
                  </a:schemeClr>
                </a:solidFill>
                <a:effectLst>
                  <a:outerShdw blurRad="38100" dist="38100" dir="2700000" algn="tl">
                    <a:srgbClr val="000000">
                      <a:alpha val="43137"/>
                    </a:srgbClr>
                  </a:outerShdw>
                </a:effectLst>
                <a:latin typeface="+mn-lt"/>
              </a:rPr>
              <a:t>665 iterations in 1 hour</a:t>
            </a:r>
          </a:p>
        </p:txBody>
      </p:sp>
    </p:spTree>
    <p:extLst>
      <p:ext uri="{BB962C8B-B14F-4D97-AF65-F5344CB8AC3E}">
        <p14:creationId xmlns:p14="http://schemas.microsoft.com/office/powerpoint/2010/main" val="34550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7" name="Nadpis 6"/>
          <p:cNvSpPr>
            <a:spLocks noGrp="1"/>
          </p:cNvSpPr>
          <p:nvPr>
            <p:ph type="title"/>
          </p:nvPr>
        </p:nvSpPr>
        <p:spPr>
          <a:xfrm rot="16200000">
            <a:off x="-2811290" y="2859085"/>
            <a:ext cx="6858002" cy="1139825"/>
          </a:xfrm>
        </p:spPr>
        <p:txBody>
          <a:bodyPr/>
          <a:lstStyle/>
          <a:p>
            <a:pPr algn="ctr"/>
            <a:r>
              <a:rPr lang="en-US" dirty="0" smtClean="0">
                <a:effectLst>
                  <a:outerShdw blurRad="38100" dist="38100" dir="2700000" algn="tl">
                    <a:srgbClr val="000000">
                      <a:alpha val="43137"/>
                    </a:srgbClr>
                  </a:outerShdw>
                </a:effectLst>
              </a:rPr>
              <a:t>Previous work comparison, 1 </a:t>
            </a:r>
            <a:r>
              <a:rPr lang="en-US" dirty="0" err="1" smtClean="0">
                <a:effectLst>
                  <a:outerShdw blurRad="38100" dist="38100" dir="2700000" algn="tl">
                    <a:srgbClr val="000000">
                      <a:alpha val="43137"/>
                    </a:srgbClr>
                  </a:outerShdw>
                </a:effectLst>
              </a:rPr>
              <a:t>hr</a:t>
            </a:r>
            <a:endParaRPr lang="cs-CZ" b="0" dirty="0">
              <a:effectLst>
                <a:outerShdw blurRad="38100" dist="38100" dir="2700000" algn="tl">
                  <a:srgbClr val="000000">
                    <a:alpha val="43137"/>
                  </a:srgbClr>
                </a:outerShdw>
              </a:effectLst>
            </a:endParaRPr>
          </a:p>
        </p:txBody>
      </p:sp>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mn-lt"/>
              </a:rPr>
              <a:t>Point-Point 3D</a:t>
            </a:r>
          </a:p>
        </p:txBody>
      </p:sp>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mn-lt"/>
              </a:rPr>
              <a:t>Point-Beam 2D</a:t>
            </a:r>
          </a:p>
        </p:txBody>
      </p:sp>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mn-lt"/>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a:t>
            </a:r>
            <a:r>
              <a:rPr lang="en-US" sz="2000" dirty="0" smtClean="0">
                <a:solidFill>
                  <a:schemeClr val="bg1">
                    <a:lumMod val="95000"/>
                  </a:schemeClr>
                </a:solidFill>
                <a:effectLst>
                  <a:outerShdw blurRad="38100" dist="38100" dir="2700000" algn="tl">
                    <a:srgbClr val="000000">
                      <a:alpha val="43137"/>
                    </a:srgbClr>
                  </a:outerShdw>
                </a:effectLst>
                <a:latin typeface="+mn-lt"/>
              </a:rPr>
              <a:t>idirectional PT</a:t>
            </a:r>
          </a:p>
        </p:txBody>
      </p:sp>
    </p:spTree>
    <p:extLst>
      <p:ext uri="{BB962C8B-B14F-4D97-AF65-F5344CB8AC3E}">
        <p14:creationId xmlns:p14="http://schemas.microsoft.com/office/powerpoint/2010/main" val="156264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9091" b="7273"/>
          <a:stretch/>
        </p:blipFill>
        <p:spPr bwMode="auto">
          <a:xfrm>
            <a:off x="756000"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9091" b="7273"/>
          <a:stretch/>
        </p:blipFill>
        <p:spPr bwMode="auto">
          <a:xfrm>
            <a:off x="755576"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9092" b="7273"/>
          <a:stretch/>
        </p:blipFill>
        <p:spPr bwMode="auto">
          <a:xfrm>
            <a:off x="4859592"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9092" b="7273"/>
          <a:stretch/>
        </p:blipFill>
        <p:spPr bwMode="auto">
          <a:xfrm>
            <a:off x="755576" y="34740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9091" b="7273"/>
          <a:stretch/>
        </p:blipFill>
        <p:spPr bwMode="auto">
          <a:xfrm>
            <a:off x="4859592" y="43200"/>
            <a:ext cx="3960000" cy="3312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3" name="TextovéPole 12"/>
          <p:cNvSpPr txBox="1"/>
          <p:nvPr/>
        </p:nvSpPr>
        <p:spPr>
          <a:xfrm>
            <a:off x="755576" y="44624"/>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P</a:t>
            </a:r>
            <a:r>
              <a:rPr lang="en-US" sz="2000" dirty="0" smtClean="0">
                <a:solidFill>
                  <a:schemeClr val="bg1">
                    <a:lumMod val="95000"/>
                  </a:schemeClr>
                </a:solidFill>
                <a:effectLst>
                  <a:outerShdw blurRad="38100" dist="38100" dir="2700000" algn="tl">
                    <a:srgbClr val="000000">
                      <a:alpha val="43137"/>
                    </a:srgbClr>
                  </a:outerShdw>
                </a:effectLst>
                <a:latin typeface="+mn-lt"/>
              </a:rPr>
              <a:t>oint-Point 3D</a:t>
            </a:r>
          </a:p>
        </p:txBody>
      </p:sp>
      <p:sp>
        <p:nvSpPr>
          <p:cNvPr id="20" name="Nadpis 6"/>
          <p:cNvSpPr txBox="1">
            <a:spLocks/>
          </p:cNvSpPr>
          <p:nvPr/>
        </p:nvSpPr>
        <p:spPr bwMode="auto">
          <a:xfrm rot="16200000">
            <a:off x="-2811290" y="2859085"/>
            <a:ext cx="6858002" cy="1139825"/>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pPr algn="ctr"/>
            <a:r>
              <a:rPr lang="en-US" kern="0" dirty="0" smtClean="0">
                <a:solidFill>
                  <a:srgbClr val="FFC000"/>
                </a:solidFill>
                <a:effectLst>
                  <a:outerShdw blurRad="38100" dist="38100" dir="2700000" algn="tl">
                    <a:srgbClr val="000000">
                      <a:alpha val="43137"/>
                    </a:srgbClr>
                  </a:outerShdw>
                </a:effectLst>
              </a:rPr>
              <a:t>Weighted contributions</a:t>
            </a:r>
            <a:endParaRPr lang="cs-CZ" b="0" kern="0" dirty="0">
              <a:effectLst>
                <a:outerShdw blurRad="38100" dist="38100" dir="2700000" algn="tl">
                  <a:srgbClr val="000000">
                    <a:alpha val="43137"/>
                  </a:srgbClr>
                </a:outerShdw>
              </a:effectLst>
            </a:endParaRPr>
          </a:p>
        </p:txBody>
      </p:sp>
      <p:pic>
        <p:nvPicPr>
          <p:cNvPr id="22"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t="9091" b="7273"/>
          <a:stretch/>
        </p:blipFill>
        <p:spPr bwMode="auto">
          <a:xfrm>
            <a:off x="4859592" y="44624"/>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4" name="TextovéPole 13"/>
          <p:cNvSpPr txBox="1"/>
          <p:nvPr/>
        </p:nvSpPr>
        <p:spPr>
          <a:xfrm>
            <a:off x="4859592" y="44624"/>
            <a:ext cx="3960000" cy="400110"/>
          </a:xfrm>
          <a:prstGeom prst="rect">
            <a:avLst/>
          </a:prstGeom>
          <a:noFill/>
        </p:spPr>
        <p:txBody>
          <a:bodyPr wrap="squar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mn-lt"/>
              </a:rPr>
              <a:t>Point-Beam 2D</a:t>
            </a:r>
          </a:p>
        </p:txBody>
      </p:sp>
      <p:pic>
        <p:nvPicPr>
          <p:cNvPr id="23"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t="9091" b="7273"/>
          <a:stretch/>
        </p:blipFill>
        <p:spPr bwMode="auto">
          <a:xfrm>
            <a:off x="755576"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4"/>
          <p:cNvPicPr>
            <a:picLocks noChangeAspect="1" noChangeArrowheads="1"/>
          </p:cNvPicPr>
          <p:nvPr/>
        </p:nvPicPr>
        <p:blipFill rotWithShape="1">
          <a:blip r:embed="rId11">
            <a:extLst>
              <a:ext uri="{28A0092B-C50C-407E-A947-70E740481C1C}">
                <a14:useLocalDpi xmlns:a14="http://schemas.microsoft.com/office/drawing/2010/main" val="0"/>
              </a:ext>
            </a:extLst>
          </a:blip>
          <a:srcRect t="9091" b="7273"/>
          <a:stretch/>
        </p:blipFill>
        <p:spPr bwMode="auto">
          <a:xfrm>
            <a:off x="4859592" y="3474080"/>
            <a:ext cx="3960000" cy="3312000"/>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755576" y="3481745"/>
            <a:ext cx="3960000" cy="400110"/>
          </a:xfrm>
          <a:prstGeom prst="rect">
            <a:avLst/>
          </a:prstGeom>
          <a:noFill/>
        </p:spPr>
        <p:txBody>
          <a:bodyPr wrap="square" rtlCol="0">
            <a:spAutoFit/>
          </a:bodyPr>
          <a:lstStyle/>
          <a:p>
            <a:r>
              <a:rPr lang="en-US" sz="2000" dirty="0" smtClean="0">
                <a:solidFill>
                  <a:schemeClr val="bg1">
                    <a:lumMod val="95000"/>
                  </a:schemeClr>
                </a:solidFill>
                <a:effectLst>
                  <a:outerShdw blurRad="38100" dist="38100" dir="2700000" algn="tl">
                    <a:srgbClr val="000000">
                      <a:alpha val="43137"/>
                    </a:srgbClr>
                  </a:outerShdw>
                </a:effectLst>
                <a:latin typeface="+mn-lt"/>
              </a:rPr>
              <a:t>Beam-Beam 1D</a:t>
            </a:r>
          </a:p>
        </p:txBody>
      </p:sp>
      <p:sp>
        <p:nvSpPr>
          <p:cNvPr id="17" name="TextovéPole 16"/>
          <p:cNvSpPr txBox="1"/>
          <p:nvPr/>
        </p:nvSpPr>
        <p:spPr>
          <a:xfrm>
            <a:off x="4859592" y="3484427"/>
            <a:ext cx="3960000"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a:t>
            </a:r>
            <a:r>
              <a:rPr lang="en-US" sz="2000" dirty="0" smtClean="0">
                <a:solidFill>
                  <a:schemeClr val="bg1">
                    <a:lumMod val="95000"/>
                  </a:schemeClr>
                </a:solidFill>
                <a:effectLst>
                  <a:outerShdw blurRad="38100" dist="38100" dir="2700000" algn="tl">
                    <a:srgbClr val="000000">
                      <a:alpha val="43137"/>
                    </a:srgbClr>
                  </a:outerShdw>
                </a:effectLst>
                <a:latin typeface="+mn-lt"/>
              </a:rPr>
              <a:t>idirectional PT</a:t>
            </a:r>
          </a:p>
        </p:txBody>
      </p:sp>
    </p:spTree>
    <p:custDataLst>
      <p:tags r:id="rId1"/>
    </p:custDataLst>
    <p:extLst>
      <p:ext uri="{BB962C8B-B14F-4D97-AF65-F5344CB8AC3E}">
        <p14:creationId xmlns:p14="http://schemas.microsoft.com/office/powerpoint/2010/main" val="46523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   </a:t>
            </a:r>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pPr>
                <a:defRPr/>
              </a:pPr>
              <a:t>44</a:t>
            </a:fld>
            <a:endParaRPr lang="en-US" altLang="en-US"/>
          </a:p>
        </p:txBody>
      </p:sp>
      <p:pic>
        <p:nvPicPr>
          <p:cNvPr id="1026" name="Picture 2" descr="C:\devel\2014-BeamVertexMIS\paper\images\NEWEST\bathroom\fullReferen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145" y="94320"/>
            <a:ext cx="5001710" cy="666936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85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evel\2014-BeamVertexMIS\paper\images\NEWEST\bathroom\previous_bp2d_i2018.png"/>
          <p:cNvPicPr>
            <a:picLocks noChangeAspect="1" noChangeArrowheads="1"/>
          </p:cNvPicPr>
          <p:nvPr/>
        </p:nvPicPr>
        <p:blipFill rotWithShape="1">
          <a:blip r:embed="rId3">
            <a:extLst>
              <a:ext uri="{28A0092B-C50C-407E-A947-70E740481C1C}">
                <a14:useLocalDpi xmlns:a14="http://schemas.microsoft.com/office/drawing/2010/main" val="0"/>
              </a:ext>
            </a:extLst>
          </a:blip>
          <a:srcRect t="74472" b="7294"/>
          <a:stretch/>
        </p:blipFill>
        <p:spPr bwMode="auto">
          <a:xfrm>
            <a:off x="130405" y="116632"/>
            <a:ext cx="8884800" cy="21600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C:\devel\2014-BeamVertexMIS\paper\images\NEWEST\bathroom\compatible_all_i497.png"/>
          <p:cNvPicPr>
            <a:picLocks noChangeAspect="1" noChangeArrowheads="1"/>
          </p:cNvPicPr>
          <p:nvPr/>
        </p:nvPicPr>
        <p:blipFill rotWithShape="1">
          <a:blip r:embed="rId4">
            <a:extLst>
              <a:ext uri="{28A0092B-C50C-407E-A947-70E740481C1C}">
                <a14:useLocalDpi xmlns:a14="http://schemas.microsoft.com/office/drawing/2010/main" val="0"/>
              </a:ext>
            </a:extLst>
          </a:blip>
          <a:srcRect t="74473" b="7294"/>
          <a:stretch/>
        </p:blipFill>
        <p:spPr bwMode="auto">
          <a:xfrm>
            <a:off x="130406" y="2349120"/>
            <a:ext cx="8884800" cy="21600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C:\devel\2014-BeamVertexMIS\paper\images\NEWEST\bathroom\previous_bb1d_i1372.png"/>
          <p:cNvPicPr>
            <a:picLocks noChangeAspect="1" noChangeArrowheads="1"/>
          </p:cNvPicPr>
          <p:nvPr/>
        </p:nvPicPr>
        <p:blipFill rotWithShape="1">
          <a:blip r:embed="rId5">
            <a:extLst>
              <a:ext uri="{28A0092B-C50C-407E-A947-70E740481C1C}">
                <a14:useLocalDpi xmlns:a14="http://schemas.microsoft.com/office/drawing/2010/main" val="0"/>
              </a:ext>
            </a:extLst>
          </a:blip>
          <a:srcRect t="74473" b="7294"/>
          <a:stretch/>
        </p:blipFill>
        <p:spPr bwMode="auto">
          <a:xfrm>
            <a:off x="130405" y="4581368"/>
            <a:ext cx="8884800" cy="2160000"/>
          </a:xfrm>
          <a:prstGeom prst="rect">
            <a:avLst/>
          </a:prstGeom>
          <a:noFill/>
          <a:ln w="9525">
            <a:solidFill>
              <a:schemeClr val="bg1">
                <a:lumMod val="50000"/>
              </a:schemeClr>
            </a:solidFill>
            <a:miter lim="800000"/>
            <a:headEnd/>
            <a:tailEnd/>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Nadpis 6"/>
          <p:cNvSpPr>
            <a:spLocks noGrp="1"/>
          </p:cNvSpPr>
          <p:nvPr>
            <p:ph type="title"/>
          </p:nvPr>
        </p:nvSpPr>
        <p:spPr>
          <a:xfrm>
            <a:off x="133352" y="2349120"/>
            <a:ext cx="6310856" cy="617403"/>
          </a:xfrm>
        </p:spPr>
        <p:txBody>
          <a:bodyPr/>
          <a:lstStyle/>
          <a:p>
            <a:r>
              <a:rPr lang="en-US" sz="2400" dirty="0" smtClean="0">
                <a:effectLst>
                  <a:outerShdw blurRad="38100" dist="38100" dir="2700000" algn="tl">
                    <a:srgbClr val="000000">
                      <a:alpha val="43137"/>
                    </a:srgbClr>
                  </a:outerShdw>
                </a:effectLst>
              </a:rPr>
              <a:t>UPBP (our algorithm)</a:t>
            </a:r>
            <a:endParaRPr lang="cs-CZ" sz="2400" b="0" dirty="0">
              <a:effectLst>
                <a:outerShdw blurRad="38100" dist="38100" dir="2700000" algn="tl">
                  <a:srgbClr val="000000">
                    <a:alpha val="43137"/>
                  </a:srgbClr>
                </a:outerShdw>
              </a:effectLst>
            </a:endParaRPr>
          </a:p>
        </p:txBody>
      </p:sp>
      <p:sp>
        <p:nvSpPr>
          <p:cNvPr id="21" name="Nadpis 6"/>
          <p:cNvSpPr txBox="1">
            <a:spLocks/>
          </p:cNvSpPr>
          <p:nvPr/>
        </p:nvSpPr>
        <p:spPr bwMode="auto">
          <a:xfrm>
            <a:off x="133351" y="4581368"/>
            <a:ext cx="7174953" cy="658744"/>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r>
              <a:rPr lang="en-US" sz="2400" kern="0" dirty="0" smtClean="0">
                <a:effectLst>
                  <a:outerShdw blurRad="38100" dist="38100" dir="2700000" algn="tl">
                    <a:srgbClr val="000000">
                      <a:alpha val="43137"/>
                    </a:srgbClr>
                  </a:outerShdw>
                </a:effectLst>
              </a:rPr>
              <a:t>Beam-Beam 1D (photon beams)</a:t>
            </a:r>
          </a:p>
        </p:txBody>
      </p:sp>
      <p:sp>
        <p:nvSpPr>
          <p:cNvPr id="22" name="Nadpis 6"/>
          <p:cNvSpPr txBox="1">
            <a:spLocks/>
          </p:cNvSpPr>
          <p:nvPr/>
        </p:nvSpPr>
        <p:spPr bwMode="auto">
          <a:xfrm>
            <a:off x="133351" y="116632"/>
            <a:ext cx="5313031" cy="1049452"/>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r>
              <a:rPr lang="en-US" sz="2400" kern="0" dirty="0" smtClean="0">
                <a:effectLst>
                  <a:outerShdw blurRad="38100" dist="38100" dir="2700000" algn="tl">
                    <a:srgbClr val="000000">
                      <a:alpha val="43137"/>
                    </a:srgbClr>
                  </a:outerShdw>
                </a:effectLst>
              </a:rPr>
              <a:t>Beam-Point 2D (BRE)</a:t>
            </a:r>
          </a:p>
        </p:txBody>
      </p:sp>
    </p:spTree>
    <p:extLst>
      <p:ext uri="{BB962C8B-B14F-4D97-AF65-F5344CB8AC3E}">
        <p14:creationId xmlns:p14="http://schemas.microsoft.com/office/powerpoint/2010/main" val="2164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evel\2014-BeamVertexMIS\paper\images\NEWEST\bathroom-tech-partial\t_BB1D_WEIGHTED.pn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5296" r="5206"/>
          <a:stretch/>
        </p:blipFill>
        <p:spPr bwMode="auto">
          <a:xfrm>
            <a:off x="4627328" y="770020"/>
            <a:ext cx="2143858" cy="6043356"/>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27" name="Picture 3" descr="C:\devel\2014-BeamVertexMIS\paper\images\NEWEST\bathroom-tech-partial\t_BP2D_WEIGHTED.png"/>
          <p:cNvPicPr>
            <a:picLocks noChangeAspect="1" noChangeArrowheads="1"/>
          </p:cNvPicPr>
          <p:nvPr/>
        </p:nvPicPr>
        <p:blipFill rotWithShape="1">
          <a:blip r:embed="rId4">
            <a:extLst>
              <a:ext uri="{28A0092B-C50C-407E-A947-70E740481C1C}">
                <a14:useLocalDpi xmlns:a14="http://schemas.microsoft.com/office/drawing/2010/main" val="0"/>
              </a:ext>
            </a:extLst>
          </a:blip>
          <a:srcRect l="49763" t="5296" r="5440"/>
          <a:stretch/>
        </p:blipFill>
        <p:spPr bwMode="auto">
          <a:xfrm>
            <a:off x="2338136" y="770020"/>
            <a:ext cx="2143858" cy="6043356"/>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28" name="Picture 4" descr="C:\devel\2014-BeamVertexMIS\paper\images\NEWEST\bathroom-tech-partial\t_BPT_WEIGHTED.png"/>
          <p:cNvPicPr>
            <a:picLocks noChangeAspect="1" noChangeArrowheads="1"/>
          </p:cNvPicPr>
          <p:nvPr/>
        </p:nvPicPr>
        <p:blipFill rotWithShape="1">
          <a:blip r:embed="rId5">
            <a:extLst>
              <a:ext uri="{28A0092B-C50C-407E-A947-70E740481C1C}">
                <a14:useLocalDpi xmlns:a14="http://schemas.microsoft.com/office/drawing/2010/main" val="0"/>
              </a:ext>
            </a:extLst>
          </a:blip>
          <a:srcRect l="49762" t="5296" r="5441"/>
          <a:stretch/>
        </p:blipFill>
        <p:spPr bwMode="auto">
          <a:xfrm>
            <a:off x="6916520" y="770020"/>
            <a:ext cx="2143858" cy="6043355"/>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30" name="Picture 6" descr="C:\devel\2014-BeamVertexMIS\paper\images\NEWEST\bathroom-tech-partial\t_PP3D_WEIGHTED.png"/>
          <p:cNvPicPr>
            <a:picLocks noChangeAspect="1" noChangeArrowheads="1"/>
          </p:cNvPicPr>
          <p:nvPr/>
        </p:nvPicPr>
        <p:blipFill rotWithShape="1">
          <a:blip r:embed="rId6">
            <a:extLst>
              <a:ext uri="{28A0092B-C50C-407E-A947-70E740481C1C}">
                <a14:useLocalDpi xmlns:a14="http://schemas.microsoft.com/office/drawing/2010/main" val="0"/>
              </a:ext>
            </a:extLst>
          </a:blip>
          <a:srcRect l="49762" t="5296" r="5441"/>
          <a:stretch/>
        </p:blipFill>
        <p:spPr bwMode="auto">
          <a:xfrm>
            <a:off x="48945" y="770020"/>
            <a:ext cx="2143858" cy="6043356"/>
          </a:xfrm>
          <a:prstGeom prst="rect">
            <a:avLst/>
          </a:prstGeom>
          <a:noFill/>
          <a:ln w="38100">
            <a:solidFill>
              <a:srgbClr val="FFC000"/>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Nadpis 6"/>
          <p:cNvSpPr txBox="1">
            <a:spLocks/>
          </p:cNvSpPr>
          <p:nvPr/>
        </p:nvSpPr>
        <p:spPr bwMode="auto">
          <a:xfrm>
            <a:off x="1142999" y="98910"/>
            <a:ext cx="6858002" cy="942005"/>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pPr algn="ctr"/>
            <a:r>
              <a:rPr lang="en-US" kern="0" dirty="0" smtClean="0">
                <a:solidFill>
                  <a:srgbClr val="FFC000"/>
                </a:solidFill>
                <a:effectLst>
                  <a:outerShdw blurRad="38100" dist="38100" dir="2700000" algn="tl">
                    <a:srgbClr val="000000">
                      <a:alpha val="43137"/>
                    </a:srgbClr>
                  </a:outerShdw>
                </a:effectLst>
              </a:rPr>
              <a:t>Weighted contributions</a:t>
            </a:r>
            <a:endParaRPr lang="cs-CZ" b="0" kern="0" dirty="0">
              <a:effectLst>
                <a:outerShdw blurRad="38100" dist="38100" dir="2700000" algn="tl">
                  <a:srgbClr val="000000">
                    <a:alpha val="43137"/>
                  </a:srgbClr>
                </a:outerShdw>
              </a:effectLst>
            </a:endParaRPr>
          </a:p>
        </p:txBody>
      </p:sp>
      <p:sp>
        <p:nvSpPr>
          <p:cNvPr id="14" name="TextovéPole 13"/>
          <p:cNvSpPr txBox="1"/>
          <p:nvPr/>
        </p:nvSpPr>
        <p:spPr>
          <a:xfrm>
            <a:off x="48945" y="757184"/>
            <a:ext cx="2143858" cy="400110"/>
          </a:xfrm>
          <a:prstGeom prst="rect">
            <a:avLst/>
          </a:prstGeom>
          <a:noFill/>
        </p:spPr>
        <p:txBody>
          <a:bodyPr wrap="square" rtlCol="0">
            <a:spAutoFit/>
          </a:bodyPr>
          <a:lstStyle/>
          <a:p>
            <a:pPr algn="ctr"/>
            <a:r>
              <a:rPr lang="en-US" sz="2000" dirty="0" smtClean="0">
                <a:solidFill>
                  <a:schemeClr val="bg1">
                    <a:lumMod val="95000"/>
                  </a:schemeClr>
                </a:solidFill>
                <a:effectLst>
                  <a:outerShdw blurRad="38100" dist="38100" dir="2700000" algn="tl">
                    <a:srgbClr val="000000">
                      <a:alpha val="43137"/>
                    </a:srgbClr>
                  </a:outerShdw>
                </a:effectLst>
                <a:latin typeface="+mn-lt"/>
              </a:rPr>
              <a:t>Point-Point 3D</a:t>
            </a:r>
          </a:p>
        </p:txBody>
      </p:sp>
      <p:sp>
        <p:nvSpPr>
          <p:cNvPr id="15" name="TextovéPole 14"/>
          <p:cNvSpPr txBox="1"/>
          <p:nvPr/>
        </p:nvSpPr>
        <p:spPr>
          <a:xfrm>
            <a:off x="2338136" y="745432"/>
            <a:ext cx="2143858" cy="707886"/>
          </a:xfrm>
          <a:prstGeom prst="rect">
            <a:avLst/>
          </a:prstGeom>
          <a:noFill/>
        </p:spPr>
        <p:txBody>
          <a:bodyPr wrap="square" rtlCol="0">
            <a:spAutoFit/>
          </a:bodyPr>
          <a:lstStyle/>
          <a:p>
            <a:pPr algn="ctr"/>
            <a:r>
              <a:rPr lang="en-US" sz="2000" dirty="0" smtClean="0">
                <a:solidFill>
                  <a:schemeClr val="bg1">
                    <a:lumMod val="95000"/>
                  </a:schemeClr>
                </a:solidFill>
                <a:effectLst>
                  <a:outerShdw blurRad="38100" dist="38100" dir="2700000" algn="tl">
                    <a:srgbClr val="000000">
                      <a:alpha val="43137"/>
                    </a:srgbClr>
                  </a:outerShdw>
                </a:effectLst>
                <a:latin typeface="+mn-lt"/>
              </a:rPr>
              <a:t>Point-Beam 2D</a:t>
            </a:r>
            <a:br>
              <a:rPr lang="en-US" sz="2000" dirty="0" smtClean="0">
                <a:solidFill>
                  <a:schemeClr val="bg1">
                    <a:lumMod val="95000"/>
                  </a:schemeClr>
                </a:solidFill>
                <a:effectLst>
                  <a:outerShdw blurRad="38100" dist="38100" dir="2700000" algn="tl">
                    <a:srgbClr val="000000">
                      <a:alpha val="43137"/>
                    </a:srgbClr>
                  </a:outerShdw>
                </a:effectLst>
                <a:latin typeface="+mn-lt"/>
              </a:rPr>
            </a:br>
            <a:r>
              <a:rPr lang="en-US" sz="2000" dirty="0" smtClean="0">
                <a:solidFill>
                  <a:schemeClr val="bg1">
                    <a:lumMod val="95000"/>
                  </a:schemeClr>
                </a:solidFill>
                <a:effectLst>
                  <a:outerShdw blurRad="38100" dist="38100" dir="2700000" algn="tl">
                    <a:srgbClr val="000000">
                      <a:alpha val="43137"/>
                    </a:srgbClr>
                  </a:outerShdw>
                </a:effectLst>
                <a:latin typeface="+mn-lt"/>
              </a:rPr>
              <a:t>(BRE)</a:t>
            </a:r>
          </a:p>
        </p:txBody>
      </p:sp>
      <p:sp>
        <p:nvSpPr>
          <p:cNvPr id="16" name="TextovéPole 15"/>
          <p:cNvSpPr txBox="1"/>
          <p:nvPr/>
        </p:nvSpPr>
        <p:spPr>
          <a:xfrm>
            <a:off x="4627328" y="770020"/>
            <a:ext cx="2143858" cy="707886"/>
          </a:xfrm>
          <a:prstGeom prst="rect">
            <a:avLst/>
          </a:prstGeom>
          <a:noFill/>
        </p:spPr>
        <p:txBody>
          <a:bodyPr wrap="square" rtlCol="0">
            <a:spAutoFit/>
          </a:bodyPr>
          <a:lstStyle/>
          <a:p>
            <a:pPr algn="ctr"/>
            <a:r>
              <a:rPr lang="en-US" sz="2000" dirty="0" smtClean="0">
                <a:solidFill>
                  <a:schemeClr val="bg1">
                    <a:lumMod val="95000"/>
                  </a:schemeClr>
                </a:solidFill>
                <a:effectLst>
                  <a:outerShdw blurRad="38100" dist="38100" dir="2700000" algn="tl">
                    <a:srgbClr val="000000">
                      <a:alpha val="43137"/>
                    </a:srgbClr>
                  </a:outerShdw>
                </a:effectLst>
                <a:latin typeface="+mn-lt"/>
              </a:rPr>
              <a:t>Beam-Beam 1D</a:t>
            </a:r>
          </a:p>
          <a:p>
            <a:pPr algn="ctr"/>
            <a:r>
              <a:rPr lang="en-US" sz="2000" dirty="0" smtClean="0">
                <a:solidFill>
                  <a:schemeClr val="bg1">
                    <a:lumMod val="95000"/>
                  </a:schemeClr>
                </a:solidFill>
                <a:effectLst>
                  <a:outerShdw blurRad="38100" dist="38100" dir="2700000" algn="tl">
                    <a:srgbClr val="000000">
                      <a:alpha val="43137"/>
                    </a:srgbClr>
                  </a:outerShdw>
                </a:effectLst>
                <a:latin typeface="+mn-lt"/>
              </a:rPr>
              <a:t>(ph. beams)</a:t>
            </a:r>
          </a:p>
        </p:txBody>
      </p:sp>
      <p:sp>
        <p:nvSpPr>
          <p:cNvPr id="17" name="TextovéPole 16"/>
          <p:cNvSpPr txBox="1"/>
          <p:nvPr/>
        </p:nvSpPr>
        <p:spPr>
          <a:xfrm>
            <a:off x="6912357" y="770020"/>
            <a:ext cx="2148021" cy="400110"/>
          </a:xfrm>
          <a:prstGeom prst="rect">
            <a:avLst/>
          </a:prstGeom>
          <a:noFill/>
        </p:spPr>
        <p:txBody>
          <a:bodyPr wrap="square" rtlCol="0">
            <a:spAutoFit/>
          </a:bodyPr>
          <a:lstStyle/>
          <a:p>
            <a:r>
              <a:rPr lang="en-US" sz="2000" dirty="0">
                <a:solidFill>
                  <a:schemeClr val="bg1">
                    <a:lumMod val="95000"/>
                  </a:schemeClr>
                </a:solidFill>
                <a:effectLst>
                  <a:outerShdw blurRad="38100" dist="38100" dir="2700000" algn="tl">
                    <a:srgbClr val="000000">
                      <a:alpha val="43137"/>
                    </a:srgbClr>
                  </a:outerShdw>
                </a:effectLst>
                <a:latin typeface="+mn-lt"/>
              </a:rPr>
              <a:t>B</a:t>
            </a:r>
            <a:r>
              <a:rPr lang="en-US" sz="2000" dirty="0" smtClean="0">
                <a:solidFill>
                  <a:schemeClr val="bg1">
                    <a:lumMod val="95000"/>
                  </a:schemeClr>
                </a:solidFill>
                <a:effectLst>
                  <a:outerShdw blurRad="38100" dist="38100" dir="2700000" algn="tl">
                    <a:srgbClr val="000000">
                      <a:alpha val="43137"/>
                    </a:srgbClr>
                  </a:outerShdw>
                </a:effectLst>
                <a:latin typeface="+mn-lt"/>
              </a:rPr>
              <a:t>idirectional PT</a:t>
            </a:r>
          </a:p>
        </p:txBody>
      </p:sp>
    </p:spTree>
    <p:extLst>
      <p:ext uri="{BB962C8B-B14F-4D97-AF65-F5344CB8AC3E}">
        <p14:creationId xmlns:p14="http://schemas.microsoft.com/office/powerpoint/2010/main" val="429201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4" y="1485802"/>
            <a:ext cx="8883193" cy="388639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47</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Tree>
    <p:extLst>
      <p:ext uri="{BB962C8B-B14F-4D97-AF65-F5344CB8AC3E}">
        <p14:creationId xmlns:p14="http://schemas.microsoft.com/office/powerpoint/2010/main" val="1294255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48</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1528" b="22893"/>
          <a:stretch/>
        </p:blipFill>
        <p:spPr bwMode="auto">
          <a:xfrm>
            <a:off x="130406" y="2349120"/>
            <a:ext cx="8883188" cy="2160001"/>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1528" b="22893"/>
          <a:stretch/>
        </p:blipFill>
        <p:spPr bwMode="auto">
          <a:xfrm>
            <a:off x="130405" y="116632"/>
            <a:ext cx="8883190" cy="2160001"/>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1530" b="22892"/>
          <a:stretch/>
        </p:blipFill>
        <p:spPr bwMode="auto">
          <a:xfrm>
            <a:off x="130405" y="4581368"/>
            <a:ext cx="8883190" cy="2160000"/>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0" name="Nadpis 6"/>
          <p:cNvSpPr>
            <a:spLocks noGrp="1"/>
          </p:cNvSpPr>
          <p:nvPr>
            <p:ph type="title"/>
          </p:nvPr>
        </p:nvSpPr>
        <p:spPr>
          <a:xfrm>
            <a:off x="133352" y="2349120"/>
            <a:ext cx="6310856" cy="617403"/>
          </a:xfrm>
        </p:spPr>
        <p:txBody>
          <a:bodyPr/>
          <a:lstStyle/>
          <a:p>
            <a:r>
              <a:rPr lang="en-US" sz="2400" dirty="0" smtClean="0">
                <a:effectLst>
                  <a:outerShdw blurRad="38100" dist="38100" dir="2700000" algn="tl">
                    <a:srgbClr val="000000">
                      <a:alpha val="43137"/>
                    </a:srgbClr>
                  </a:outerShdw>
                </a:effectLst>
              </a:rPr>
              <a:t>UPBP (our algorithm)</a:t>
            </a:r>
            <a:endParaRPr lang="cs-CZ" sz="2400" b="0" dirty="0">
              <a:effectLst>
                <a:outerShdw blurRad="38100" dist="38100" dir="2700000" algn="tl">
                  <a:srgbClr val="000000">
                    <a:alpha val="43137"/>
                  </a:srgbClr>
                </a:outerShdw>
              </a:effectLst>
            </a:endParaRPr>
          </a:p>
        </p:txBody>
      </p:sp>
      <p:sp>
        <p:nvSpPr>
          <p:cNvPr id="21" name="Nadpis 6"/>
          <p:cNvSpPr txBox="1">
            <a:spLocks/>
          </p:cNvSpPr>
          <p:nvPr/>
        </p:nvSpPr>
        <p:spPr bwMode="auto">
          <a:xfrm>
            <a:off x="133351" y="4581368"/>
            <a:ext cx="7174953" cy="658744"/>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r>
              <a:rPr lang="en-US" sz="2400" kern="0" dirty="0" smtClean="0">
                <a:effectLst>
                  <a:outerShdw blurRad="38100" dist="38100" dir="2700000" algn="tl">
                    <a:srgbClr val="000000">
                      <a:alpha val="43137"/>
                    </a:srgbClr>
                  </a:outerShdw>
                </a:effectLst>
              </a:rPr>
              <a:t>Beam-Beam 1D (photon beams)</a:t>
            </a:r>
          </a:p>
        </p:txBody>
      </p:sp>
      <p:sp>
        <p:nvSpPr>
          <p:cNvPr id="22" name="Nadpis 6"/>
          <p:cNvSpPr txBox="1">
            <a:spLocks/>
          </p:cNvSpPr>
          <p:nvPr/>
        </p:nvSpPr>
        <p:spPr bwMode="auto">
          <a:xfrm>
            <a:off x="133351" y="116632"/>
            <a:ext cx="5313031" cy="1049452"/>
          </a:xfrm>
          <a:prstGeom prst="rect">
            <a:avLst/>
          </a:prstGeom>
          <a:noFill/>
          <a:ln w="9525">
            <a:noFill/>
            <a:miter lim="800000"/>
            <a:headEnd/>
            <a:tailEnd/>
          </a:ln>
          <a:effectLst>
            <a:outerShdw blurRad="342900" dist="38100" dir="18900000" sx="139000" sy="139000" algn="bl" rotWithShape="0">
              <a:prstClr val="black">
                <a:alpha val="40000"/>
              </a:prstClr>
            </a:outerShdw>
          </a:effec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200" b="1">
                <a:solidFill>
                  <a:schemeClr val="bg1">
                    <a:lumMod val="95000"/>
                  </a:schemeClr>
                </a:solidFill>
                <a:effectLst/>
                <a:latin typeface="+mj-lt"/>
                <a:ea typeface="+mj-ea"/>
                <a:cs typeface="+mj-cs"/>
              </a:defRPr>
            </a:lvl1pPr>
            <a:lvl2pPr algn="l" rtl="0" eaLnBrk="0" fontAlgn="base" hangingPunct="0">
              <a:spcBef>
                <a:spcPct val="0"/>
              </a:spcBef>
              <a:spcAft>
                <a:spcPct val="0"/>
              </a:spcAft>
              <a:defRPr sz="3200">
                <a:solidFill>
                  <a:schemeClr val="tx2"/>
                </a:solidFill>
                <a:latin typeface="Georgia" pitchFamily="18" charset="0"/>
              </a:defRPr>
            </a:lvl2pPr>
            <a:lvl3pPr algn="l" rtl="0" eaLnBrk="0" fontAlgn="base" hangingPunct="0">
              <a:spcBef>
                <a:spcPct val="0"/>
              </a:spcBef>
              <a:spcAft>
                <a:spcPct val="0"/>
              </a:spcAft>
              <a:defRPr sz="3200">
                <a:solidFill>
                  <a:schemeClr val="tx2"/>
                </a:solidFill>
                <a:latin typeface="Georgia" pitchFamily="18" charset="0"/>
              </a:defRPr>
            </a:lvl3pPr>
            <a:lvl4pPr algn="l" rtl="0" eaLnBrk="0" fontAlgn="base" hangingPunct="0">
              <a:spcBef>
                <a:spcPct val="0"/>
              </a:spcBef>
              <a:spcAft>
                <a:spcPct val="0"/>
              </a:spcAft>
              <a:defRPr sz="3200">
                <a:solidFill>
                  <a:schemeClr val="tx2"/>
                </a:solidFill>
                <a:latin typeface="Georgia" pitchFamily="18" charset="0"/>
              </a:defRPr>
            </a:lvl4pPr>
            <a:lvl5pPr algn="l" rtl="0" eaLnBrk="0" fontAlgn="base" hangingPunct="0">
              <a:spcBef>
                <a:spcPct val="0"/>
              </a:spcBef>
              <a:spcAft>
                <a:spcPct val="0"/>
              </a:spcAft>
              <a:defRPr sz="3200">
                <a:solidFill>
                  <a:schemeClr val="tx2"/>
                </a:solidFill>
                <a:latin typeface="Georgia" pitchFamily="18" charset="0"/>
              </a:defRPr>
            </a:lvl5pPr>
            <a:lvl6pPr marL="457200" algn="l" rtl="0" fontAlgn="base">
              <a:spcBef>
                <a:spcPct val="0"/>
              </a:spcBef>
              <a:spcAft>
                <a:spcPct val="0"/>
              </a:spcAft>
              <a:defRPr sz="3200">
                <a:solidFill>
                  <a:schemeClr val="tx2"/>
                </a:solidFill>
                <a:latin typeface="Arial Black" pitchFamily="34" charset="0"/>
              </a:defRPr>
            </a:lvl6pPr>
            <a:lvl7pPr marL="914400" algn="l" rtl="0" fontAlgn="base">
              <a:spcBef>
                <a:spcPct val="0"/>
              </a:spcBef>
              <a:spcAft>
                <a:spcPct val="0"/>
              </a:spcAft>
              <a:defRPr sz="3200">
                <a:solidFill>
                  <a:schemeClr val="tx2"/>
                </a:solidFill>
                <a:latin typeface="Arial Black" pitchFamily="34" charset="0"/>
              </a:defRPr>
            </a:lvl7pPr>
            <a:lvl8pPr marL="1371600" algn="l" rtl="0" fontAlgn="base">
              <a:spcBef>
                <a:spcPct val="0"/>
              </a:spcBef>
              <a:spcAft>
                <a:spcPct val="0"/>
              </a:spcAft>
              <a:defRPr sz="3200">
                <a:solidFill>
                  <a:schemeClr val="tx2"/>
                </a:solidFill>
                <a:latin typeface="Arial Black" pitchFamily="34" charset="0"/>
              </a:defRPr>
            </a:lvl8pPr>
            <a:lvl9pPr marL="1828800" algn="l" rtl="0" fontAlgn="base">
              <a:spcBef>
                <a:spcPct val="0"/>
              </a:spcBef>
              <a:spcAft>
                <a:spcPct val="0"/>
              </a:spcAft>
              <a:defRPr sz="3200">
                <a:solidFill>
                  <a:schemeClr val="tx2"/>
                </a:solidFill>
                <a:latin typeface="Arial Black" pitchFamily="34" charset="0"/>
              </a:defRPr>
            </a:lvl9pPr>
          </a:lstStyle>
          <a:p>
            <a:r>
              <a:rPr lang="en-US" sz="2400" kern="0" dirty="0" smtClean="0">
                <a:effectLst>
                  <a:outerShdw blurRad="38100" dist="38100" dir="2700000" algn="tl">
                    <a:srgbClr val="000000">
                      <a:alpha val="43137"/>
                    </a:srgbClr>
                  </a:outerShdw>
                </a:effectLst>
              </a:rPr>
              <a:t>Beam-Point 2D (BRE)</a:t>
            </a:r>
          </a:p>
        </p:txBody>
      </p:sp>
    </p:spTree>
    <p:extLst>
      <p:ext uri="{BB962C8B-B14F-4D97-AF65-F5344CB8AC3E}">
        <p14:creationId xmlns:p14="http://schemas.microsoft.com/office/powerpoint/2010/main" val="407836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Limitations &amp; </a:t>
            </a:r>
            <a:r>
              <a:rPr lang="en-US" dirty="0"/>
              <a:t>f</a:t>
            </a:r>
            <a:r>
              <a:rPr lang="en-US" dirty="0" smtClean="0"/>
              <a:t>uture work</a:t>
            </a:r>
            <a:endParaRPr lang="cs-CZ" dirty="0"/>
          </a:p>
        </p:txBody>
      </p:sp>
      <p:sp>
        <p:nvSpPr>
          <p:cNvPr id="3" name="Zástupný symbol pro obsah 2"/>
          <p:cNvSpPr>
            <a:spLocks noGrp="1"/>
          </p:cNvSpPr>
          <p:nvPr>
            <p:ph idx="1"/>
          </p:nvPr>
        </p:nvSpPr>
        <p:spPr/>
        <p:txBody>
          <a:bodyPr/>
          <a:lstStyle/>
          <a:p>
            <a:r>
              <a:rPr lang="en-US" b="1" dirty="0" smtClean="0"/>
              <a:t>Asymptotic variance and bias analysis</a:t>
            </a:r>
            <a:endParaRPr lang="en-US" dirty="0"/>
          </a:p>
          <a:p>
            <a:pPr lvl="1"/>
            <a:r>
              <a:rPr lang="en-US" dirty="0" smtClean="0"/>
              <a:t>Radius reduction / consistent results</a:t>
            </a:r>
            <a:endParaRPr lang="cs-CZ" dirty="0"/>
          </a:p>
          <a:p>
            <a:endParaRPr lang="en-US" dirty="0" smtClean="0"/>
          </a:p>
          <a:p>
            <a:r>
              <a:rPr lang="en-US" dirty="0" smtClean="0"/>
              <a:t>Take </a:t>
            </a:r>
            <a:r>
              <a:rPr lang="en-US" b="1" dirty="0" smtClean="0"/>
              <a:t>bias</a:t>
            </a:r>
            <a:r>
              <a:rPr lang="en-US" dirty="0" smtClean="0"/>
              <a:t> and </a:t>
            </a:r>
            <a:r>
              <a:rPr lang="en-US" b="1" dirty="0" smtClean="0"/>
              <a:t>efficiency</a:t>
            </a:r>
            <a:r>
              <a:rPr lang="en-US" dirty="0" smtClean="0"/>
              <a:t> into account</a:t>
            </a:r>
          </a:p>
          <a:p>
            <a:endParaRPr lang="en-US" dirty="0" smtClean="0"/>
          </a:p>
          <a:p>
            <a:r>
              <a:rPr lang="en-US" b="1" dirty="0" smtClean="0"/>
              <a:t>Number of samples</a:t>
            </a:r>
            <a:r>
              <a:rPr lang="en-US" dirty="0" smtClean="0"/>
              <a:t> from techniques</a:t>
            </a:r>
            <a:endParaRPr lang="en-US" dirty="0"/>
          </a:p>
          <a:p>
            <a:endParaRPr lang="en-US" dirty="0" smtClean="0"/>
          </a:p>
          <a:p>
            <a:r>
              <a:rPr lang="en-US" dirty="0" smtClean="0"/>
              <a:t>Implementation improvements </a:t>
            </a:r>
            <a:br>
              <a:rPr lang="en-US" dirty="0" smtClean="0"/>
            </a:br>
            <a:r>
              <a:rPr lang="en-US" dirty="0" smtClean="0"/>
              <a:t>(</a:t>
            </a:r>
            <a:r>
              <a:rPr lang="en-US" b="1" dirty="0" smtClean="0"/>
              <a:t>beams data structure</a:t>
            </a:r>
            <a:r>
              <a:rPr lang="en-US" dirty="0" smtClean="0"/>
              <a:t>)</a:t>
            </a:r>
            <a:endParaRPr lang="en-US" dirty="0"/>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49</a:t>
            </a:fld>
            <a:endParaRPr lang="en-US" altLang="en-US">
              <a:solidFill>
                <a:prstClr val="black"/>
              </a:solidFill>
            </a:endParaRPr>
          </a:p>
        </p:txBody>
      </p:sp>
    </p:spTree>
    <p:custDataLst>
      <p:tags r:id="rId1"/>
    </p:custDataLst>
    <p:extLst>
      <p:ext uri="{BB962C8B-B14F-4D97-AF65-F5344CB8AC3E}">
        <p14:creationId xmlns:p14="http://schemas.microsoft.com/office/powerpoint/2010/main" val="93786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smtClean="0"/>
              <a:t>Volumetric photon mapping </a:t>
            </a:r>
            <a:br>
              <a:rPr lang="en-US" dirty="0" smtClean="0"/>
            </a:br>
            <a:r>
              <a:rPr lang="en-US" dirty="0" smtClean="0"/>
              <a:t>1 hour</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4" y="1929869"/>
            <a:ext cx="8883193" cy="388639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76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Conclusions</a:t>
            </a:r>
            <a:endParaRPr lang="cs-CZ" dirty="0"/>
          </a:p>
        </p:txBody>
      </p:sp>
      <p:sp>
        <p:nvSpPr>
          <p:cNvPr id="3" name="Zástupný symbol pro obsah 2"/>
          <p:cNvSpPr>
            <a:spLocks noGrp="1"/>
          </p:cNvSpPr>
          <p:nvPr>
            <p:ph idx="1"/>
          </p:nvPr>
        </p:nvSpPr>
        <p:spPr/>
        <p:txBody>
          <a:bodyPr/>
          <a:lstStyle/>
          <a:p>
            <a:pPr marL="342900" lvl="1" indent="-342900">
              <a:buClr>
                <a:schemeClr val="accent1"/>
              </a:buClr>
              <a:buSzPct val="65000"/>
              <a:buFont typeface="Wingdings" pitchFamily="2" charset="2"/>
              <a:buChar char="n"/>
            </a:pPr>
            <a:r>
              <a:rPr lang="en-US" sz="2400" b="1" dirty="0" smtClean="0"/>
              <a:t>Photon beams </a:t>
            </a:r>
            <a:r>
              <a:rPr lang="en-US" sz="2400" b="1" dirty="0"/>
              <a:t>are not always better than </a:t>
            </a:r>
            <a:r>
              <a:rPr lang="en-US" sz="2400" b="1" dirty="0" smtClean="0"/>
              <a:t>photon points</a:t>
            </a:r>
            <a:r>
              <a:rPr lang="en-US" sz="2400" b="1" dirty="0"/>
              <a:t>!</a:t>
            </a:r>
          </a:p>
          <a:p>
            <a:pPr lvl="1"/>
            <a:r>
              <a:rPr lang="en-US" dirty="0"/>
              <a:t>Rare media: beams</a:t>
            </a:r>
          </a:p>
          <a:p>
            <a:pPr lvl="1"/>
            <a:r>
              <a:rPr lang="en-US" dirty="0" smtClean="0"/>
              <a:t>Dense media: points</a:t>
            </a:r>
          </a:p>
          <a:p>
            <a:pPr marL="344487" lvl="1" indent="0">
              <a:buNone/>
            </a:pPr>
            <a:endParaRPr lang="en-US" dirty="0"/>
          </a:p>
          <a:p>
            <a:r>
              <a:rPr lang="en-US" b="1" dirty="0" smtClean="0"/>
              <a:t>Extended MIS</a:t>
            </a:r>
          </a:p>
          <a:p>
            <a:pPr lvl="1"/>
            <a:r>
              <a:rPr lang="en-US" dirty="0" smtClean="0"/>
              <a:t>Applications beyond combining volumetric estimators</a:t>
            </a:r>
          </a:p>
          <a:p>
            <a:pPr lvl="1"/>
            <a:endParaRPr lang="en-US" dirty="0"/>
          </a:p>
          <a:p>
            <a:r>
              <a:rPr lang="en-US" b="1" dirty="0" smtClean="0"/>
              <a:t>Practical combined algorithm</a:t>
            </a:r>
          </a:p>
          <a:p>
            <a:pPr lvl="1"/>
            <a:r>
              <a:rPr lang="en-US" dirty="0" smtClean="0"/>
              <a:t>Wide range of media properties</a:t>
            </a:r>
            <a:endParaRPr lang="cs-CZ" dirty="0"/>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50</a:t>
            </a:fld>
            <a:endParaRPr lang="en-US" altLang="en-US">
              <a:solidFill>
                <a:prstClr val="black"/>
              </a:solidFill>
            </a:endParaRPr>
          </a:p>
        </p:txBody>
      </p:sp>
    </p:spTree>
    <p:extLst>
      <p:ext uri="{BB962C8B-B14F-4D97-AF65-F5344CB8AC3E}">
        <p14:creationId xmlns:p14="http://schemas.microsoft.com/office/powerpoint/2010/main" val="12500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Source code</a:t>
            </a:r>
            <a:endParaRPr lang="cs-CZ" dirty="0"/>
          </a:p>
        </p:txBody>
      </p:sp>
      <p:sp>
        <p:nvSpPr>
          <p:cNvPr id="3" name="Zástupný symbol pro obsah 2"/>
          <p:cNvSpPr>
            <a:spLocks noGrp="1"/>
          </p:cNvSpPr>
          <p:nvPr>
            <p:ph idx="1"/>
          </p:nvPr>
        </p:nvSpPr>
        <p:spPr/>
        <p:txBody>
          <a:bodyPr/>
          <a:lstStyle/>
          <a:p>
            <a:endParaRPr lang="cs-CZ"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0453"/>
          <a:stretch/>
        </p:blipFill>
        <p:spPr bwMode="auto">
          <a:xfrm>
            <a:off x="467544" y="1772816"/>
            <a:ext cx="8280920" cy="2966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1480384" y="5076024"/>
            <a:ext cx="6255239" cy="584775"/>
          </a:xfrm>
          <a:prstGeom prst="rect">
            <a:avLst/>
          </a:prstGeom>
        </p:spPr>
        <p:txBody>
          <a:bodyPr wrap="none">
            <a:spAutoFit/>
          </a:bodyPr>
          <a:lstStyle/>
          <a:p>
            <a:r>
              <a:rPr lang="cs-CZ" sz="3200" b="1" dirty="0">
                <a:solidFill>
                  <a:schemeClr val="tx2"/>
                </a:solidFill>
                <a:latin typeface="+mj-lt"/>
              </a:rPr>
              <a:t>http://www.smallupbp.com/</a:t>
            </a:r>
          </a:p>
        </p:txBody>
      </p:sp>
    </p:spTree>
    <p:extLst>
      <p:ext uri="{BB962C8B-B14F-4D97-AF65-F5344CB8AC3E}">
        <p14:creationId xmlns:p14="http://schemas.microsoft.com/office/powerpoint/2010/main" val="311419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618960"/>
            <a:ext cx="8280920" cy="239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Nadpis 1"/>
          <p:cNvSpPr>
            <a:spLocks noGrp="1"/>
          </p:cNvSpPr>
          <p:nvPr>
            <p:ph type="title"/>
          </p:nvPr>
        </p:nvSpPr>
        <p:spPr/>
        <p:txBody>
          <a:bodyPr/>
          <a:lstStyle/>
          <a:p>
            <a:r>
              <a:rPr lang="en-US" dirty="0" smtClean="0"/>
              <a:t>Media coverage</a:t>
            </a:r>
            <a:endParaRPr lang="cs-CZ" dirty="0"/>
          </a:p>
        </p:txBody>
      </p:sp>
      <p:sp>
        <p:nvSpPr>
          <p:cNvPr id="3" name="Zástupný symbol pro obsah 2"/>
          <p:cNvSpPr>
            <a:spLocks noGrp="1"/>
          </p:cNvSpPr>
          <p:nvPr>
            <p:ph idx="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52</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6" name="Obdélník 5"/>
          <p:cNvSpPr/>
          <p:nvPr/>
        </p:nvSpPr>
        <p:spPr>
          <a:xfrm>
            <a:off x="315260" y="5385410"/>
            <a:ext cx="6077305" cy="707886"/>
          </a:xfrm>
          <a:prstGeom prst="rect">
            <a:avLst/>
          </a:prstGeom>
        </p:spPr>
        <p:txBody>
          <a:bodyPr wrap="none">
            <a:spAutoFit/>
          </a:bodyPr>
          <a:lstStyle/>
          <a:p>
            <a:r>
              <a:rPr lang="cs-CZ" sz="2000" b="1" dirty="0">
                <a:solidFill>
                  <a:schemeClr val="tx2"/>
                </a:solidFill>
                <a:latin typeface="+mj-lt"/>
              </a:rPr>
              <a:t>http://www.fxguide.com/featured</a:t>
            </a:r>
            <a:r>
              <a:rPr lang="cs-CZ" sz="2000" b="1" dirty="0" smtClean="0">
                <a:solidFill>
                  <a:schemeClr val="tx2"/>
                </a:solidFill>
                <a:latin typeface="+mj-lt"/>
              </a:rPr>
              <a:t>/</a:t>
            </a:r>
            <a:r>
              <a:rPr lang="en-US" sz="2000" b="1" dirty="0" smtClean="0">
                <a:solidFill>
                  <a:schemeClr val="tx2"/>
                </a:solidFill>
                <a:latin typeface="+mj-lt"/>
              </a:rPr>
              <a:t/>
            </a:r>
            <a:br>
              <a:rPr lang="en-US" sz="2000" b="1" dirty="0" smtClean="0">
                <a:solidFill>
                  <a:schemeClr val="tx2"/>
                </a:solidFill>
                <a:latin typeface="+mj-lt"/>
              </a:rPr>
            </a:br>
            <a:r>
              <a:rPr lang="cs-CZ" sz="2000" b="1" dirty="0" smtClean="0">
                <a:solidFill>
                  <a:schemeClr val="tx2"/>
                </a:solidFill>
                <a:latin typeface="+mj-lt"/>
              </a:rPr>
              <a:t>beam-rendering-extended-at-siggraph-2014</a:t>
            </a:r>
            <a:r>
              <a:rPr lang="cs-CZ" sz="2000" b="1" dirty="0">
                <a:solidFill>
                  <a:schemeClr val="tx2"/>
                </a:solidFill>
                <a:latin typeface="+mj-lt"/>
              </a:rPr>
              <a:t>/</a:t>
            </a:r>
          </a:p>
        </p:txBody>
      </p:sp>
      <p:pic>
        <p:nvPicPr>
          <p:cNvPr id="1026" name="Picture 2" descr="http://upload.wikimedia.org/wikipedia/en/thumb/6/64/Fxguide_logo.svg/800px-Fxguide_logo.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223440"/>
            <a:ext cx="3794185" cy="1161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68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Acknowledgements</a:t>
            </a:r>
            <a:endParaRPr lang="cs-CZ" dirty="0"/>
          </a:p>
        </p:txBody>
      </p:sp>
      <p:sp>
        <p:nvSpPr>
          <p:cNvPr id="3" name="Zástupný symbol pro obsah 2"/>
          <p:cNvSpPr>
            <a:spLocks noGrp="1"/>
          </p:cNvSpPr>
          <p:nvPr>
            <p:ph idx="1"/>
          </p:nvPr>
        </p:nvSpPr>
        <p:spPr/>
        <p:txBody>
          <a:bodyPr/>
          <a:lstStyle/>
          <a:p>
            <a:r>
              <a:rPr lang="en-US" b="1" dirty="0" smtClean="0"/>
              <a:t>Funding</a:t>
            </a:r>
          </a:p>
          <a:p>
            <a:pPr lvl="1"/>
            <a:r>
              <a:rPr lang="en-US" dirty="0" smtClean="0"/>
              <a:t>Czech </a:t>
            </a:r>
            <a:r>
              <a:rPr lang="en-US" dirty="0"/>
              <a:t>Science </a:t>
            </a:r>
            <a:r>
              <a:rPr lang="en-US" dirty="0" smtClean="0"/>
              <a:t>Foundation</a:t>
            </a:r>
          </a:p>
          <a:p>
            <a:pPr lvl="1"/>
            <a:r>
              <a:rPr lang="en-US" dirty="0" smtClean="0"/>
              <a:t>Charles </a:t>
            </a:r>
            <a:r>
              <a:rPr lang="en-US" dirty="0"/>
              <a:t>University in </a:t>
            </a:r>
            <a:r>
              <a:rPr lang="en-US" dirty="0" smtClean="0"/>
              <a:t>Prague</a:t>
            </a:r>
          </a:p>
          <a:p>
            <a:pPr lvl="1"/>
            <a:r>
              <a:rPr lang="en-US" dirty="0" smtClean="0"/>
              <a:t>Natural </a:t>
            </a:r>
            <a:r>
              <a:rPr lang="en-US" dirty="0"/>
              <a:t>Sciences and Engineering </a:t>
            </a:r>
            <a:r>
              <a:rPr lang="en-US" dirty="0" smtClean="0"/>
              <a:t>Research Council </a:t>
            </a:r>
            <a:r>
              <a:rPr lang="en-US" dirty="0"/>
              <a:t>of </a:t>
            </a:r>
            <a:r>
              <a:rPr lang="en-US" dirty="0" smtClean="0"/>
              <a:t>Canada</a:t>
            </a:r>
          </a:p>
          <a:p>
            <a:endParaRPr lang="en-US" dirty="0" smtClean="0"/>
          </a:p>
          <a:p>
            <a:r>
              <a:rPr lang="en-US" dirty="0" smtClean="0"/>
              <a:t>Chaos Group</a:t>
            </a:r>
          </a:p>
          <a:p>
            <a:r>
              <a:rPr lang="en-US" dirty="0" err="1" smtClean="0"/>
              <a:t>Ondra</a:t>
            </a:r>
            <a:r>
              <a:rPr lang="en-US" dirty="0" smtClean="0"/>
              <a:t> Karl</a:t>
            </a:r>
            <a:r>
              <a:rPr lang="cs-CZ" dirty="0" err="1" smtClean="0"/>
              <a:t>ík</a:t>
            </a:r>
            <a:endParaRPr lang="cs-CZ" dirty="0" smtClean="0"/>
          </a:p>
          <a:p>
            <a:r>
              <a:rPr lang="cs-CZ" dirty="0" err="1" smtClean="0"/>
              <a:t>Anonymous</a:t>
            </a:r>
            <a:r>
              <a:rPr lang="cs-CZ" dirty="0" smtClean="0"/>
              <a:t> r</a:t>
            </a:r>
            <a:r>
              <a:rPr lang="en-US" dirty="0" err="1" smtClean="0"/>
              <a:t>eviewers</a:t>
            </a:r>
            <a:endParaRPr lang="cs-CZ" dirty="0" smtClean="0"/>
          </a:p>
        </p:txBody>
      </p:sp>
      <p:sp>
        <p:nvSpPr>
          <p:cNvPr id="4" name="Zástupný symbol pro zápatí 3"/>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5" name="Zástupný symbol pro číslo snímku 4"/>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53</a:t>
            </a:fld>
            <a:endParaRPr lang="en-US" altLang="en-US">
              <a:solidFill>
                <a:prstClr val="black"/>
              </a:solidFill>
            </a:endParaRPr>
          </a:p>
        </p:txBody>
      </p:sp>
    </p:spTree>
    <p:custDataLst>
      <p:tags r:id="rId1"/>
    </p:custDataLst>
    <p:extLst>
      <p:ext uri="{BB962C8B-B14F-4D97-AF65-F5344CB8AC3E}">
        <p14:creationId xmlns:p14="http://schemas.microsoft.com/office/powerpoint/2010/main" val="3096617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smtClean="0"/>
              <a:t>Unifying points beams and paths …</a:t>
            </a:r>
            <a:endParaRPr lang="cs-CZ"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08" t="2756" r="2047" b="3230"/>
          <a:stretch/>
        </p:blipFill>
        <p:spPr bwMode="auto">
          <a:xfrm>
            <a:off x="189091" y="1484784"/>
            <a:ext cx="8775397" cy="3801616"/>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2" name="Obdélník 11"/>
          <p:cNvSpPr/>
          <p:nvPr/>
        </p:nvSpPr>
        <p:spPr>
          <a:xfrm>
            <a:off x="1341097" y="5661248"/>
            <a:ext cx="6255239" cy="584775"/>
          </a:xfrm>
          <a:prstGeom prst="rect">
            <a:avLst/>
          </a:prstGeom>
        </p:spPr>
        <p:txBody>
          <a:bodyPr wrap="none">
            <a:spAutoFit/>
          </a:bodyPr>
          <a:lstStyle/>
          <a:p>
            <a:r>
              <a:rPr lang="cs-CZ" sz="3200" b="1" dirty="0">
                <a:solidFill>
                  <a:schemeClr val="tx2"/>
                </a:solidFill>
                <a:latin typeface="+mj-lt"/>
              </a:rPr>
              <a:t>http://www.smallupbp.com/</a:t>
            </a:r>
          </a:p>
        </p:txBody>
      </p:sp>
      <p:sp>
        <p:nvSpPr>
          <p:cNvPr id="3" name="TextovéPole 2"/>
          <p:cNvSpPr txBox="1"/>
          <p:nvPr/>
        </p:nvSpPr>
        <p:spPr>
          <a:xfrm>
            <a:off x="318200" y="1589891"/>
            <a:ext cx="3749744" cy="830997"/>
          </a:xfrm>
          <a:prstGeom prst="rect">
            <a:avLst/>
          </a:prstGeom>
          <a:noFill/>
        </p:spPr>
        <p:txBody>
          <a:bodyPr wrap="none" rtlCol="0">
            <a:spAutoFit/>
          </a:bodyPr>
          <a:lstStyle/>
          <a:p>
            <a:r>
              <a:rPr lang="en-US" sz="4800" b="1" dirty="0" smtClean="0">
                <a:solidFill>
                  <a:schemeClr val="tx2"/>
                </a:solidFill>
                <a:latin typeface="+mn-lt"/>
              </a:rPr>
              <a:t>Thank you!</a:t>
            </a:r>
            <a:endParaRPr lang="cs-CZ" sz="4800" b="1" dirty="0" smtClean="0">
              <a:solidFill>
                <a:schemeClr val="tx2"/>
              </a:solidFill>
              <a:latin typeface="+mn-lt"/>
            </a:endParaRPr>
          </a:p>
        </p:txBody>
      </p:sp>
    </p:spTree>
    <p:extLst>
      <p:ext uri="{BB962C8B-B14F-4D97-AF65-F5344CB8AC3E}">
        <p14:creationId xmlns:p14="http://schemas.microsoft.com/office/powerpoint/2010/main" val="117788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en-US" dirty="0" smtClean="0"/>
              <a:t>Additional Slides</a:t>
            </a:r>
            <a:endParaRPr lang="cs-CZ" dirty="0"/>
          </a:p>
        </p:txBody>
      </p:sp>
      <p:sp>
        <p:nvSpPr>
          <p:cNvPr id="5" name="Zástupný symbol pro text 4"/>
          <p:cNvSpPr>
            <a:spLocks noGrp="1"/>
          </p:cNvSpPr>
          <p:nvPr>
            <p:ph type="body" idx="1"/>
          </p:nvPr>
        </p:nvSpPr>
        <p:spPr/>
        <p:txBody>
          <a:bodyPr/>
          <a:lstStyle/>
          <a:p>
            <a:endParaRPr lang="cs-CZ"/>
          </a:p>
        </p:txBody>
      </p:sp>
    </p:spTree>
    <p:extLst>
      <p:ext uri="{BB962C8B-B14F-4D97-AF65-F5344CB8AC3E}">
        <p14:creationId xmlns:p14="http://schemas.microsoft.com/office/powerpoint/2010/main" val="347388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smtClean="0"/>
              <a:t>Still life</a:t>
            </a:r>
            <a:r>
              <a:rPr lang="en-US" b="0" dirty="0" smtClean="0">
                <a:solidFill>
                  <a:schemeClr val="bg1">
                    <a:lumMod val="95000"/>
                  </a:schemeClr>
                </a:solidFill>
              </a:rPr>
              <a:t/>
            </a:r>
            <a:br>
              <a:rPr lang="en-US" b="0" dirty="0" smtClean="0">
                <a:solidFill>
                  <a:schemeClr val="bg1">
                    <a:lumMod val="95000"/>
                  </a:schemeClr>
                </a:solidFill>
              </a:rPr>
            </a:br>
            <a:r>
              <a:rPr lang="en-US" dirty="0" smtClean="0">
                <a:solidFill>
                  <a:srgbClr val="FFC000"/>
                </a:solidFill>
              </a:rPr>
              <a:t>Point-Point 3D</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56</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4" y="1929869"/>
            <a:ext cx="8883193" cy="388639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9" name="TextovéPole 8"/>
          <p:cNvSpPr txBox="1"/>
          <p:nvPr/>
        </p:nvSpPr>
        <p:spPr>
          <a:xfrm>
            <a:off x="100861" y="1399609"/>
            <a:ext cx="8888084" cy="461665"/>
          </a:xfrm>
          <a:prstGeom prst="rect">
            <a:avLst/>
          </a:prstGeom>
          <a:noFill/>
        </p:spPr>
        <p:txBody>
          <a:bodyPr wrap="square" rtlCol="0">
            <a:spAutoFit/>
          </a:bodyPr>
          <a:lstStyle/>
          <a:p>
            <a:r>
              <a:rPr lang="en-US" sz="2400" dirty="0" smtClean="0">
                <a:solidFill>
                  <a:schemeClr val="bg1">
                    <a:lumMod val="95000"/>
                  </a:schemeClr>
                </a:solidFill>
                <a:latin typeface="+mn-lt"/>
              </a:rPr>
              <a:t>= volumetric photon mapping w/out ray marching</a:t>
            </a:r>
          </a:p>
        </p:txBody>
      </p:sp>
      <p:sp>
        <p:nvSpPr>
          <p:cNvPr id="10" name="TextovéPole 9"/>
          <p:cNvSpPr txBox="1"/>
          <p:nvPr/>
        </p:nvSpPr>
        <p:spPr>
          <a:xfrm>
            <a:off x="100861" y="5839643"/>
            <a:ext cx="8888084" cy="461665"/>
          </a:xfrm>
          <a:prstGeom prst="rect">
            <a:avLst/>
          </a:prstGeom>
          <a:noFill/>
        </p:spPr>
        <p:txBody>
          <a:bodyPr wrap="square" rtlCol="0">
            <a:spAutoFit/>
          </a:bodyPr>
          <a:lstStyle/>
          <a:p>
            <a:r>
              <a:rPr lang="en-US" sz="2400" dirty="0" smtClean="0">
                <a:solidFill>
                  <a:schemeClr val="bg1">
                    <a:lumMod val="95000"/>
                  </a:schemeClr>
                </a:solidFill>
                <a:latin typeface="+mn-lt"/>
              </a:rPr>
              <a:t>2319 iterations in 1 hour</a:t>
            </a:r>
          </a:p>
        </p:txBody>
      </p:sp>
    </p:spTree>
    <p:extLst>
      <p:ext uri="{BB962C8B-B14F-4D97-AF65-F5344CB8AC3E}">
        <p14:creationId xmlns:p14="http://schemas.microsoft.com/office/powerpoint/2010/main" val="48680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smtClean="0"/>
              <a:t>Still life</a:t>
            </a:r>
            <a:r>
              <a:rPr lang="en-US" b="0" dirty="0" smtClean="0">
                <a:solidFill>
                  <a:schemeClr val="bg1">
                    <a:lumMod val="95000"/>
                  </a:schemeClr>
                </a:solidFill>
              </a:rPr>
              <a:t/>
            </a:r>
            <a:br>
              <a:rPr lang="en-US" b="0" dirty="0" smtClean="0">
                <a:solidFill>
                  <a:schemeClr val="bg1">
                    <a:lumMod val="95000"/>
                  </a:schemeClr>
                </a:solidFill>
              </a:rPr>
            </a:br>
            <a:r>
              <a:rPr lang="en-US" dirty="0" smtClean="0">
                <a:solidFill>
                  <a:srgbClr val="FFC000"/>
                </a:solidFill>
              </a:rPr>
              <a:t>Point-Beam 2D</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57</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5" y="1929869"/>
            <a:ext cx="8883190" cy="388639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9" name="TextovéPole 8"/>
          <p:cNvSpPr txBox="1"/>
          <p:nvPr/>
        </p:nvSpPr>
        <p:spPr>
          <a:xfrm>
            <a:off x="100861" y="1399609"/>
            <a:ext cx="8888084" cy="461665"/>
          </a:xfrm>
          <a:prstGeom prst="rect">
            <a:avLst/>
          </a:prstGeom>
          <a:noFill/>
        </p:spPr>
        <p:txBody>
          <a:bodyPr wrap="square" rtlCol="0">
            <a:spAutoFit/>
          </a:bodyPr>
          <a:lstStyle/>
          <a:p>
            <a:r>
              <a:rPr lang="en-US" sz="2400" dirty="0" smtClean="0">
                <a:solidFill>
                  <a:schemeClr val="bg1">
                    <a:lumMod val="95000"/>
                  </a:schemeClr>
                </a:solidFill>
                <a:latin typeface="+mn-lt"/>
              </a:rPr>
              <a:t>=beam radiance estimate </a:t>
            </a:r>
            <a:r>
              <a:rPr lang="en-US" sz="2400" dirty="0" smtClean="0">
                <a:solidFill>
                  <a:schemeClr val="accent1"/>
                </a:solidFill>
                <a:latin typeface="+mn-lt"/>
              </a:rPr>
              <a:t>[</a:t>
            </a:r>
            <a:r>
              <a:rPr lang="en-US" sz="2400" dirty="0" err="1" smtClean="0">
                <a:solidFill>
                  <a:schemeClr val="accent1"/>
                </a:solidFill>
                <a:latin typeface="+mn-lt"/>
              </a:rPr>
              <a:t>Jarosz</a:t>
            </a:r>
            <a:r>
              <a:rPr lang="en-US" sz="2400" dirty="0" smtClean="0">
                <a:solidFill>
                  <a:schemeClr val="accent1"/>
                </a:solidFill>
                <a:latin typeface="+mn-lt"/>
              </a:rPr>
              <a:t> et al. ‘08]</a:t>
            </a:r>
          </a:p>
        </p:txBody>
      </p:sp>
      <p:sp>
        <p:nvSpPr>
          <p:cNvPr id="10" name="TextovéPole 9"/>
          <p:cNvSpPr txBox="1"/>
          <p:nvPr/>
        </p:nvSpPr>
        <p:spPr>
          <a:xfrm>
            <a:off x="100861" y="5839643"/>
            <a:ext cx="8888084" cy="461665"/>
          </a:xfrm>
          <a:prstGeom prst="rect">
            <a:avLst/>
          </a:prstGeom>
          <a:noFill/>
        </p:spPr>
        <p:txBody>
          <a:bodyPr wrap="square" rtlCol="0">
            <a:spAutoFit/>
          </a:bodyPr>
          <a:lstStyle/>
          <a:p>
            <a:r>
              <a:rPr lang="en-US" sz="2400" dirty="0" smtClean="0">
                <a:solidFill>
                  <a:schemeClr val="bg1">
                    <a:lumMod val="95000"/>
                  </a:schemeClr>
                </a:solidFill>
                <a:latin typeface="+mn-lt"/>
              </a:rPr>
              <a:t>2096 iterations in 1 hour</a:t>
            </a:r>
          </a:p>
        </p:txBody>
      </p:sp>
    </p:spTree>
    <p:extLst>
      <p:ext uri="{BB962C8B-B14F-4D97-AF65-F5344CB8AC3E}">
        <p14:creationId xmlns:p14="http://schemas.microsoft.com/office/powerpoint/2010/main" val="416873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smtClean="0"/>
              <a:t>Still life</a:t>
            </a:r>
            <a:r>
              <a:rPr lang="en-US" b="0" dirty="0" smtClean="0">
                <a:solidFill>
                  <a:schemeClr val="bg1">
                    <a:lumMod val="95000"/>
                  </a:schemeClr>
                </a:solidFill>
              </a:rPr>
              <a:t/>
            </a:r>
            <a:br>
              <a:rPr lang="en-US" b="0" dirty="0" smtClean="0">
                <a:solidFill>
                  <a:schemeClr val="bg1">
                    <a:lumMod val="95000"/>
                  </a:schemeClr>
                </a:solidFill>
              </a:rPr>
            </a:br>
            <a:r>
              <a:rPr lang="en-US" dirty="0" smtClean="0">
                <a:solidFill>
                  <a:srgbClr val="FFC000"/>
                </a:solidFill>
              </a:rPr>
              <a:t>Beam-Beam 1D</a:t>
            </a:r>
            <a:endParaRPr lang="cs-CZ" b="0" dirty="0"/>
          </a:p>
        </p:txBody>
      </p:sp>
      <p:sp>
        <p:nvSpPr>
          <p:cNvPr id="8" name="Zástupný symbol pro obsah 7"/>
          <p:cNvSpPr>
            <a:spLocks noGrp="1"/>
          </p:cNvSpPr>
          <p:nvPr>
            <p:ph idx="1"/>
          </p:nvPr>
        </p:nvSpPr>
        <p:spPr>
          <a:xfrm>
            <a:off x="457200" y="177731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58</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5" y="1928589"/>
            <a:ext cx="8883190" cy="3886395"/>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9" name="TextovéPole 8"/>
          <p:cNvSpPr txBox="1"/>
          <p:nvPr/>
        </p:nvSpPr>
        <p:spPr>
          <a:xfrm>
            <a:off x="100861" y="1398329"/>
            <a:ext cx="8888084" cy="461665"/>
          </a:xfrm>
          <a:prstGeom prst="rect">
            <a:avLst/>
          </a:prstGeom>
          <a:noFill/>
        </p:spPr>
        <p:txBody>
          <a:bodyPr wrap="square" rtlCol="0">
            <a:spAutoFit/>
          </a:bodyPr>
          <a:lstStyle/>
          <a:p>
            <a:r>
              <a:rPr lang="en-US" sz="2400" dirty="0" smtClean="0">
                <a:solidFill>
                  <a:schemeClr val="bg1">
                    <a:lumMod val="95000"/>
                  </a:schemeClr>
                </a:solidFill>
                <a:latin typeface="+mn-lt"/>
              </a:rPr>
              <a:t>=photon beams </a:t>
            </a:r>
            <a:r>
              <a:rPr lang="en-US" sz="2400" dirty="0" smtClean="0">
                <a:solidFill>
                  <a:schemeClr val="accent1"/>
                </a:solidFill>
                <a:latin typeface="+mn-lt"/>
              </a:rPr>
              <a:t>[</a:t>
            </a:r>
            <a:r>
              <a:rPr lang="en-US" sz="2400" dirty="0" err="1" smtClean="0">
                <a:solidFill>
                  <a:schemeClr val="accent1"/>
                </a:solidFill>
                <a:latin typeface="+mn-lt"/>
              </a:rPr>
              <a:t>Jarosz</a:t>
            </a:r>
            <a:r>
              <a:rPr lang="en-US" sz="2400" dirty="0" smtClean="0">
                <a:solidFill>
                  <a:schemeClr val="accent1"/>
                </a:solidFill>
                <a:latin typeface="+mn-lt"/>
              </a:rPr>
              <a:t> et al. ’11a]</a:t>
            </a:r>
          </a:p>
        </p:txBody>
      </p:sp>
      <p:sp>
        <p:nvSpPr>
          <p:cNvPr id="10" name="TextovéPole 9"/>
          <p:cNvSpPr txBox="1"/>
          <p:nvPr/>
        </p:nvSpPr>
        <p:spPr>
          <a:xfrm>
            <a:off x="100860" y="5838363"/>
            <a:ext cx="9043139" cy="830997"/>
          </a:xfrm>
          <a:prstGeom prst="rect">
            <a:avLst/>
          </a:prstGeom>
          <a:noFill/>
        </p:spPr>
        <p:txBody>
          <a:bodyPr wrap="square" rtlCol="0">
            <a:spAutoFit/>
          </a:bodyPr>
          <a:lstStyle/>
          <a:p>
            <a:r>
              <a:rPr lang="en-US" sz="2400" dirty="0" smtClean="0">
                <a:solidFill>
                  <a:schemeClr val="bg1">
                    <a:lumMod val="95000"/>
                  </a:schemeClr>
                </a:solidFill>
                <a:latin typeface="+mn-lt"/>
              </a:rPr>
              <a:t>2218 iterations in 1 hour</a:t>
            </a:r>
          </a:p>
          <a:p>
            <a:r>
              <a:rPr lang="en-US" sz="2400" dirty="0" smtClean="0">
                <a:solidFill>
                  <a:schemeClr val="bg1">
                    <a:lumMod val="95000"/>
                  </a:schemeClr>
                </a:solidFill>
                <a:latin typeface="+mn-lt"/>
              </a:rPr>
              <a:t>23000 beams sub-paths/iteration (2.05% of all light sub-paths)</a:t>
            </a:r>
          </a:p>
        </p:txBody>
      </p:sp>
    </p:spTree>
    <p:extLst>
      <p:ext uri="{BB962C8B-B14F-4D97-AF65-F5344CB8AC3E}">
        <p14:creationId xmlns:p14="http://schemas.microsoft.com/office/powerpoint/2010/main" val="383810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smtClean="0"/>
              <a:t>Still life</a:t>
            </a:r>
            <a:r>
              <a:rPr lang="en-US" b="0" dirty="0" smtClean="0">
                <a:solidFill>
                  <a:schemeClr val="bg1">
                    <a:lumMod val="95000"/>
                  </a:schemeClr>
                </a:solidFill>
              </a:rPr>
              <a:t/>
            </a:r>
            <a:br>
              <a:rPr lang="en-US" b="0" dirty="0" smtClean="0">
                <a:solidFill>
                  <a:schemeClr val="bg1">
                    <a:lumMod val="95000"/>
                  </a:schemeClr>
                </a:solidFill>
              </a:rPr>
            </a:br>
            <a:r>
              <a:rPr lang="en-US" dirty="0" smtClean="0">
                <a:solidFill>
                  <a:srgbClr val="FFC000"/>
                </a:solidFill>
              </a:rPr>
              <a:t>Bidirectional PT</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59</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6" y="1929869"/>
            <a:ext cx="8883188" cy="3886395"/>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9" name="TextovéPole 8"/>
          <p:cNvSpPr txBox="1"/>
          <p:nvPr/>
        </p:nvSpPr>
        <p:spPr>
          <a:xfrm>
            <a:off x="100861" y="1399609"/>
            <a:ext cx="8888084" cy="461665"/>
          </a:xfrm>
          <a:prstGeom prst="rect">
            <a:avLst/>
          </a:prstGeom>
          <a:noFill/>
        </p:spPr>
        <p:txBody>
          <a:bodyPr wrap="square" rtlCol="0">
            <a:spAutoFit/>
          </a:bodyPr>
          <a:lstStyle/>
          <a:p>
            <a:r>
              <a:rPr lang="en-US" sz="2400" dirty="0" smtClean="0">
                <a:solidFill>
                  <a:schemeClr val="accent1"/>
                </a:solidFill>
                <a:latin typeface="+mn-lt"/>
              </a:rPr>
              <a:t>[</a:t>
            </a:r>
            <a:r>
              <a:rPr lang="en-US" sz="2400" dirty="0" err="1" smtClean="0">
                <a:solidFill>
                  <a:schemeClr val="accent1"/>
                </a:solidFill>
                <a:latin typeface="+mn-lt"/>
              </a:rPr>
              <a:t>Lafortune</a:t>
            </a:r>
            <a:r>
              <a:rPr lang="en-US" sz="2400" dirty="0" smtClean="0">
                <a:solidFill>
                  <a:schemeClr val="accent1"/>
                </a:solidFill>
                <a:latin typeface="+mn-lt"/>
              </a:rPr>
              <a:t> and Willems 1996]</a:t>
            </a:r>
            <a:r>
              <a:rPr lang="en-US" sz="2400" dirty="0" smtClean="0">
                <a:solidFill>
                  <a:schemeClr val="bg1">
                    <a:lumMod val="95000"/>
                  </a:schemeClr>
                </a:solidFill>
                <a:latin typeface="+mn-lt"/>
              </a:rPr>
              <a:t>, uses MIS</a:t>
            </a:r>
            <a:endParaRPr lang="en-US" sz="2400" dirty="0" smtClean="0">
              <a:solidFill>
                <a:schemeClr val="accent1"/>
              </a:solidFill>
              <a:latin typeface="+mn-lt"/>
            </a:endParaRPr>
          </a:p>
        </p:txBody>
      </p:sp>
      <p:sp>
        <p:nvSpPr>
          <p:cNvPr id="10" name="TextovéPole 9"/>
          <p:cNvSpPr txBox="1"/>
          <p:nvPr/>
        </p:nvSpPr>
        <p:spPr>
          <a:xfrm>
            <a:off x="100860" y="5839643"/>
            <a:ext cx="9043139" cy="461665"/>
          </a:xfrm>
          <a:prstGeom prst="rect">
            <a:avLst/>
          </a:prstGeom>
          <a:noFill/>
        </p:spPr>
        <p:txBody>
          <a:bodyPr wrap="square" rtlCol="0">
            <a:spAutoFit/>
          </a:bodyPr>
          <a:lstStyle/>
          <a:p>
            <a:r>
              <a:rPr lang="en-US" sz="2400" dirty="0" smtClean="0">
                <a:solidFill>
                  <a:schemeClr val="bg1">
                    <a:lumMod val="95000"/>
                  </a:schemeClr>
                </a:solidFill>
                <a:latin typeface="+mn-lt"/>
              </a:rPr>
              <a:t>1315 iterations in 1 hour</a:t>
            </a:r>
          </a:p>
        </p:txBody>
      </p:sp>
    </p:spTree>
    <p:extLst>
      <p:ext uri="{BB962C8B-B14F-4D97-AF65-F5344CB8AC3E}">
        <p14:creationId xmlns:p14="http://schemas.microsoft.com/office/powerpoint/2010/main" val="220281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smtClean="0"/>
              <a:t>Beam radiance estimate</a:t>
            </a:r>
            <a:br>
              <a:rPr lang="en-US" dirty="0" smtClean="0"/>
            </a:br>
            <a:r>
              <a:rPr lang="en-US" dirty="0" smtClean="0"/>
              <a:t>1 hour</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6</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5" y="1929869"/>
            <a:ext cx="8883190" cy="3886396"/>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234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smtClean="0"/>
              <a:t>Still life</a:t>
            </a:r>
            <a:r>
              <a:rPr lang="en-US" b="0" dirty="0" smtClean="0">
                <a:solidFill>
                  <a:schemeClr val="bg1">
                    <a:lumMod val="95000"/>
                  </a:schemeClr>
                </a:solidFill>
              </a:rPr>
              <a:t/>
            </a:r>
            <a:br>
              <a:rPr lang="en-US" b="0" dirty="0" smtClean="0">
                <a:solidFill>
                  <a:schemeClr val="bg1">
                    <a:lumMod val="95000"/>
                  </a:schemeClr>
                </a:solidFill>
              </a:rPr>
            </a:br>
            <a:r>
              <a:rPr lang="en-US" dirty="0" smtClean="0">
                <a:solidFill>
                  <a:srgbClr val="FFC000"/>
                </a:solidFill>
              </a:rPr>
              <a:t>UPBP (our algorithm)</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60</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6" y="1929869"/>
            <a:ext cx="8883188" cy="3886394"/>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0" name="TextovéPole 9"/>
          <p:cNvSpPr txBox="1"/>
          <p:nvPr/>
        </p:nvSpPr>
        <p:spPr>
          <a:xfrm>
            <a:off x="100860" y="5839643"/>
            <a:ext cx="9043139" cy="461665"/>
          </a:xfrm>
          <a:prstGeom prst="rect">
            <a:avLst/>
          </a:prstGeom>
          <a:noFill/>
        </p:spPr>
        <p:txBody>
          <a:bodyPr wrap="square" rtlCol="0">
            <a:spAutoFit/>
          </a:bodyPr>
          <a:lstStyle/>
          <a:p>
            <a:r>
              <a:rPr lang="en-US" sz="2400" dirty="0" smtClean="0">
                <a:solidFill>
                  <a:schemeClr val="bg1">
                    <a:lumMod val="95000"/>
                  </a:schemeClr>
                </a:solidFill>
                <a:latin typeface="+mn-lt"/>
              </a:rPr>
              <a:t>752 iterations in 1 hour</a:t>
            </a:r>
          </a:p>
        </p:txBody>
      </p:sp>
    </p:spTree>
    <p:extLst>
      <p:ext uri="{BB962C8B-B14F-4D97-AF65-F5344CB8AC3E}">
        <p14:creationId xmlns:p14="http://schemas.microsoft.com/office/powerpoint/2010/main" val="77483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smtClean="0"/>
              <a:t>Photon beams</a:t>
            </a:r>
            <a:br>
              <a:rPr lang="en-US" dirty="0" smtClean="0"/>
            </a:br>
            <a:r>
              <a:rPr lang="en-US" dirty="0" smtClean="0"/>
              <a:t>1 hour</a:t>
            </a:r>
            <a:endParaRPr lang="cs-CZ" b="0" dirty="0"/>
          </a:p>
        </p:txBody>
      </p:sp>
      <p:sp>
        <p:nvSpPr>
          <p:cNvPr id="8" name="Zástupný symbol pro obsah 7"/>
          <p:cNvSpPr>
            <a:spLocks noGrp="1"/>
          </p:cNvSpPr>
          <p:nvPr>
            <p:ph idx="1"/>
          </p:nvPr>
        </p:nvSpPr>
        <p:spPr>
          <a:xfrm>
            <a:off x="457200" y="1777315"/>
            <a:ext cx="8229600" cy="4530725"/>
          </a:xfrm>
        </p:spPr>
        <p:txBody>
          <a:bodyPr/>
          <a:lstStyle/>
          <a:p>
            <a:endParaRPr lang="cs-CZ"/>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5" y="1928589"/>
            <a:ext cx="8883190" cy="3886395"/>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6244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lstStyle/>
          <a:p>
            <a:pPr algn="ctr"/>
            <a:r>
              <a:rPr lang="en-US" dirty="0" smtClean="0">
                <a:solidFill>
                  <a:srgbClr val="FFC000"/>
                </a:solidFill>
              </a:rPr>
              <a:t>Our algorithm</a:t>
            </a:r>
            <a:br>
              <a:rPr lang="en-US" dirty="0" smtClean="0">
                <a:solidFill>
                  <a:srgbClr val="FFC000"/>
                </a:solidFill>
              </a:rPr>
            </a:br>
            <a:r>
              <a:rPr lang="en-US" dirty="0" smtClean="0">
                <a:solidFill>
                  <a:srgbClr val="FFC000"/>
                </a:solidFill>
              </a:rPr>
              <a:t>1 hour</a:t>
            </a:r>
            <a:endParaRPr lang="cs-CZ" b="0" dirty="0"/>
          </a:p>
        </p:txBody>
      </p:sp>
      <p:sp>
        <p:nvSpPr>
          <p:cNvPr id="8" name="Zástupný symbol pro obsah 7"/>
          <p:cNvSpPr>
            <a:spLocks noGrp="1"/>
          </p:cNvSpPr>
          <p:nvPr>
            <p:ph idx="1"/>
          </p:nvPr>
        </p:nvSpPr>
        <p:spPr>
          <a:xfrm>
            <a:off x="457200" y="1778595"/>
            <a:ext cx="8229600" cy="4530725"/>
          </a:xfrm>
        </p:spPr>
        <p:txBody>
          <a:bodyPr/>
          <a:lstStyle/>
          <a:p>
            <a:endParaRPr lang="cs-CZ"/>
          </a:p>
        </p:txBody>
      </p:sp>
      <p:sp>
        <p:nvSpPr>
          <p:cNvPr id="4" name="Zástupný symbol pro číslo snímku 3"/>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8</a:t>
            </a:fld>
            <a:endParaRPr lang="en-US" altLang="en-US">
              <a:solidFill>
                <a:prstClr val="black"/>
              </a:solidFill>
            </a:endParaRPr>
          </a:p>
        </p:txBody>
      </p:sp>
      <p:sp>
        <p:nvSpPr>
          <p:cNvPr id="5" name="Zástupný symbol pro zápatí 4"/>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406" y="1929869"/>
            <a:ext cx="8883188" cy="3886394"/>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0902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p:txBody>
          <a:bodyPr>
            <a:normAutofit/>
          </a:bodyPr>
          <a:lstStyle/>
          <a:p>
            <a:r>
              <a:rPr lang="en-US" dirty="0" smtClean="0"/>
              <a:t>Our approach: Combine estimators</a:t>
            </a:r>
            <a:endParaRPr lang="cs-CZ" dirty="0"/>
          </a:p>
        </p:txBody>
      </p:sp>
      <p:sp>
        <p:nvSpPr>
          <p:cNvPr id="8" name="Zástupný symbol pro obsah 7"/>
          <p:cNvSpPr>
            <a:spLocks noGrp="1"/>
          </p:cNvSpPr>
          <p:nvPr>
            <p:ph idx="1"/>
          </p:nvPr>
        </p:nvSpPr>
        <p:spPr/>
        <p:txBody>
          <a:bodyPr/>
          <a:lstStyle/>
          <a:p>
            <a:pPr marL="342900" lvl="1" indent="-342900">
              <a:buClr>
                <a:schemeClr val="accent1"/>
              </a:buClr>
              <a:buSzPct val="65000"/>
              <a:buFont typeface="Wingdings" pitchFamily="2" charset="2"/>
              <a:buChar char="n"/>
            </a:pPr>
            <a:r>
              <a:rPr lang="en-US" b="1" dirty="0" smtClean="0"/>
              <a:t>Multiple </a:t>
            </a:r>
            <a:r>
              <a:rPr lang="en-US" b="1" dirty="0"/>
              <a:t>Importance </a:t>
            </a:r>
            <a:r>
              <a:rPr lang="en-US" b="1" dirty="0" smtClean="0"/>
              <a:t>Sampling</a:t>
            </a:r>
            <a:r>
              <a:rPr lang="en-US" dirty="0" smtClean="0"/>
              <a:t> </a:t>
            </a:r>
            <a:r>
              <a:rPr lang="en-US" sz="2000" dirty="0" smtClean="0">
                <a:solidFill>
                  <a:srgbClr val="0070C0"/>
                </a:solidFill>
              </a:rPr>
              <a:t>[</a:t>
            </a:r>
            <a:r>
              <a:rPr lang="en-US" sz="2000" dirty="0" err="1" smtClean="0">
                <a:solidFill>
                  <a:srgbClr val="0070C0"/>
                </a:solidFill>
              </a:rPr>
              <a:t>Veach</a:t>
            </a:r>
            <a:r>
              <a:rPr lang="en-US" sz="2000" dirty="0" smtClean="0">
                <a:solidFill>
                  <a:srgbClr val="0070C0"/>
                </a:solidFill>
              </a:rPr>
              <a:t> and </a:t>
            </a:r>
            <a:r>
              <a:rPr lang="en-US" sz="2000" dirty="0" err="1" smtClean="0">
                <a:solidFill>
                  <a:srgbClr val="0070C0"/>
                </a:solidFill>
              </a:rPr>
              <a:t>Guibas</a:t>
            </a:r>
            <a:r>
              <a:rPr lang="en-US" sz="2000" dirty="0" smtClean="0">
                <a:solidFill>
                  <a:srgbClr val="0070C0"/>
                </a:solidFill>
              </a:rPr>
              <a:t> ‘95]</a:t>
            </a:r>
            <a:endParaRPr lang="en-US" sz="2000" dirty="0">
              <a:solidFill>
                <a:srgbClr val="0070C0"/>
              </a:solidFill>
            </a:endParaRPr>
          </a:p>
          <a:p>
            <a:endParaRPr lang="en-US" b="1" dirty="0" smtClean="0"/>
          </a:p>
          <a:p>
            <a:r>
              <a:rPr lang="en-US" b="1" dirty="0" smtClean="0"/>
              <a:t>Previous work</a:t>
            </a:r>
          </a:p>
          <a:p>
            <a:pPr lvl="1"/>
            <a:r>
              <a:rPr lang="en-US" dirty="0" smtClean="0"/>
              <a:t>Bidirectional path </a:t>
            </a:r>
            <a:r>
              <a:rPr lang="en-US" dirty="0"/>
              <a:t>t</a:t>
            </a:r>
            <a:r>
              <a:rPr lang="en-US" dirty="0" smtClean="0"/>
              <a:t>racing (</a:t>
            </a:r>
            <a:r>
              <a:rPr lang="en-US" b="1" dirty="0" smtClean="0"/>
              <a:t>BPT</a:t>
            </a:r>
            <a:r>
              <a:rPr lang="en-US" dirty="0" smtClean="0"/>
              <a:t>)</a:t>
            </a:r>
            <a:r>
              <a:rPr lang="en-US" sz="2000" dirty="0" smtClean="0"/>
              <a:t> </a:t>
            </a:r>
            <a:r>
              <a:rPr lang="en-US" sz="2000" dirty="0">
                <a:solidFill>
                  <a:srgbClr val="0070C0"/>
                </a:solidFill>
              </a:rPr>
              <a:t>[</a:t>
            </a:r>
            <a:r>
              <a:rPr lang="en-US" sz="2000" dirty="0" err="1">
                <a:solidFill>
                  <a:srgbClr val="0070C0"/>
                </a:solidFill>
              </a:rPr>
              <a:t>Veach</a:t>
            </a:r>
            <a:r>
              <a:rPr lang="en-US" sz="2000" dirty="0">
                <a:solidFill>
                  <a:srgbClr val="0070C0"/>
                </a:solidFill>
              </a:rPr>
              <a:t> and </a:t>
            </a:r>
            <a:r>
              <a:rPr lang="en-US" sz="2000" dirty="0" err="1">
                <a:solidFill>
                  <a:srgbClr val="0070C0"/>
                </a:solidFill>
              </a:rPr>
              <a:t>Guibas</a:t>
            </a:r>
            <a:r>
              <a:rPr lang="en-US" sz="2000" dirty="0">
                <a:solidFill>
                  <a:srgbClr val="0070C0"/>
                </a:solidFill>
              </a:rPr>
              <a:t> ‘95]</a:t>
            </a:r>
            <a:endParaRPr lang="en-US" sz="2000" dirty="0" smtClean="0"/>
          </a:p>
          <a:p>
            <a:pPr lvl="1"/>
            <a:r>
              <a:rPr lang="en-US" dirty="0" smtClean="0"/>
              <a:t>Vertex connection and merging (</a:t>
            </a:r>
            <a:r>
              <a:rPr lang="en-US" b="1" dirty="0" smtClean="0"/>
              <a:t>VCM</a:t>
            </a:r>
            <a:r>
              <a:rPr lang="en-US" dirty="0" smtClean="0"/>
              <a:t>) </a:t>
            </a:r>
            <a:r>
              <a:rPr lang="en-US" sz="2000" dirty="0" smtClean="0">
                <a:solidFill>
                  <a:srgbClr val="0070C0"/>
                </a:solidFill>
              </a:rPr>
              <a:t>[</a:t>
            </a:r>
            <a:r>
              <a:rPr lang="en-US" sz="2000" dirty="0" err="1" smtClean="0">
                <a:solidFill>
                  <a:srgbClr val="0070C0"/>
                </a:solidFill>
              </a:rPr>
              <a:t>Georgiev</a:t>
            </a:r>
            <a:r>
              <a:rPr lang="en-US" sz="2000" dirty="0" smtClean="0">
                <a:solidFill>
                  <a:srgbClr val="0070C0"/>
                </a:solidFill>
              </a:rPr>
              <a:t> et al. ‘12]</a:t>
            </a:r>
          </a:p>
          <a:p>
            <a:pPr lvl="1"/>
            <a:r>
              <a:rPr lang="en-US" dirty="0" smtClean="0"/>
              <a:t>Unified path sampling (</a:t>
            </a:r>
            <a:r>
              <a:rPr lang="en-US" b="1" dirty="0" smtClean="0"/>
              <a:t>UPS</a:t>
            </a:r>
            <a:r>
              <a:rPr lang="en-US" dirty="0" smtClean="0"/>
              <a:t>) </a:t>
            </a:r>
            <a:r>
              <a:rPr lang="en-US" sz="2000" dirty="0" smtClean="0">
                <a:solidFill>
                  <a:srgbClr val="0070C0"/>
                </a:solidFill>
              </a:rPr>
              <a:t>[Hachisuka et al. ‘12]</a:t>
            </a:r>
          </a:p>
          <a:p>
            <a:pPr lvl="1"/>
            <a:endParaRPr lang="en-US" dirty="0"/>
          </a:p>
          <a:p>
            <a:r>
              <a:rPr lang="en-US" b="1" dirty="0" smtClean="0"/>
              <a:t>Our algorithm</a:t>
            </a:r>
          </a:p>
          <a:p>
            <a:pPr lvl="1"/>
            <a:r>
              <a:rPr lang="en-US" b="1" dirty="0" smtClean="0">
                <a:solidFill>
                  <a:srgbClr val="C00000"/>
                </a:solidFill>
              </a:rPr>
              <a:t>“Unified points beams and paths” (UPBP)</a:t>
            </a:r>
            <a:endParaRPr lang="cs-CZ" b="1" dirty="0">
              <a:solidFill>
                <a:srgbClr val="C00000"/>
              </a:solidFill>
            </a:endParaRPr>
          </a:p>
        </p:txBody>
      </p:sp>
      <p:sp>
        <p:nvSpPr>
          <p:cNvPr id="2" name="Zástupný symbol pro zápatí 1"/>
          <p:cNvSpPr>
            <a:spLocks noGrp="1"/>
          </p:cNvSpPr>
          <p:nvPr>
            <p:ph type="ftr" sz="quarter" idx="11"/>
          </p:nvPr>
        </p:nvSpPr>
        <p:spPr/>
        <p:txBody>
          <a:bodyPr/>
          <a:lstStyle/>
          <a:p>
            <a:pPr>
              <a:defRPr/>
            </a:pPr>
            <a:r>
              <a:rPr lang="en-US" altLang="en-US" smtClean="0">
                <a:solidFill>
                  <a:prstClr val="black"/>
                </a:solidFill>
              </a:rPr>
              <a:t>Jaroslav Křivánek et al. - Unifying points beams and paths ...</a:t>
            </a:r>
            <a:endParaRPr lang="en-US" altLang="en-US" dirty="0">
              <a:solidFill>
                <a:prstClr val="black"/>
              </a:solidFill>
            </a:endParaRPr>
          </a:p>
        </p:txBody>
      </p:sp>
      <p:sp>
        <p:nvSpPr>
          <p:cNvPr id="3" name="Zástupný symbol pro číslo snímku 2"/>
          <p:cNvSpPr>
            <a:spLocks noGrp="1"/>
          </p:cNvSpPr>
          <p:nvPr>
            <p:ph type="sldNum" sz="quarter" idx="12"/>
          </p:nvPr>
        </p:nvSpPr>
        <p:spPr/>
        <p:txBody>
          <a:bodyPr/>
          <a:lstStyle/>
          <a:p>
            <a:pPr>
              <a:defRPr/>
            </a:pPr>
            <a:fld id="{81494967-73EE-4A75-A827-47B02327E019}" type="slidenum">
              <a:rPr lang="en-US" altLang="en-US" smtClean="0">
                <a:solidFill>
                  <a:prstClr val="black"/>
                </a:solidFill>
              </a:rPr>
              <a:pPr>
                <a:defRPr/>
              </a:pPr>
              <a:t>9</a:t>
            </a:fld>
            <a:endParaRPr lang="en-US" altLang="en-US">
              <a:solidFill>
                <a:prstClr val="black"/>
              </a:solidFill>
            </a:endParaRPr>
          </a:p>
        </p:txBody>
      </p:sp>
    </p:spTree>
    <p:extLst>
      <p:ext uri="{BB962C8B-B14F-4D97-AF65-F5344CB8AC3E}">
        <p14:creationId xmlns:p14="http://schemas.microsoft.com/office/powerpoint/2010/main" val="250798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1.2|1.2|0.9|8.4"/>
</p:tagLst>
</file>

<file path=ppt/tags/tag10.xml><?xml version="1.0" encoding="utf-8"?>
<p:tagLst xmlns:a="http://schemas.openxmlformats.org/drawingml/2006/main" xmlns:r="http://schemas.openxmlformats.org/officeDocument/2006/relationships" xmlns:p="http://schemas.openxmlformats.org/presentationml/2006/main">
  <p:tag name="TIMING" val="|13.2|5.4"/>
</p:tagLst>
</file>

<file path=ppt/tags/tag11.xml><?xml version="1.0" encoding="utf-8"?>
<p:tagLst xmlns:a="http://schemas.openxmlformats.org/drawingml/2006/main" xmlns:r="http://schemas.openxmlformats.org/officeDocument/2006/relationships" xmlns:p="http://schemas.openxmlformats.org/presentationml/2006/main">
  <p:tag name="TIMING" val="|6.7|3.5|4.7|5.1"/>
</p:tagLst>
</file>

<file path=ppt/tags/tag12.xml><?xml version="1.0" encoding="utf-8"?>
<p:tagLst xmlns:a="http://schemas.openxmlformats.org/drawingml/2006/main" xmlns:r="http://schemas.openxmlformats.org/officeDocument/2006/relationships" xmlns:p="http://schemas.openxmlformats.org/presentationml/2006/main">
  <p:tag name="TIMING" val="|11.9|3.3|4.1|4.6"/>
</p:tagLst>
</file>

<file path=ppt/tags/tag13.xml><?xml version="1.0" encoding="utf-8"?>
<p:tagLst xmlns:a="http://schemas.openxmlformats.org/drawingml/2006/main" xmlns:r="http://schemas.openxmlformats.org/officeDocument/2006/relationships" xmlns:p="http://schemas.openxmlformats.org/presentationml/2006/main">
  <p:tag name="TIMING" val="|3.8|7"/>
</p:tagLst>
</file>

<file path=ppt/tags/tag14.xml><?xml version="1.0" encoding="utf-8"?>
<p:tagLst xmlns:a="http://schemas.openxmlformats.org/drawingml/2006/main" xmlns:r="http://schemas.openxmlformats.org/officeDocument/2006/relationships" xmlns:p="http://schemas.openxmlformats.org/presentationml/2006/main">
  <p:tag name="TIMING" val="|4.3"/>
</p:tagLst>
</file>

<file path=ppt/tags/tag15.xml><?xml version="1.0" encoding="utf-8"?>
<p:tagLst xmlns:a="http://schemas.openxmlformats.org/drawingml/2006/main" xmlns:r="http://schemas.openxmlformats.org/officeDocument/2006/relationships" xmlns:p="http://schemas.openxmlformats.org/presentationml/2006/main">
  <p:tag name="TIMING" val="|3.7|5.3|1.7"/>
</p:tagLst>
</file>

<file path=ppt/tags/tag16.xml><?xml version="1.0" encoding="utf-8"?>
<p:tagLst xmlns:a="http://schemas.openxmlformats.org/drawingml/2006/main" xmlns:r="http://schemas.openxmlformats.org/officeDocument/2006/relationships" xmlns:p="http://schemas.openxmlformats.org/presentationml/2006/main">
  <p:tag name="TIMING" val="|4|11.5|10.4|3.2|5.9|3.6|12.5"/>
</p:tagLst>
</file>

<file path=ppt/tags/tag17.xml><?xml version="1.0" encoding="utf-8"?>
<p:tagLst xmlns:a="http://schemas.openxmlformats.org/drawingml/2006/main" xmlns:r="http://schemas.openxmlformats.org/officeDocument/2006/relationships" xmlns:p="http://schemas.openxmlformats.org/presentationml/2006/main">
  <p:tag name="TIMING" val="|6.5|3.1|2.1|1.2"/>
</p:tagLst>
</file>

<file path=ppt/tags/tag18.xml><?xml version="1.0" encoding="utf-8"?>
<p:tagLst xmlns:a="http://schemas.openxmlformats.org/drawingml/2006/main" xmlns:r="http://schemas.openxmlformats.org/officeDocument/2006/relationships" xmlns:p="http://schemas.openxmlformats.org/presentationml/2006/main">
  <p:tag name="TIMING" val="|19|11.9|12.3"/>
</p:tagLst>
</file>

<file path=ppt/tags/tag19.xml><?xml version="1.0" encoding="utf-8"?>
<p:tagLst xmlns:a="http://schemas.openxmlformats.org/drawingml/2006/main" xmlns:r="http://schemas.openxmlformats.org/officeDocument/2006/relationships" xmlns:p="http://schemas.openxmlformats.org/presentationml/2006/main">
  <p:tag name="TIMING" val="|13.3"/>
</p:tagLst>
</file>

<file path=ppt/tags/tag2.xml><?xml version="1.0" encoding="utf-8"?>
<p:tagLst xmlns:a="http://schemas.openxmlformats.org/drawingml/2006/main" xmlns:r="http://schemas.openxmlformats.org/officeDocument/2006/relationships" xmlns:p="http://schemas.openxmlformats.org/presentationml/2006/main">
  <p:tag name="TIMING" val="|12.6|3|8.7"/>
</p:tagLst>
</file>

<file path=ppt/tags/tag3.xml><?xml version="1.0" encoding="utf-8"?>
<p:tagLst xmlns:a="http://schemas.openxmlformats.org/drawingml/2006/main" xmlns:r="http://schemas.openxmlformats.org/officeDocument/2006/relationships" xmlns:p="http://schemas.openxmlformats.org/presentationml/2006/main">
  <p:tag name="TIMING" val="|7.1|4.6|30.4|12.9"/>
</p:tagLst>
</file>

<file path=ppt/tags/tag4.xml><?xml version="1.0" encoding="utf-8"?>
<p:tagLst xmlns:a="http://schemas.openxmlformats.org/drawingml/2006/main" xmlns:r="http://schemas.openxmlformats.org/officeDocument/2006/relationships" xmlns:p="http://schemas.openxmlformats.org/presentationml/2006/main">
  <p:tag name="TIMING" val="|3.2|12.8|3.5|3|7.7|3.3|4.2|1.7|1.5|1.2"/>
</p:tagLst>
</file>

<file path=ppt/tags/tag5.xml><?xml version="1.0" encoding="utf-8"?>
<p:tagLst xmlns:a="http://schemas.openxmlformats.org/drawingml/2006/main" xmlns:r="http://schemas.openxmlformats.org/officeDocument/2006/relationships" xmlns:p="http://schemas.openxmlformats.org/presentationml/2006/main">
  <p:tag name="TIMING" val="|13.7|12.4"/>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10.6|5.4"/>
</p:tagLst>
</file>

<file path=ppt/tags/tag8.xml><?xml version="1.0" encoding="utf-8"?>
<p:tagLst xmlns:a="http://schemas.openxmlformats.org/drawingml/2006/main" xmlns:r="http://schemas.openxmlformats.org/officeDocument/2006/relationships" xmlns:p="http://schemas.openxmlformats.org/presentationml/2006/main">
  <p:tag name="TIMING" val="|10|19.1|41"/>
</p:tagLst>
</file>

<file path=ppt/tags/tag9.xml><?xml version="1.0" encoding="utf-8"?>
<p:tagLst xmlns:a="http://schemas.openxmlformats.org/drawingml/2006/main" xmlns:r="http://schemas.openxmlformats.org/officeDocument/2006/relationships" xmlns:p="http://schemas.openxmlformats.org/presentationml/2006/main">
  <p:tag name="TIMING" val="|7.5|2.2|1|1.5"/>
</p:tagLst>
</file>

<file path=ppt/theme/theme1.xml><?xml version="1.0" encoding="utf-8"?>
<a:theme xmlns:a="http://schemas.openxmlformats.org/drawingml/2006/main" name="1_Hran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n-lt"/>
          </a:defRPr>
        </a:defPPr>
      </a:lstStyle>
    </a:txDef>
  </a:objectDefaults>
  <a:extraClrSchemeLst>
    <a:extraClrScheme>
      <a:clrScheme name="Hrany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Hrany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Hrany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Hrany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Hrany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Hrany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Hrany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8505</TotalTime>
  <Words>4785</Words>
  <Application>Microsoft Office PowerPoint</Application>
  <PresentationFormat>Předvádění na obrazovce (4:3)</PresentationFormat>
  <Paragraphs>578</Paragraphs>
  <Slides>60</Slides>
  <Notes>60</Notes>
  <HiddenSlides>0</HiddenSlides>
  <MMClips>0</MMClips>
  <ScaleCrop>false</ScaleCrop>
  <HeadingPairs>
    <vt:vector size="4" baseType="variant">
      <vt:variant>
        <vt:lpstr>Motiv</vt:lpstr>
      </vt:variant>
      <vt:variant>
        <vt:i4>1</vt:i4>
      </vt:variant>
      <vt:variant>
        <vt:lpstr>Nadpisy snímků</vt:lpstr>
      </vt:variant>
      <vt:variant>
        <vt:i4>60</vt:i4>
      </vt:variant>
    </vt:vector>
  </HeadingPairs>
  <TitlesOfParts>
    <vt:vector size="61" baseType="lpstr">
      <vt:lpstr>1_Hrany</vt:lpstr>
      <vt:lpstr>Unifying points, beams, and paths  in Volumetric light transport simulation</vt:lpstr>
      <vt:lpstr>Goal: Robust rendering of media</vt:lpstr>
      <vt:lpstr>Existing volumetric rendering algorithms</vt:lpstr>
      <vt:lpstr>Bidirectional path tracing 1 hour</vt:lpstr>
      <vt:lpstr>Volumetric photon mapping  1 hour</vt:lpstr>
      <vt:lpstr>Beam radiance estimate 1 hour</vt:lpstr>
      <vt:lpstr>Photon beams 1 hour</vt:lpstr>
      <vt:lpstr>Our algorithm 1 hour</vt:lpstr>
      <vt:lpstr>Our approach: Combine estimators</vt:lpstr>
      <vt:lpstr>Our contributions</vt:lpstr>
      <vt:lpstr>Volumetric Photon Density estimators</vt:lpstr>
      <vt:lpstr>Prezentace aplikace PowerPoint</vt:lpstr>
      <vt:lpstr>“Long” vs. “short” beams</vt:lpstr>
      <vt:lpstr>Kernel dimension</vt:lpstr>
      <vt:lpstr>Bottom line: Many estimators</vt:lpstr>
      <vt:lpstr>Why combine points and beams?</vt:lpstr>
      <vt:lpstr>Variance analysis</vt:lpstr>
      <vt:lpstr>Variance analysis – Canonical setup</vt:lpstr>
      <vt:lpstr>Variance analysis – Expected value</vt:lpstr>
      <vt:lpstr>Variance analysis – Estimators</vt:lpstr>
      <vt:lpstr>Variance analysis results</vt:lpstr>
      <vt:lpstr>Variance analysis results</vt:lpstr>
      <vt:lpstr>“How to combine?”  Extended MIS</vt:lpstr>
      <vt:lpstr>Extended MIS – Problem</vt:lpstr>
      <vt:lpstr>Our MIS extension</vt:lpstr>
      <vt:lpstr>“How to implement IT?”  The Combined algorithm</vt:lpstr>
      <vt:lpstr>Estimator choice</vt:lpstr>
      <vt:lpstr>“Long” vs. “short” beams</vt:lpstr>
      <vt:lpstr>Family of estimators</vt:lpstr>
      <vt:lpstr>Family of estimators</vt:lpstr>
      <vt:lpstr>UPBP – Algorithm overview</vt:lpstr>
      <vt:lpstr>UPBP – Algorithm overview</vt:lpstr>
      <vt:lpstr>UPBP – Algorithm overview</vt:lpstr>
      <vt:lpstr>UPBP – Algorithm overview</vt:lpstr>
      <vt:lpstr>UPBP – Algorithm overview</vt:lpstr>
      <vt:lpstr>RESULTS</vt:lpstr>
      <vt:lpstr>Full transport</vt:lpstr>
      <vt:lpstr>Medium transport only</vt:lpstr>
      <vt:lpstr>Previous work comparison, 1 hr</vt:lpstr>
      <vt:lpstr>UPBP (our algorithm) 1 hour</vt:lpstr>
      <vt:lpstr>UPBP (our algorithm)</vt:lpstr>
      <vt:lpstr>Previous work comparison, 1 hr</vt:lpstr>
      <vt:lpstr>Prezentace aplikace PowerPoint</vt:lpstr>
      <vt:lpstr>   </vt:lpstr>
      <vt:lpstr>UPBP (our algorithm)</vt:lpstr>
      <vt:lpstr>Prezentace aplikace PowerPoint</vt:lpstr>
      <vt:lpstr>Prezentace aplikace PowerPoint</vt:lpstr>
      <vt:lpstr>UPBP (our algorithm)</vt:lpstr>
      <vt:lpstr>Limitations &amp; future work</vt:lpstr>
      <vt:lpstr>Conclusions</vt:lpstr>
      <vt:lpstr>Source code</vt:lpstr>
      <vt:lpstr>Media coverage</vt:lpstr>
      <vt:lpstr>Acknowledgements</vt:lpstr>
      <vt:lpstr>Unifying points beams and paths …</vt:lpstr>
      <vt:lpstr>Additional Slides</vt:lpstr>
      <vt:lpstr>Still life Point-Point 3D</vt:lpstr>
      <vt:lpstr>Still life Point-Beam 2D</vt:lpstr>
      <vt:lpstr>Still life Beam-Beam 1D</vt:lpstr>
      <vt:lpstr>Still life Bidirectional PT</vt:lpstr>
      <vt:lpstr>Still life UPBP (our algorithm)</vt:lpstr>
    </vt:vector>
  </TitlesOfParts>
  <Company>CTU Prague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Odraz světla, BRDF - Počítačová grafika III (NPGR010)</dc:title>
  <dc:creator>Jaroslav Křivánek</dc:creator>
  <cp:lastModifiedBy>Jaroslav Křivánek</cp:lastModifiedBy>
  <cp:revision>4479</cp:revision>
  <dcterms:created xsi:type="dcterms:W3CDTF">2006-11-17T09:10:54Z</dcterms:created>
  <dcterms:modified xsi:type="dcterms:W3CDTF">2014-08-27T09:42:20Z</dcterms:modified>
</cp:coreProperties>
</file>