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8"/>
  </p:notesMasterIdLst>
  <p:sldIdLst>
    <p:sldId id="275" r:id="rId2"/>
    <p:sldId id="285" r:id="rId3"/>
    <p:sldId id="314" r:id="rId4"/>
    <p:sldId id="315" r:id="rId5"/>
    <p:sldId id="333" r:id="rId6"/>
    <p:sldId id="313" r:id="rId7"/>
    <p:sldId id="318" r:id="rId8"/>
    <p:sldId id="319" r:id="rId9"/>
    <p:sldId id="320" r:id="rId10"/>
    <p:sldId id="322" r:id="rId11"/>
    <p:sldId id="321" r:id="rId12"/>
    <p:sldId id="324" r:id="rId13"/>
    <p:sldId id="323" r:id="rId14"/>
    <p:sldId id="326" r:id="rId15"/>
    <p:sldId id="327" r:id="rId16"/>
    <p:sldId id="325" r:id="rId17"/>
    <p:sldId id="328" r:id="rId18"/>
    <p:sldId id="332" r:id="rId19"/>
    <p:sldId id="334" r:id="rId20"/>
    <p:sldId id="335" r:id="rId21"/>
    <p:sldId id="336" r:id="rId22"/>
    <p:sldId id="329" r:id="rId23"/>
    <p:sldId id="330" r:id="rId24"/>
    <p:sldId id="300" r:id="rId25"/>
    <p:sldId id="297" r:id="rId26"/>
    <p:sldId id="337" r:id="rId27"/>
  </p:sldIdLst>
  <p:sldSz cx="9144000" cy="6858000" type="screen4x3"/>
  <p:notesSz cx="6858000" cy="9144000"/>
  <p:defaultTextStyle>
    <a:defPPr>
      <a:defRPr lang="bg-BG"/>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showPr>
  <p:clrMru>
    <a:srgbClr val="385D8A"/>
    <a:srgbClr val="10253F"/>
    <a:srgbClr val="D6A300"/>
    <a:srgbClr val="00B050"/>
    <a:srgbClr val="8A8A8A"/>
    <a:srgbClr val="949494"/>
    <a:srgbClr val="FCD904"/>
    <a:srgbClr val="EEC100"/>
    <a:srgbClr val="243462"/>
    <a:srgbClr val="1B368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330" autoAdjust="0"/>
    <p:restoredTop sz="71028" autoAdjust="0"/>
  </p:normalViewPr>
  <p:slideViewPr>
    <p:cSldViewPr>
      <p:cViewPr>
        <p:scale>
          <a:sx n="50" d="100"/>
          <a:sy n="50" d="100"/>
        </p:scale>
        <p:origin x="-1416" y="-204"/>
      </p:cViewPr>
      <p:guideLst>
        <p:guide orient="horz" pos="4272"/>
        <p:guide pos="2971"/>
        <p:guide pos="383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7" d="100"/>
          <a:sy n="67" d="100"/>
        </p:scale>
        <p:origin x="-2748"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bg-B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CB382B6-8BD2-467F-AA53-B4D405CC8896}" type="datetimeFigureOut">
              <a:rPr lang="bg-BG"/>
              <a:pPr>
                <a:defRPr/>
              </a:pPr>
              <a:t>16.6.2009 г.</a:t>
            </a:fld>
            <a:endParaRPr lang="bg-B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bg-BG"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bg-BG"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bg-B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FADDBDE-B1B7-4D15-9AE0-51FFA4A85B27}" type="slidenum">
              <a:rPr lang="bg-BG"/>
              <a:pPr>
                <a:defRPr/>
              </a:pPr>
              <a:t>‹#›</a:t>
            </a:fld>
            <a:endParaRPr lang="bg-BG"/>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charset="0"/>
              <a:buChar char="•"/>
              <a:tabLst/>
              <a:defRPr/>
            </a:pPr>
            <a:r>
              <a:rPr lang="en-US" sz="1200" kern="1200" dirty="0" smtClean="0">
                <a:solidFill>
                  <a:schemeClr val="tx1"/>
                </a:solidFill>
                <a:latin typeface="+mn-lt"/>
                <a:ea typeface="+mn-ea"/>
                <a:cs typeface="+mn-cs"/>
              </a:rPr>
              <a:t>Hi. My name is Dmitri</a:t>
            </a:r>
            <a:r>
              <a:rPr lang="en-US" sz="1200" kern="1200" baseline="0" dirty="0" smtClean="0">
                <a:solidFill>
                  <a:schemeClr val="tx1"/>
                </a:solidFill>
                <a:latin typeface="+mn-lt"/>
                <a:ea typeface="+mn-ea"/>
                <a:cs typeface="+mn-cs"/>
              </a:rPr>
              <a:t> Rubinstein and I am a PhD-Student at the Saarland University and also I work at the German R</a:t>
            </a:r>
            <a:r>
              <a:rPr lang="en-US" sz="1200" kern="1200" dirty="0" smtClean="0">
                <a:solidFill>
                  <a:schemeClr val="tx1"/>
                </a:solidFill>
                <a:latin typeface="+mn-lt"/>
                <a:ea typeface="+mn-ea"/>
                <a:cs typeface="+mn-cs"/>
              </a:rPr>
              <a:t>esearch Center for Artificial Intelligence</a:t>
            </a:r>
            <a:r>
              <a:rPr lang="en-US" sz="1200" kern="1200" baseline="0" dirty="0" smtClean="0">
                <a:solidFill>
                  <a:schemeClr val="tx1"/>
                </a:solidFill>
                <a:latin typeface="+mn-lt"/>
                <a:ea typeface="+mn-ea"/>
                <a:cs typeface="+mn-cs"/>
              </a:rPr>
              <a:t> in the Agents and Simulated Reality Group.</a:t>
            </a:r>
          </a:p>
          <a:p>
            <a:pPr>
              <a:buFont typeface="Arial" charset="0"/>
              <a:buChar char="•"/>
            </a:pPr>
            <a:r>
              <a:rPr lang="en-US" sz="1200" kern="1200" dirty="0" smtClean="0">
                <a:solidFill>
                  <a:schemeClr val="tx1"/>
                </a:solidFill>
                <a:latin typeface="+mn-lt"/>
                <a:ea typeface="+mn-ea"/>
                <a:cs typeface="+mn-cs"/>
              </a:rPr>
              <a:t>I will present to you our RTSG system which allow to use X3D scene graph with</a:t>
            </a:r>
            <a:r>
              <a:rPr lang="en-US" sz="1200" kern="1200" baseline="0" dirty="0" smtClean="0">
                <a:solidFill>
                  <a:schemeClr val="tx1"/>
                </a:solidFill>
                <a:latin typeface="+mn-lt"/>
                <a:ea typeface="+mn-ea"/>
                <a:cs typeface="+mn-cs"/>
              </a:rPr>
              <a:t> a real-time ray tracing via a flexible rendering framework.</a:t>
            </a:r>
          </a:p>
          <a:p>
            <a:pPr>
              <a:buFont typeface="Arial" charset="0"/>
              <a:buChar char="•"/>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1</a:t>
            </a:fld>
            <a:endParaRPr lang="bg-BG"/>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mn-lt"/>
                <a:ea typeface="+mn-ea"/>
                <a:cs typeface="+mn-cs"/>
              </a:rPr>
              <a:t>At this slide is a brief overview of RTSG components.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mn-lt"/>
                <a:ea typeface="+mn-ea"/>
                <a:cs typeface="+mn-cs"/>
              </a:rPr>
              <a:t>RTSG was designed to be modular, independent of the rendering backend and for optimal speed.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mn-lt"/>
                <a:ea typeface="+mn-ea"/>
                <a:cs typeface="+mn-cs"/>
              </a:rPr>
              <a:t>Application  uses RTSG core and specific nodes from VRML/X3D node set library to describe the scene.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mn-lt"/>
                <a:ea typeface="+mn-ea"/>
                <a:cs typeface="+mn-cs"/>
              </a:rPr>
              <a:t>Independently, it creates, configures and attaches one or more renderers to the scene that read the nodes’ data and render it to a device or memory buffer.</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mn-lt"/>
                <a:ea typeface="+mn-ea"/>
                <a:cs typeface="+mn-cs"/>
              </a:rPr>
              <a:t>Every RTSG rendering library use specific rendering framework which perform the actual rendering.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pPr>
              <a:defRPr/>
            </a:pPr>
            <a:fld id="{CFADDBDE-B1B7-4D15-9AE0-51FFA4A85B27}" type="slidenum">
              <a:rPr lang="bg-BG" smtClean="0"/>
              <a:pPr>
                <a:defRPr/>
              </a:pPr>
              <a:t>10</a:t>
            </a:fld>
            <a:endParaRPr lang="bg-BG"/>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in</a:t>
            </a:r>
            <a:r>
              <a:rPr lang="en-US" baseline="0" dirty="0" smtClean="0"/>
              <a:t> more detail. </a:t>
            </a:r>
          </a:p>
          <a:p>
            <a:r>
              <a:rPr lang="en-US" dirty="0" smtClean="0"/>
              <a:t>The main component of our system is</a:t>
            </a:r>
            <a:r>
              <a:rPr lang="en-US" baseline="0" dirty="0" smtClean="0"/>
              <a:t> the </a:t>
            </a:r>
            <a:r>
              <a:rPr lang="en-US" dirty="0" smtClean="0"/>
              <a:t>RTSG core library.</a:t>
            </a:r>
          </a:p>
          <a:p>
            <a:r>
              <a:rPr lang="en-US" dirty="0" smtClean="0"/>
              <a:t>It</a:t>
            </a:r>
            <a:r>
              <a:rPr lang="en-US" baseline="0" dirty="0" smtClean="0"/>
              <a:t> only implements basic X3D concepts like scene graph, nodes, field and ROUTEs. </a:t>
            </a:r>
          </a:p>
          <a:p>
            <a:r>
              <a:rPr lang="en-US" baseline="0" dirty="0" smtClean="0"/>
              <a:t>Also X3D core component, input/output infrastructure and C++ API for Scene Access Interface are implemented in the core library.</a:t>
            </a:r>
          </a:p>
          <a:p>
            <a:r>
              <a:rPr lang="en-US" baseline="0" dirty="0" smtClean="0"/>
              <a:t>All VRML/X3D nodes are in a separate library which has a node class hierarchy and is independent of the rendering subsystem.</a:t>
            </a:r>
          </a:p>
          <a:p>
            <a:r>
              <a:rPr lang="en-US" baseline="0" dirty="0" smtClean="0"/>
              <a:t>For rendering we provide rendering libraries which visualize scene graph.</a:t>
            </a:r>
          </a:p>
          <a:p>
            <a:r>
              <a:rPr lang="en-US" baseline="0" dirty="0" smtClean="0"/>
              <a:t>Currently we have two rendering </a:t>
            </a:r>
            <a:r>
              <a:rPr lang="en-US" baseline="0" dirty="0" err="1" smtClean="0"/>
              <a:t>backends</a:t>
            </a:r>
            <a:r>
              <a:rPr lang="en-US" baseline="0" dirty="0" smtClean="0"/>
              <a:t> for ray tracing one for our old OpenRT real-time ray tracer and another for </a:t>
            </a:r>
            <a:r>
              <a:rPr lang="en-US" baseline="0" dirty="0" err="1" smtClean="0"/>
              <a:t>Rtfact</a:t>
            </a:r>
            <a:r>
              <a:rPr lang="en-US" baseline="0" dirty="0" smtClean="0"/>
              <a:t> which is our new ray tracing system.</a:t>
            </a:r>
          </a:p>
          <a:p>
            <a:r>
              <a:rPr lang="en-US" baseline="0" dirty="0" smtClean="0"/>
              <a:t>And also we have one rasterization backend which uses OGRE rendering engine.</a:t>
            </a:r>
          </a:p>
          <a:p>
            <a:endParaRPr lang="en-US" baseline="0" dirty="0" smtClean="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11</a:t>
            </a:fld>
            <a:endParaRPr lang="bg-BG"/>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a:t>
            </a:r>
            <a:r>
              <a:rPr lang="en-US" baseline="0" dirty="0" smtClean="0"/>
              <a:t> me explain how the rendering works in RTSG.</a:t>
            </a:r>
            <a:endParaRPr lang="en-US" dirty="0" smtClean="0"/>
          </a:p>
          <a:p>
            <a:r>
              <a:rPr lang="en-US" dirty="0" smtClean="0"/>
              <a:t>As</a:t>
            </a:r>
            <a:r>
              <a:rPr lang="en-US" baseline="0" dirty="0" smtClean="0"/>
              <a:t> I already mentioned the traditional rendering pipeline is often not efficient for retained mode.</a:t>
            </a:r>
          </a:p>
          <a:p>
            <a:r>
              <a:rPr lang="en-US" baseline="0" dirty="0" smtClean="0"/>
              <a:t>Especially CULL step is useless for ray tracing and we want to avoid full scene graph traversal for updating small changes or changes which are not influenced by the transformation hierarchy like material changes.</a:t>
            </a:r>
          </a:p>
          <a:p>
            <a:r>
              <a:rPr lang="en-US" baseline="0" dirty="0" smtClean="0"/>
              <a:t>Implementing of multiple rendering </a:t>
            </a:r>
            <a:r>
              <a:rPr lang="en-US" baseline="0" dirty="0" err="1" smtClean="0"/>
              <a:t>backends</a:t>
            </a:r>
            <a:r>
              <a:rPr lang="en-US" baseline="0" dirty="0" smtClean="0"/>
              <a:t> is also not easy.</a:t>
            </a:r>
          </a:p>
          <a:p>
            <a:r>
              <a:rPr lang="en-US" baseline="0" dirty="0" smtClean="0"/>
              <a:t>The single dispatch approach where every node class has a virtual function render does not scale as one need to modify every node class in order to implement</a:t>
            </a:r>
            <a:r>
              <a:rPr lang="de-DE" baseline="0" dirty="0" smtClean="0"/>
              <a:t> new rendering backend.</a:t>
            </a:r>
          </a:p>
          <a:p>
            <a:r>
              <a:rPr lang="en-US" baseline="0" dirty="0" smtClean="0"/>
              <a:t>Our solution uses double dispatch technique which is similar to the one used in OpenInventor.</a:t>
            </a:r>
          </a:p>
          <a:p>
            <a:r>
              <a:rPr lang="en-US" baseline="0" dirty="0" smtClean="0"/>
              <a:t>I will explain this feature in detail later.</a:t>
            </a:r>
          </a:p>
          <a:p>
            <a:endParaRPr lang="en-US" baseline="0" dirty="0" smtClean="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12</a:t>
            </a:fld>
            <a:endParaRPr lang="bg-BG"/>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a:t>
            </a:r>
            <a:r>
              <a:rPr lang="en-US" baseline="0" dirty="0" smtClean="0"/>
              <a:t> first I want to describe in more detail how the rendering works in RTSG with our Extensible Rendering Architecture instead of fixed pipeline.</a:t>
            </a:r>
          </a:p>
          <a:p>
            <a:r>
              <a:rPr lang="en-US" baseline="0" dirty="0" smtClean="0"/>
              <a:t>At this slide we see a RTSG rendering loop with three major steps.</a:t>
            </a:r>
          </a:p>
          <a:p>
            <a:r>
              <a:rPr lang="en-US" baseline="0" dirty="0" smtClean="0"/>
              <a:t>First we load and initialize VRML or X3D scene.</a:t>
            </a:r>
          </a:p>
          <a:p>
            <a:r>
              <a:rPr lang="en-US" baseline="0" dirty="0" smtClean="0"/>
              <a:t>Then renderer is created and attached to the scene.</a:t>
            </a:r>
          </a:p>
          <a:p>
            <a:r>
              <a:rPr lang="en-US" baseline="0" dirty="0" smtClean="0"/>
              <a:t>Then in the loop X3D event propagation is performed with a call to </a:t>
            </a:r>
            <a:r>
              <a:rPr lang="en-US" baseline="0" dirty="0" err="1" smtClean="0"/>
              <a:t>newFrame</a:t>
            </a:r>
            <a:r>
              <a:rPr lang="en-US" baseline="0" dirty="0" smtClean="0"/>
              <a:t>.</a:t>
            </a:r>
          </a:p>
          <a:p>
            <a:r>
              <a:rPr lang="en-US" baseline="0" dirty="0" smtClean="0"/>
              <a:t>And finally we display the current frame to the output device with.</a:t>
            </a:r>
          </a:p>
          <a:p>
            <a:endParaRPr lang="en-US" baseline="0" dirty="0" smtClean="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13</a:t>
            </a:fld>
            <a:endParaRPr lang="bg-BG"/>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order of scene graph processing is defined by the renderer.</a:t>
            </a:r>
          </a:p>
          <a:p>
            <a:r>
              <a:rPr lang="en-US" baseline="0" dirty="0" smtClean="0"/>
              <a:t>User can directly override </a:t>
            </a:r>
            <a:r>
              <a:rPr lang="en-US" baseline="0" dirty="0" err="1" smtClean="0"/>
              <a:t>attachToScene</a:t>
            </a:r>
            <a:r>
              <a:rPr lang="en-US" baseline="0" dirty="0" smtClean="0"/>
              <a:t> and renderFrame methods.</a:t>
            </a:r>
          </a:p>
          <a:p>
            <a:r>
              <a:rPr lang="en-US" baseline="0" dirty="0" err="1" smtClean="0"/>
              <a:t>attachToScene</a:t>
            </a:r>
            <a:r>
              <a:rPr lang="en-US" baseline="0" dirty="0" smtClean="0"/>
              <a:t> is called once before rendering and renderFrame is called each frame after X3D simulation is finished.</a:t>
            </a:r>
          </a:p>
          <a:p>
            <a:r>
              <a:rPr lang="en-US" baseline="0" dirty="0" smtClean="0"/>
              <a:t>In both methods full or partial scene graph traversal can be started</a:t>
            </a:r>
          </a:p>
          <a:p>
            <a:r>
              <a:rPr lang="en-US" baseline="0" dirty="0" smtClean="0"/>
              <a:t>Renderer can </a:t>
            </a:r>
            <a:r>
              <a:rPr lang="en-US" baseline="0" dirty="0" err="1" smtClean="0"/>
              <a:t>additionaly</a:t>
            </a:r>
            <a:r>
              <a:rPr lang="en-US" baseline="0" dirty="0" smtClean="0"/>
              <a:t> register callbacks and receive immediate notifications about scene graph changes.</a:t>
            </a:r>
          </a:p>
          <a:p>
            <a:r>
              <a:rPr lang="en-US" baseline="0" dirty="0" smtClean="0"/>
              <a:t>So our handling of scene changes is driven by events.</a:t>
            </a:r>
          </a:p>
          <a:p>
            <a:endParaRPr lang="de-DE"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14</a:t>
            </a:fld>
            <a:endParaRPr lang="bg-BG"/>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order of scene graph processing is defined completely by the renderer.</a:t>
            </a:r>
          </a:p>
          <a:p>
            <a:r>
              <a:rPr lang="en-US" baseline="0" dirty="0" smtClean="0"/>
              <a:t>User can directly override </a:t>
            </a:r>
            <a:r>
              <a:rPr lang="en-US" baseline="0" dirty="0" err="1" smtClean="0"/>
              <a:t>attachToScene</a:t>
            </a:r>
            <a:r>
              <a:rPr lang="en-US" baseline="0" dirty="0" smtClean="0"/>
              <a:t> and renderFrame methods.</a:t>
            </a:r>
          </a:p>
          <a:p>
            <a:r>
              <a:rPr lang="en-US" baseline="0" dirty="0" err="1" smtClean="0"/>
              <a:t>attachToScene</a:t>
            </a:r>
            <a:r>
              <a:rPr lang="en-US" baseline="0" dirty="0" smtClean="0"/>
              <a:t> is called once before rendering and renderFrame is called each frame after X3D simulation is finished.</a:t>
            </a:r>
          </a:p>
          <a:p>
            <a:r>
              <a:rPr lang="en-US" baseline="0" dirty="0" smtClean="0"/>
              <a:t>In both methods full or partial scene graph traversal can be started.</a:t>
            </a:r>
          </a:p>
          <a:p>
            <a:r>
              <a:rPr lang="en-US" baseline="0" dirty="0" smtClean="0"/>
              <a:t>Renderer can additionally register callbacks and receive immediate notifications about scene graph changes.</a:t>
            </a:r>
          </a:p>
          <a:p>
            <a:r>
              <a:rPr lang="en-US" baseline="0" dirty="0" smtClean="0"/>
              <a:t>So our handling of scene changes is driven actually by events and is not fixed.</a:t>
            </a:r>
          </a:p>
          <a:p>
            <a:endParaRPr lang="en-US" baseline="0" dirty="0" smtClean="0"/>
          </a:p>
          <a:p>
            <a:r>
              <a:rPr lang="en-US" baseline="0" dirty="0" smtClean="0"/>
              <a:t>You can easily customize how renderer process your scene by overriding the methods. </a:t>
            </a:r>
          </a:p>
          <a:p>
            <a:r>
              <a:rPr lang="en-US" baseline="0" dirty="0" smtClean="0"/>
              <a:t>For example when you want to have full scene graph traversal in each frame you need only to override renderFrame method and start a full traversal.</a:t>
            </a:r>
          </a:p>
          <a:p>
            <a:r>
              <a:rPr lang="en-US" baseline="0" dirty="0" smtClean="0"/>
              <a:t>Another possibility is to traverse the scene once in </a:t>
            </a:r>
            <a:r>
              <a:rPr lang="en-US" baseline="0" dirty="0" err="1" smtClean="0"/>
              <a:t>attachToScene</a:t>
            </a:r>
            <a:r>
              <a:rPr lang="en-US" baseline="0" dirty="0" smtClean="0"/>
              <a:t> method and register callbacks which are then triggered in the </a:t>
            </a:r>
            <a:r>
              <a:rPr lang="en-US" baseline="0" dirty="0" err="1" smtClean="0"/>
              <a:t>newFrame</a:t>
            </a:r>
            <a:r>
              <a:rPr lang="en-US" baseline="0" dirty="0" smtClean="0"/>
              <a:t> method.</a:t>
            </a:r>
          </a:p>
          <a:p>
            <a:r>
              <a:rPr lang="en-US" baseline="0" dirty="0" smtClean="0"/>
              <a:t>Callback handlers can either process all changes directly or collect all of them and the </a:t>
            </a:r>
            <a:r>
              <a:rPr lang="en-US" baseline="0" dirty="0" err="1" smtClean="0"/>
              <a:t>actuall</a:t>
            </a:r>
            <a:r>
              <a:rPr lang="en-US" baseline="0" dirty="0" smtClean="0"/>
              <a:t> processing can be performed in the renderFrame method.</a:t>
            </a:r>
          </a:p>
          <a:p>
            <a:endParaRPr lang="en-US" baseline="0" dirty="0" smtClean="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15</a:t>
            </a:fld>
            <a:endParaRPr lang="bg-BG"/>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order to allow rendering with multiple rendering </a:t>
            </a:r>
            <a:r>
              <a:rPr lang="en-US" baseline="0" dirty="0" err="1" smtClean="0"/>
              <a:t>backends</a:t>
            </a:r>
            <a:r>
              <a:rPr lang="en-US" baseline="0" dirty="0" smtClean="0"/>
              <a:t> we use an approach similar to OpenInventor.</a:t>
            </a:r>
          </a:p>
          <a:p>
            <a:r>
              <a:rPr lang="en-US" baseline="0" dirty="0" smtClean="0"/>
              <a:t>Our Renderer classes provide only basic functionality and node specific rendering code is implemented in the renderer plug-ins called </a:t>
            </a:r>
            <a:r>
              <a:rPr lang="en-US" baseline="0" dirty="0" err="1" smtClean="0"/>
              <a:t>NodeRenderers</a:t>
            </a:r>
            <a:r>
              <a:rPr lang="en-US" baseline="0" dirty="0" smtClean="0"/>
              <a:t>.</a:t>
            </a:r>
          </a:p>
          <a:p>
            <a:r>
              <a:rPr lang="en-US" dirty="0" smtClean="0"/>
              <a:t>So</a:t>
            </a:r>
            <a:r>
              <a:rPr lang="en-US" baseline="0" dirty="0" smtClean="0"/>
              <a:t> we attach to a single node multiple rendering </a:t>
            </a:r>
            <a:r>
              <a:rPr lang="en-US" baseline="0" dirty="0" err="1" smtClean="0"/>
              <a:t>plugins</a:t>
            </a:r>
            <a:r>
              <a:rPr lang="en-US" baseline="0" dirty="0" smtClean="0"/>
              <a:t> one per rendering backend.</a:t>
            </a:r>
          </a:p>
          <a:p>
            <a:endParaRPr lang="de-DE"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16</a:t>
            </a:fld>
            <a:endParaRPr lang="bg-BG"/>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s already mentioned for ray tracing it is an overhead to fully traverse scene graph multiple times.</a:t>
            </a:r>
            <a:endParaRPr lang="en-US" dirty="0" smtClean="0"/>
          </a:p>
          <a:p>
            <a:r>
              <a:rPr lang="en-US" dirty="0" smtClean="0"/>
              <a:t>O</a:t>
            </a:r>
            <a:r>
              <a:rPr lang="en-US" baseline="0" dirty="0" smtClean="0"/>
              <a:t>ur ray tracing backend traverse scene graph once and build second scene graph optimized for ray tracing that we call speed-up graph.</a:t>
            </a:r>
          </a:p>
          <a:p>
            <a:r>
              <a:rPr lang="en-US" baseline="0" dirty="0" smtClean="0"/>
              <a:t>Also it register callbacks in order to incrementally synchronize both scene graphs.</a:t>
            </a:r>
          </a:p>
          <a:p>
            <a:endParaRPr lang="de-DE"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17</a:t>
            </a:fld>
            <a:endParaRPr lang="bg-BG"/>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Also speed-up graph is used for ray tracing optimizations  as ray</a:t>
            </a:r>
            <a:r>
              <a:rPr lang="en-US" baseline="0" dirty="0" smtClean="0"/>
              <a:t> tracing can be much faster with large static objects.</a:t>
            </a:r>
          </a:p>
          <a:p>
            <a:r>
              <a:rPr lang="en-US" baseline="0" dirty="0" smtClean="0"/>
              <a:t>In order to optimize X3D scene graph we search for largest static </a:t>
            </a:r>
            <a:r>
              <a:rPr lang="en-US" baseline="0" dirty="0" err="1" smtClean="0"/>
              <a:t>subgraphs</a:t>
            </a:r>
            <a:r>
              <a:rPr lang="en-US" baseline="0" dirty="0" smtClean="0"/>
              <a:t> and collapse them into single objects in a speed-up graph.</a:t>
            </a:r>
          </a:p>
          <a:p>
            <a:r>
              <a:rPr lang="en-US" dirty="0" smtClean="0"/>
              <a:t>For</a:t>
            </a:r>
            <a:r>
              <a:rPr lang="en-US" baseline="0" dirty="0" smtClean="0"/>
              <a:t> this we look at the ROUTE graph and Script nodes with </a:t>
            </a:r>
            <a:r>
              <a:rPr lang="en-US" baseline="0" dirty="0" err="1" smtClean="0"/>
              <a:t>directOutput</a:t>
            </a:r>
            <a:r>
              <a:rPr lang="en-US" baseline="0" dirty="0" smtClean="0"/>
              <a:t> because it is the only possibility to modify scene graph.</a:t>
            </a:r>
          </a:p>
          <a:p>
            <a:endParaRPr lang="de-DE"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18</a:t>
            </a:fld>
            <a:endParaRPr lang="bg-BG"/>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I want to show some usage examples of our system.</a:t>
            </a:r>
            <a:endParaRPr lang="en-US" dirty="0" smtClean="0"/>
          </a:p>
          <a:p>
            <a:r>
              <a:rPr lang="en-US" dirty="0" smtClean="0"/>
              <a:t>RTSG</a:t>
            </a:r>
            <a:r>
              <a:rPr lang="en-US" baseline="0" dirty="0" smtClean="0"/>
              <a:t> was designed to work well with large models.</a:t>
            </a:r>
          </a:p>
          <a:p>
            <a:r>
              <a:rPr lang="en-US" baseline="0" dirty="0" smtClean="0"/>
              <a:t>At this slide you can see an example where a standard </a:t>
            </a:r>
            <a:r>
              <a:rPr lang="en-US" baseline="0" dirty="0" err="1" smtClean="0"/>
              <a:t>HAnim</a:t>
            </a:r>
            <a:r>
              <a:rPr lang="en-US" baseline="0" dirty="0" smtClean="0"/>
              <a:t> animation Nancy runs inside of a full static CAD model of the Boeing with more than 350 million triangles.  And  it is 12 gigabyte of raw geometrical model data.</a:t>
            </a:r>
          </a:p>
          <a:p>
            <a:r>
              <a:rPr lang="en-US" dirty="0" smtClean="0"/>
              <a:t>The scene consists of about 70000 scene graph nodes and</a:t>
            </a:r>
            <a:r>
              <a:rPr lang="en-US" baseline="0" dirty="0" smtClean="0"/>
              <a:t> is rendered in real-time.</a:t>
            </a:r>
          </a:p>
          <a:p>
            <a:r>
              <a:rPr lang="en-US" baseline="0" dirty="0" smtClean="0"/>
              <a:t>The 70000 scene graph nodes are not geometric nodes, there are only 600 geometric nodes. </a:t>
            </a:r>
          </a:p>
          <a:p>
            <a:r>
              <a:rPr lang="en-US" baseline="0" dirty="0" smtClean="0"/>
              <a:t>The majority of nodes describe different materials in the model but in full scene graph traversal they would be visited too.</a:t>
            </a:r>
          </a:p>
          <a:p>
            <a:endParaRPr lang="en-US" baseline="0" dirty="0" smtClean="0"/>
          </a:p>
          <a:p>
            <a:r>
              <a:rPr lang="en-US" baseline="0" dirty="0" smtClean="0"/>
              <a:t>Video?</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19</a:t>
            </a:fld>
            <a:endParaRPr lang="bg-B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r>
              <a:rPr lang="en-US" sz="1200" kern="1200" dirty="0" smtClean="0">
                <a:solidFill>
                  <a:schemeClr val="tx1"/>
                </a:solidFill>
                <a:latin typeface="+mn-lt"/>
                <a:ea typeface="+mn-ea"/>
                <a:cs typeface="+mn-cs"/>
              </a:rPr>
              <a:t>First</a:t>
            </a:r>
            <a:r>
              <a:rPr lang="en-US" sz="1200" kern="1200" baseline="0" dirty="0" smtClean="0">
                <a:solidFill>
                  <a:schemeClr val="tx1"/>
                </a:solidFill>
                <a:latin typeface="+mn-lt"/>
                <a:ea typeface="+mn-ea"/>
                <a:cs typeface="+mn-cs"/>
              </a:rPr>
              <a:t> about how fits ray tracing into VRML and X3D standards.</a:t>
            </a:r>
          </a:p>
          <a:p>
            <a:pPr>
              <a:buFont typeface="Arial" charset="0"/>
              <a:buNone/>
            </a:pPr>
            <a:r>
              <a:rPr lang="en-US" sz="1200" kern="1200" baseline="0" dirty="0" smtClean="0">
                <a:solidFill>
                  <a:schemeClr val="tx1"/>
                </a:solidFill>
                <a:latin typeface="+mn-lt"/>
                <a:ea typeface="+mn-ea"/>
                <a:cs typeface="+mn-cs"/>
              </a:rPr>
              <a:t>VRML and X3D are widely adopted for interactive 3D content interchange. </a:t>
            </a:r>
          </a:p>
          <a:p>
            <a:pPr>
              <a:buFont typeface="Arial" charset="0"/>
              <a:buNone/>
            </a:pPr>
            <a:r>
              <a:rPr lang="en-US" sz="1200" kern="1200" baseline="0" dirty="0" smtClean="0">
                <a:solidFill>
                  <a:schemeClr val="tx1"/>
                </a:solidFill>
                <a:latin typeface="+mn-lt"/>
                <a:ea typeface="+mn-ea"/>
                <a:cs typeface="+mn-cs"/>
              </a:rPr>
              <a:t>However the original VRML standard was designed around restricted functionality available in graphics hardware at that time.</a:t>
            </a:r>
          </a:p>
          <a:p>
            <a:pPr>
              <a:buFont typeface="Arial" charset="0"/>
              <a:buNone/>
            </a:pPr>
            <a:r>
              <a:rPr lang="en-US" sz="1200" kern="1200" baseline="0" dirty="0" smtClean="0">
                <a:solidFill>
                  <a:schemeClr val="tx1"/>
                </a:solidFill>
                <a:latin typeface="+mn-lt"/>
                <a:ea typeface="+mn-ea"/>
                <a:cs typeface="+mn-cs"/>
              </a:rPr>
              <a:t>Additionally visual appearance model was unchanged since VRML 1.0 and user-defined shaders added in X3D are limited to rasterization and even to the specific shading language either Cg, HLSL or GLSL.</a:t>
            </a:r>
          </a:p>
          <a:p>
            <a:pPr>
              <a:buFont typeface="Arial" charset="0"/>
              <a:buNone/>
            </a:pPr>
            <a:r>
              <a:rPr lang="en-US" sz="1200" kern="1200" dirty="0" smtClean="0">
                <a:solidFill>
                  <a:schemeClr val="tx1"/>
                </a:solidFill>
                <a:latin typeface="+mn-lt"/>
                <a:ea typeface="+mn-ea"/>
                <a:cs typeface="+mn-cs"/>
              </a:rPr>
              <a:t>The advantage</a:t>
            </a:r>
            <a:r>
              <a:rPr lang="en-US" sz="1200" kern="1200" baseline="0" dirty="0" smtClean="0">
                <a:solidFill>
                  <a:schemeClr val="tx1"/>
                </a:solidFill>
                <a:latin typeface="+mn-lt"/>
                <a:ea typeface="+mn-ea"/>
                <a:cs typeface="+mn-cs"/>
              </a:rPr>
              <a:t> of r</a:t>
            </a:r>
            <a:r>
              <a:rPr lang="en-US" sz="1200" kern="1200" dirty="0" smtClean="0">
                <a:solidFill>
                  <a:schemeClr val="tx1"/>
                </a:solidFill>
                <a:latin typeface="+mn-lt"/>
                <a:ea typeface="+mn-ea"/>
                <a:cs typeface="+mn-cs"/>
              </a:rPr>
              <a:t>asterization</a:t>
            </a:r>
            <a:r>
              <a:rPr lang="en-US" sz="1200" kern="1200" baseline="0" dirty="0" smtClean="0">
                <a:solidFill>
                  <a:schemeClr val="tx1"/>
                </a:solidFill>
                <a:latin typeface="+mn-lt"/>
                <a:ea typeface="+mn-ea"/>
                <a:cs typeface="+mn-cs"/>
              </a:rPr>
              <a:t> is that it is now available on every PC and is fast. </a:t>
            </a:r>
          </a:p>
          <a:p>
            <a:pPr>
              <a:buFont typeface="Arial" charset="0"/>
              <a:buNone/>
            </a:pPr>
            <a:r>
              <a:rPr lang="en-US" sz="1200" kern="1200" baseline="0" dirty="0" smtClean="0">
                <a:solidFill>
                  <a:schemeClr val="tx1"/>
                </a:solidFill>
                <a:latin typeface="+mn-lt"/>
                <a:ea typeface="+mn-ea"/>
                <a:cs typeface="+mn-cs"/>
              </a:rPr>
              <a:t>But producing photo-realistic effects is quite hard and require a lot of tweaking like multi-pass rendering.</a:t>
            </a:r>
            <a:endParaRPr lang="en-US" sz="1200" kern="1200" dirty="0" smtClean="0">
              <a:solidFill>
                <a:schemeClr val="tx1"/>
              </a:solidFill>
              <a:latin typeface="+mn-lt"/>
              <a:ea typeface="+mn-ea"/>
              <a:cs typeface="+mn-cs"/>
            </a:endParaRPr>
          </a:p>
          <a:p>
            <a:pPr>
              <a:buFont typeface="Arial" charset="0"/>
              <a:buNone/>
            </a:pPr>
            <a:r>
              <a:rPr lang="en-US" sz="1200" kern="1200" dirty="0" smtClean="0">
                <a:solidFill>
                  <a:schemeClr val="tx1"/>
                </a:solidFill>
                <a:latin typeface="+mn-lt"/>
                <a:ea typeface="+mn-ea"/>
                <a:cs typeface="+mn-cs"/>
              </a:rPr>
              <a:t>At</a:t>
            </a:r>
            <a:r>
              <a:rPr lang="en-US" sz="1200" kern="1200" baseline="0" dirty="0" smtClean="0">
                <a:solidFill>
                  <a:schemeClr val="tx1"/>
                </a:solidFill>
                <a:latin typeface="+mn-lt"/>
                <a:ea typeface="+mn-ea"/>
                <a:cs typeface="+mn-cs"/>
              </a:rPr>
              <a:t> the other side there is a well known ray tracing algorithm which allow accurate visual simulation and produces physically correct results. </a:t>
            </a:r>
          </a:p>
          <a:p>
            <a:pPr>
              <a:buFont typeface="Arial" charset="0"/>
              <a:buNone/>
            </a:pPr>
            <a:r>
              <a:rPr lang="en-US" sz="1200" kern="1200" baseline="0" dirty="0" smtClean="0">
                <a:solidFill>
                  <a:schemeClr val="tx1"/>
                </a:solidFill>
                <a:latin typeface="+mn-lt"/>
                <a:ea typeface="+mn-ea"/>
                <a:cs typeface="+mn-cs"/>
              </a:rPr>
              <a:t>Also ray tracing is very simple and well understood algorithm. </a:t>
            </a:r>
          </a:p>
          <a:p>
            <a:pPr>
              <a:buFont typeface="Arial" charset="0"/>
              <a:buNone/>
            </a:pPr>
            <a:r>
              <a:rPr lang="en-US" sz="1200" kern="1200" baseline="0" dirty="0" smtClean="0">
                <a:solidFill>
                  <a:schemeClr val="tx1"/>
                </a:solidFill>
                <a:latin typeface="+mn-lt"/>
                <a:ea typeface="+mn-ea"/>
                <a:cs typeface="+mn-cs"/>
              </a:rPr>
              <a:t>However it was used in the past only for offline rendering as it was slow.</a:t>
            </a:r>
          </a:p>
          <a:p>
            <a:pPr>
              <a:buFont typeface="Arial" charset="0"/>
              <a:buNone/>
            </a:pPr>
            <a:r>
              <a:rPr lang="en-US" sz="1200" kern="1200" baseline="0" dirty="0" smtClean="0">
                <a:solidFill>
                  <a:schemeClr val="tx1"/>
                </a:solidFill>
                <a:latin typeface="+mn-lt"/>
                <a:ea typeface="+mn-ea"/>
                <a:cs typeface="+mn-cs"/>
              </a:rPr>
              <a:t>But with the great improvements in the hardware technology in the past decade as well as the research done at our University, by NVIDIA and Intel ray tracing is now fast enough for real-time rendering.</a:t>
            </a:r>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2</a:t>
            </a:fld>
            <a:endParaRPr lang="bg-BG"/>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a:t>
            </a:r>
            <a:r>
              <a:rPr lang="en-US" baseline="0" dirty="0" smtClean="0"/>
              <a:t> the paper was finished we did also additional work and added ray-tracing shading language support with a help of the compiler group at the Saarland university.</a:t>
            </a:r>
          </a:p>
          <a:p>
            <a:r>
              <a:rPr lang="en-US" baseline="0" dirty="0" smtClean="0"/>
              <a:t>Instead of using specific shading language like GLSL, HLSL or Cg any language might be used in our system.</a:t>
            </a:r>
          </a:p>
          <a:p>
            <a:r>
              <a:rPr lang="en-US" baseline="0" dirty="0" smtClean="0"/>
              <a:t>Currently we write our shaders in C++.</a:t>
            </a:r>
          </a:p>
          <a:p>
            <a:r>
              <a:rPr lang="en-US" baseline="0" dirty="0" smtClean="0"/>
              <a:t>We use a Low Level Virtual Machine (LLVM) as universal compiler infrastructure where </a:t>
            </a:r>
            <a:r>
              <a:rPr lang="en-US" baseline="0" dirty="0" err="1" smtClean="0"/>
              <a:t>shader</a:t>
            </a:r>
            <a:r>
              <a:rPr lang="en-US" baseline="0" dirty="0" smtClean="0"/>
              <a:t> is compiled into platform-independent LLVM </a:t>
            </a:r>
            <a:r>
              <a:rPr lang="en-US" baseline="0" dirty="0" err="1" smtClean="0"/>
              <a:t>bitcode</a:t>
            </a:r>
            <a:r>
              <a:rPr lang="en-US" baseline="0" dirty="0" smtClean="0"/>
              <a:t>.</a:t>
            </a:r>
          </a:p>
          <a:p>
            <a:r>
              <a:rPr lang="en-US" baseline="0" dirty="0" smtClean="0"/>
              <a:t>(You can see here this pipeline).</a:t>
            </a:r>
          </a:p>
          <a:p>
            <a:r>
              <a:rPr lang="en-US" baseline="0" dirty="0" err="1" smtClean="0"/>
              <a:t>Bitcode</a:t>
            </a:r>
            <a:r>
              <a:rPr lang="en-US" baseline="0" dirty="0" smtClean="0"/>
              <a:t> shaders are loaded, optimized, linked and compiled to target architecture at the runtime.</a:t>
            </a:r>
          </a:p>
          <a:p>
            <a:r>
              <a:rPr lang="en-US" baseline="0" dirty="0" smtClean="0"/>
              <a:t>Additionally with our just-in-time optimizer </a:t>
            </a:r>
            <a:r>
              <a:rPr lang="en-US" baseline="0" dirty="0" err="1" smtClean="0"/>
              <a:t>jitRT</a:t>
            </a:r>
            <a:r>
              <a:rPr lang="en-US" baseline="0" dirty="0" smtClean="0"/>
              <a:t> we automatically packetize </a:t>
            </a:r>
            <a:r>
              <a:rPr lang="en-US" baseline="0" dirty="0" err="1" smtClean="0"/>
              <a:t>bitcode</a:t>
            </a:r>
            <a:r>
              <a:rPr lang="en-US" baseline="0" dirty="0" smtClean="0"/>
              <a:t> in order to exploit SIMD instruction set for maximal speed which is required for real-time ray tracing.</a:t>
            </a:r>
          </a:p>
          <a:p>
            <a:endParaRPr lang="en-US" baseline="0" dirty="0" smtClean="0"/>
          </a:p>
          <a:p>
            <a:r>
              <a:rPr lang="en-US" baseline="0" dirty="0" smtClean="0"/>
              <a:t>This allow us to write our shaders in traditional way like in </a:t>
            </a:r>
            <a:r>
              <a:rPr lang="en-US" baseline="0" dirty="0" err="1" smtClean="0"/>
              <a:t>RenderMan</a:t>
            </a:r>
            <a:r>
              <a:rPr lang="en-US" baseline="0" dirty="0" smtClean="0"/>
              <a:t> Shading Language where shading code is executed for single rays.</a:t>
            </a:r>
          </a:p>
          <a:p>
            <a:r>
              <a:rPr lang="en-US" baseline="0" dirty="0" smtClean="0"/>
              <a:t>And our </a:t>
            </a:r>
            <a:r>
              <a:rPr lang="en-US" baseline="0" dirty="0" err="1" smtClean="0"/>
              <a:t>jitRT</a:t>
            </a:r>
            <a:r>
              <a:rPr lang="en-US" baseline="0" dirty="0" smtClean="0"/>
              <a:t> optimizer automatically transform the single ray </a:t>
            </a:r>
            <a:r>
              <a:rPr lang="en-US" baseline="0" dirty="0" err="1" smtClean="0"/>
              <a:t>bitcode</a:t>
            </a:r>
            <a:r>
              <a:rPr lang="en-US" baseline="0" dirty="0" smtClean="0"/>
              <a:t> into the packet </a:t>
            </a:r>
            <a:r>
              <a:rPr lang="en-US" baseline="0" dirty="0" err="1" smtClean="0"/>
              <a:t>bitcode</a:t>
            </a:r>
            <a:r>
              <a:rPr lang="en-US" baseline="0" dirty="0" smtClean="0"/>
              <a:t> which uses SIMD instructions.</a:t>
            </a:r>
          </a:p>
          <a:p>
            <a:endParaRPr lang="en-US" baseline="0" dirty="0" smtClean="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20</a:t>
            </a:fld>
            <a:endParaRPr lang="bg-BG"/>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specifying</a:t>
            </a:r>
            <a:r>
              <a:rPr lang="en-US" baseline="0" dirty="0" smtClean="0"/>
              <a:t> shaders in our X3D system we use </a:t>
            </a:r>
            <a:r>
              <a:rPr lang="en-US" baseline="0" dirty="0" err="1" smtClean="0"/>
              <a:t>PackagedShader</a:t>
            </a:r>
            <a:r>
              <a:rPr lang="en-US" baseline="0" dirty="0" smtClean="0"/>
              <a:t> with a specific </a:t>
            </a:r>
            <a:r>
              <a:rPr lang="en-US" baseline="0" dirty="0" err="1" smtClean="0"/>
              <a:t>url</a:t>
            </a:r>
            <a:r>
              <a:rPr lang="en-US" baseline="0" dirty="0" smtClean="0"/>
              <a:t> which refer to the </a:t>
            </a:r>
            <a:r>
              <a:rPr lang="en-US" baseline="0" dirty="0" err="1" smtClean="0"/>
              <a:t>bitcode</a:t>
            </a:r>
            <a:r>
              <a:rPr lang="en-US" baseline="0" dirty="0" smtClean="0"/>
              <a:t> file.</a:t>
            </a:r>
          </a:p>
          <a:p>
            <a:r>
              <a:rPr lang="en-US" baseline="0" dirty="0" smtClean="0"/>
              <a:t>Here are two examples of our shaders which are modified </a:t>
            </a:r>
            <a:r>
              <a:rPr lang="en-US" baseline="0" dirty="0" err="1" smtClean="0"/>
              <a:t>RenderMan</a:t>
            </a:r>
            <a:r>
              <a:rPr lang="en-US" baseline="0" dirty="0" smtClean="0"/>
              <a:t> shaders.</a:t>
            </a:r>
          </a:p>
          <a:p>
            <a:endParaRPr lang="de-DE"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21</a:t>
            </a:fld>
            <a:endParaRPr lang="bg-BG"/>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also some nice</a:t>
            </a:r>
            <a:r>
              <a:rPr lang="en-US" baseline="0" dirty="0" smtClean="0"/>
              <a:t> </a:t>
            </a:r>
            <a:r>
              <a:rPr lang="en-US" dirty="0" smtClean="0"/>
              <a:t>ray traced pictures</a:t>
            </a:r>
            <a:r>
              <a:rPr lang="en-US" baseline="0" dirty="0" smtClean="0"/>
              <a:t> rendered with our system. </a:t>
            </a:r>
          </a:p>
          <a:p>
            <a:r>
              <a:rPr lang="en-US" baseline="0" dirty="0" smtClean="0"/>
              <a:t>Our campus scene with 4.3 million triangles and it is a massive architectural model.</a:t>
            </a:r>
          </a:p>
          <a:p>
            <a:r>
              <a:rPr lang="en-US" baseline="0" dirty="0" smtClean="0"/>
              <a:t>A conference scene with 280 (two hundred eighty) thousand triangles is popular for ray tracing benchmarks</a:t>
            </a:r>
          </a:p>
          <a:p>
            <a:r>
              <a:rPr lang="en-US" baseline="0" dirty="0" smtClean="0"/>
              <a:t>Beetles scene with 2.7 million triangles has a lot of detailed static geometry.</a:t>
            </a:r>
          </a:p>
          <a:p>
            <a:r>
              <a:rPr lang="en-US" baseline="0" dirty="0" smtClean="0"/>
              <a:t>And Venice scene consists of 1.2 million triangles.</a:t>
            </a:r>
          </a:p>
          <a:p>
            <a:endParaRPr lang="en-US" baseline="0" dirty="0" smtClean="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22</a:t>
            </a:fld>
            <a:endParaRPr lang="bg-BG"/>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demonstrate</a:t>
            </a:r>
            <a:r>
              <a:rPr lang="en-US" baseline="0" dirty="0" smtClean="0"/>
              <a:t> that RTSG is well suited for rasterization as for ray tracing we have implemented a rasterization-based renderer using OGRE rendering engine.</a:t>
            </a:r>
          </a:p>
          <a:p>
            <a:r>
              <a:rPr lang="en-US" baseline="0" dirty="0" smtClean="0"/>
              <a:t>The design is similar to the ray tracing backend and OGRE maintains its own internal graph structure which we create in the first traversal.</a:t>
            </a:r>
          </a:p>
          <a:p>
            <a:r>
              <a:rPr lang="en-US" baseline="0" dirty="0" smtClean="0"/>
              <a:t>Then we use callbacks to synchronize both scene graphs.</a:t>
            </a:r>
          </a:p>
          <a:p>
            <a:r>
              <a:rPr lang="en-US" dirty="0" smtClean="0"/>
              <a:t>It works</a:t>
            </a:r>
            <a:r>
              <a:rPr lang="en-US" baseline="0" dirty="0" smtClean="0"/>
              <a:t> like the ray tracing backend.</a:t>
            </a:r>
          </a:p>
          <a:p>
            <a:endParaRPr lang="de-DE"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23</a:t>
            </a:fld>
            <a:endParaRPr lang="bg-BG"/>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We compared performance</a:t>
            </a:r>
            <a:r>
              <a:rPr lang="en-US" sz="1200" kern="1200" baseline="0" dirty="0" smtClean="0">
                <a:solidFill>
                  <a:schemeClr val="tx1"/>
                </a:solidFill>
                <a:latin typeface="+mn-lt"/>
                <a:ea typeface="+mn-ea"/>
                <a:cs typeface="+mn-cs"/>
              </a:rPr>
              <a:t> of our rasterization backend with other freely available rasterization-based X3D browsers and we outperform all of them in all of the scenes shown here.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mn-lt"/>
                <a:ea typeface="+mn-ea"/>
                <a:cs typeface="+mn-cs"/>
              </a:rPr>
              <a:t>This additional troopers scene consists of 48 rigid body animated figures and consists 1 million triangles.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mn-lt"/>
                <a:ea typeface="+mn-ea"/>
                <a:cs typeface="+mn-cs"/>
              </a:rPr>
              <a:t>With its many routes and changing transformations this scene is a good performance test for the event processing of a VRML/X3D browser.</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mn-lt"/>
                <a:ea typeface="+mn-ea"/>
                <a:cs typeface="+mn-cs"/>
              </a:rPr>
              <a:t>However currently not everything is faster, for example our coordinate interpolation is slower than in other browsers.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24</a:t>
            </a:fld>
            <a:endParaRPr lang="bg-BG"/>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Let’s finally talk about our future research.</a:t>
            </a:r>
          </a:p>
          <a:p>
            <a:r>
              <a:rPr lang="en-US" dirty="0" smtClean="0"/>
              <a:t>W</a:t>
            </a:r>
            <a:r>
              <a:rPr lang="en-US" baseline="0" dirty="0" smtClean="0"/>
              <a:t>e plan to extend our extensible rendering architecture to support multi-threading as RTSG is currently single threaded system.</a:t>
            </a:r>
          </a:p>
          <a:p>
            <a:r>
              <a:rPr lang="en-US" baseline="0" dirty="0" smtClean="0"/>
              <a:t>This is also a problem with a X3D specification as it does not define how the event propagation can be done in parallel.</a:t>
            </a:r>
          </a:p>
          <a:p>
            <a:r>
              <a:rPr lang="en-US" baseline="0" dirty="0" smtClean="0"/>
              <a:t>One of the problems that we had when optimizing X3D scene graph for ray tracing is also the identification of static </a:t>
            </a:r>
            <a:r>
              <a:rPr lang="en-US" baseline="0" dirty="0" err="1" smtClean="0"/>
              <a:t>subgraphs</a:t>
            </a:r>
            <a:r>
              <a:rPr lang="en-US" baseline="0" dirty="0" smtClean="0"/>
              <a:t>. </a:t>
            </a:r>
          </a:p>
          <a:p>
            <a:r>
              <a:rPr lang="en-US" baseline="0" dirty="0" err="1" smtClean="0"/>
              <a:t>StaticGroup</a:t>
            </a:r>
            <a:r>
              <a:rPr lang="en-US" baseline="0" dirty="0" smtClean="0"/>
              <a:t> in the X3D standard is not used often, and additionally Script node with a </a:t>
            </a:r>
            <a:r>
              <a:rPr lang="en-US" baseline="0" dirty="0" err="1" smtClean="0"/>
              <a:t>directOutput</a:t>
            </a:r>
            <a:r>
              <a:rPr lang="en-US" baseline="0" dirty="0" smtClean="0"/>
              <a:t> can access full scene which makes good optimization a complex task.</a:t>
            </a:r>
          </a:p>
          <a:p>
            <a:r>
              <a:rPr lang="en-US" dirty="0" smtClean="0"/>
              <a:t>But most important research</a:t>
            </a:r>
            <a:r>
              <a:rPr lang="en-US" baseline="0" dirty="0" smtClean="0"/>
              <a:t> need to be done in order to develop common appearance model for ray tracing and rasterization as the current one is limited to the rasterization. </a:t>
            </a:r>
          </a:p>
          <a:p>
            <a:r>
              <a:rPr lang="en-US" baseline="0" dirty="0" smtClean="0"/>
              <a:t>Either descriptive like Appearance and Material nodes or imperative like user-defined shaders.</a:t>
            </a:r>
          </a:p>
          <a:p>
            <a:endParaRPr lang="en-US" baseline="0" dirty="0" smtClean="0"/>
          </a:p>
          <a:p>
            <a:r>
              <a:rPr lang="en-US" baseline="0" dirty="0" smtClean="0"/>
              <a:t>And last but not least our full system will be available as open source.</a:t>
            </a:r>
          </a:p>
          <a:p>
            <a:endParaRPr lang="en-US" dirty="0" smtClean="0"/>
          </a:p>
          <a:p>
            <a:r>
              <a:rPr lang="en-US" dirty="0" smtClean="0"/>
              <a:t>Thank you for your attention.</a:t>
            </a:r>
          </a:p>
          <a:p>
            <a:r>
              <a:rPr lang="en-US" dirty="0" smtClean="0"/>
              <a:t>Please ask me questions.</a:t>
            </a:r>
          </a:p>
          <a:p>
            <a:endParaRPr lang="de-DE"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25</a:t>
            </a:fld>
            <a:endParaRPr lang="bg-BG"/>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Let’s see what is the visual difference between</a:t>
            </a:r>
            <a:r>
              <a:rPr lang="en-US" baseline="0" dirty="0" smtClean="0"/>
              <a:t> rasterization and ray tracing.</a:t>
            </a:r>
          </a:p>
          <a:p>
            <a:r>
              <a:rPr lang="en-US" baseline="0" dirty="0" smtClean="0"/>
              <a:t>We can see at this picture typical rasterization result and it does not looking very realistic.</a:t>
            </a:r>
          </a:p>
          <a:p>
            <a:endParaRPr lang="en-US" baseline="0" dirty="0" smtClean="0"/>
          </a:p>
        </p:txBody>
      </p:sp>
      <p:sp>
        <p:nvSpPr>
          <p:cNvPr id="4" name="Foliennummernplatzhalter 3"/>
          <p:cNvSpPr>
            <a:spLocks noGrp="1"/>
          </p:cNvSpPr>
          <p:nvPr>
            <p:ph type="sldNum" sz="quarter" idx="10"/>
          </p:nvPr>
        </p:nvSpPr>
        <p:spPr/>
        <p:txBody>
          <a:bodyPr/>
          <a:lstStyle/>
          <a:p>
            <a:pPr>
              <a:defRPr/>
            </a:pPr>
            <a:fld id="{CFADDBDE-B1B7-4D15-9AE0-51FFA4A85B27}" type="slidenum">
              <a:rPr lang="bg-BG" smtClean="0"/>
              <a:pPr>
                <a:defRPr/>
              </a:pPr>
              <a:t>3</a:t>
            </a:fld>
            <a:endParaRPr lang="bg-BG"/>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With ray tracing we get a picture which looking</a:t>
            </a:r>
            <a:r>
              <a:rPr lang="de-DE" baseline="0" dirty="0" smtClean="0"/>
              <a:t> much more realistic and also show effects like reflection and refraction. And this is without any additional effort like multi-pass rendering.</a:t>
            </a:r>
          </a:p>
          <a:p>
            <a:endParaRPr lang="de-DE" dirty="0"/>
          </a:p>
        </p:txBody>
      </p:sp>
      <p:sp>
        <p:nvSpPr>
          <p:cNvPr id="4" name="Foliennummernplatzhalter 3"/>
          <p:cNvSpPr>
            <a:spLocks noGrp="1"/>
          </p:cNvSpPr>
          <p:nvPr>
            <p:ph type="sldNum" sz="quarter" idx="10"/>
          </p:nvPr>
        </p:nvSpPr>
        <p:spPr/>
        <p:txBody>
          <a:bodyPr/>
          <a:lstStyle/>
          <a:p>
            <a:pPr>
              <a:defRPr/>
            </a:pPr>
            <a:fld id="{CFADDBDE-B1B7-4D15-9AE0-51FFA4A85B27}" type="slidenum">
              <a:rPr lang="bg-BG" smtClean="0"/>
              <a:pPr>
                <a:defRPr/>
              </a:pPr>
              <a:t>4</a:t>
            </a:fld>
            <a:endParaRPr lang="bg-BG"/>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Also</a:t>
            </a:r>
            <a:r>
              <a:rPr lang="en-US" baseline="0" dirty="0" smtClean="0"/>
              <a:t> ray tracing is well suited for large scenes like this one, and it is a model of a campus of the Saarland university.</a:t>
            </a:r>
          </a:p>
          <a:p>
            <a:endParaRPr lang="de-DE" dirty="0"/>
          </a:p>
        </p:txBody>
      </p:sp>
      <p:sp>
        <p:nvSpPr>
          <p:cNvPr id="4" name="Foliennummernplatzhalter 3"/>
          <p:cNvSpPr>
            <a:spLocks noGrp="1"/>
          </p:cNvSpPr>
          <p:nvPr>
            <p:ph type="sldNum" sz="quarter" idx="10"/>
          </p:nvPr>
        </p:nvSpPr>
        <p:spPr/>
        <p:txBody>
          <a:bodyPr/>
          <a:lstStyle/>
          <a:p>
            <a:pPr>
              <a:defRPr/>
            </a:pPr>
            <a:fld id="{CFADDBDE-B1B7-4D15-9AE0-51FFA4A85B27}" type="slidenum">
              <a:rPr lang="bg-BG" smtClean="0"/>
              <a:pPr>
                <a:defRPr/>
              </a:pPr>
              <a:t>5</a:t>
            </a:fld>
            <a:endParaRPr lang="bg-BG"/>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understand our way of ray tracing</a:t>
            </a:r>
            <a:r>
              <a:rPr lang="en-US" baseline="0" dirty="0" smtClean="0"/>
              <a:t> integration into X3D system let’s speak first in which way X3D system is typically implemented.</a:t>
            </a:r>
          </a:p>
          <a:p>
            <a:r>
              <a:rPr lang="en-US" baseline="0" dirty="0" smtClean="0"/>
              <a:t>Often it is done by using rasterization-based scene graph libraries like OpenInventor, Performer, OpenSG or OpenSceneGraph.</a:t>
            </a:r>
          </a:p>
          <a:p>
            <a:r>
              <a:rPr lang="en-US" baseline="0" dirty="0" smtClean="0"/>
              <a:t>This means also that the APP-CULL-DRAW rasterization rendering pipeline with a fixed order of the execution of the application logic, culling and drawing steps is used.</a:t>
            </a:r>
          </a:p>
          <a:p>
            <a:endParaRPr lang="en-US" dirty="0" smtClean="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6</a:t>
            </a:fld>
            <a:endParaRPr lang="bg-BG"/>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this pipeline was designed for immediate drawing</a:t>
            </a:r>
            <a:r>
              <a:rPr lang="en-US" baseline="0" dirty="0" smtClean="0"/>
              <a:t> mode where scene state is completely stored in the main memory and sent every frame to the graphics card.</a:t>
            </a:r>
          </a:p>
          <a:p>
            <a:r>
              <a:rPr lang="en-US" dirty="0" smtClean="0"/>
              <a:t>In order to do this, full scene graph traversal is required every frame, even for minimal changes.</a:t>
            </a:r>
          </a:p>
          <a:p>
            <a:r>
              <a:rPr lang="en-US" dirty="0" smtClean="0"/>
              <a:t>But current</a:t>
            </a:r>
            <a:r>
              <a:rPr lang="en-US" baseline="0" dirty="0" smtClean="0"/>
              <a:t> graphics hardware does not more operates primarily in this mode.</a:t>
            </a:r>
          </a:p>
          <a:p>
            <a:r>
              <a:rPr lang="en-US" baseline="0" dirty="0" smtClean="0"/>
              <a:t>Scene state is partially or fully stored in the GPU memory and only changes in the scene state are sent in every frame to the graphics card.</a:t>
            </a:r>
          </a:p>
          <a:p>
            <a:r>
              <a:rPr lang="en-US" baseline="0" dirty="0" smtClean="0"/>
              <a:t>This also means that full scene graph traversal produces overhead.</a:t>
            </a:r>
          </a:p>
          <a:p>
            <a:endParaRPr lang="en-US" baseline="0" dirty="0" smtClean="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7</a:t>
            </a:fld>
            <a:endParaRPr lang="bg-BG"/>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r>
              <a:rPr lang="en-US" dirty="0" smtClean="0"/>
              <a:t>This property</a:t>
            </a:r>
            <a:r>
              <a:rPr lang="en-US" baseline="0" dirty="0" smtClean="0"/>
              <a:t> is also true for r</a:t>
            </a:r>
            <a:r>
              <a:rPr lang="en-US" dirty="0" smtClean="0"/>
              <a:t>ay</a:t>
            </a:r>
            <a:r>
              <a:rPr lang="en-US" baseline="0" dirty="0" smtClean="0"/>
              <a:t> tracing as it also operates in a retained mode. </a:t>
            </a:r>
          </a:p>
          <a:p>
            <a:pPr>
              <a:buFont typeface="Arial" charset="0"/>
              <a:buNone/>
            </a:pPr>
            <a:r>
              <a:rPr lang="en-US" baseline="0" dirty="0" smtClean="0"/>
              <a:t>Normally full scene state is sent once and is stored in a ray tracer. </a:t>
            </a:r>
          </a:p>
          <a:p>
            <a:pPr>
              <a:buFont typeface="Arial" charset="0"/>
              <a:buNone/>
            </a:pPr>
            <a:r>
              <a:rPr lang="en-US" baseline="0" dirty="0" smtClean="0"/>
              <a:t>And every frame only incremental updates are sent.</a:t>
            </a:r>
          </a:p>
          <a:p>
            <a:pPr>
              <a:buFont typeface="Arial" charset="0"/>
              <a:buNone/>
            </a:pPr>
            <a:r>
              <a:rPr lang="en-US" baseline="0" dirty="0" smtClean="0"/>
              <a:t>This means that for a ray tracing full scene graph traversal will produce overhead too.</a:t>
            </a:r>
          </a:p>
          <a:p>
            <a:pPr>
              <a:buFont typeface="Arial"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8</a:t>
            </a:fld>
            <a:endParaRPr lang="bg-BG"/>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about our </a:t>
            </a:r>
            <a:r>
              <a:rPr lang="en-US" baseline="0" dirty="0" smtClean="0"/>
              <a:t>system RTSG. RTSG means Real-Time Scene Graph.</a:t>
            </a:r>
          </a:p>
          <a:p>
            <a:r>
              <a:rPr lang="en-US" baseline="0" dirty="0" smtClean="0"/>
              <a:t>And it is a scene graph library supporting VRML and X3D scene graphs.</a:t>
            </a:r>
          </a:p>
          <a:p>
            <a:r>
              <a:rPr lang="en-US" baseline="0" dirty="0" smtClean="0"/>
              <a:t>It was designed with an emphasis on real-time ray tracing rendering techniques but it is also independent of the rendering backend.</a:t>
            </a:r>
          </a:p>
          <a:p>
            <a:endParaRPr lang="en-US" dirty="0" smtClean="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9</a:t>
            </a:fld>
            <a:endParaRPr lang="bg-B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77328" y="1500174"/>
            <a:ext cx="5989344" cy="2273634"/>
          </a:xfrm>
        </p:spPr>
        <p:txBody>
          <a:bodyPr anchor="ctr" anchorCtr="0"/>
          <a:lstStyle>
            <a:lvl1pPr algn="ctr">
              <a:defRPr sz="4200"/>
            </a:lvl1pPr>
          </a:lstStyle>
          <a:p>
            <a:r>
              <a:rPr lang="en-US" smtClean="0"/>
              <a:t>Click to edit Master title style</a:t>
            </a:r>
            <a:endParaRPr lang="bg-BG"/>
          </a:p>
        </p:txBody>
      </p:sp>
      <p:sp>
        <p:nvSpPr>
          <p:cNvPr id="5" name="Text Placeholder 9"/>
          <p:cNvSpPr>
            <a:spLocks noGrp="1"/>
          </p:cNvSpPr>
          <p:nvPr>
            <p:ph type="body" sz="quarter" idx="11" hasCustomPrompt="1"/>
          </p:nvPr>
        </p:nvSpPr>
        <p:spPr>
          <a:xfrm>
            <a:off x="2004549" y="4357694"/>
            <a:ext cx="5158252" cy="1571636"/>
          </a:xfrm>
          <a:prstGeom prst="rect">
            <a:avLst/>
          </a:prstGeom>
        </p:spPr>
        <p:txBody>
          <a:bodyPr lIns="144000" tIns="0" bIns="0" anchor="ctr" anchorCtr="0">
            <a:noAutofit/>
            <a:scene3d>
              <a:camera prst="orthographicFront"/>
              <a:lightRig rig="threePt" dir="t"/>
            </a:scene3d>
            <a:sp3d extrusionH="57150" contourW="12700">
              <a:bevelT w="19050" h="19050"/>
              <a:contourClr>
                <a:srgbClr val="434343"/>
              </a:contourClr>
            </a:sp3d>
          </a:bodyPr>
          <a:lstStyle>
            <a:lvl1pPr algn="ctr">
              <a:buFontTx/>
              <a:buNone/>
              <a:defRPr b="1">
                <a:gradFill>
                  <a:gsLst>
                    <a:gs pos="0">
                      <a:schemeClr val="tx1">
                        <a:alpha val="15000"/>
                      </a:schemeClr>
                    </a:gs>
                    <a:gs pos="75000">
                      <a:schemeClr val="tx1"/>
                    </a:gs>
                  </a:gsLst>
                  <a:lin ang="5400000" scaled="0"/>
                </a:gradFill>
                <a:effectLst>
                  <a:outerShdw blurRad="50800" dist="38100" dir="2700000" algn="tl" rotWithShape="0">
                    <a:prstClr val="black">
                      <a:alpha val="67000"/>
                    </a:prstClr>
                  </a:outerShdw>
                </a:effectLst>
                <a:latin typeface="Calibri" pitchFamily="34" charset="0"/>
              </a:defRPr>
            </a:lvl1pPr>
          </a:lstStyle>
          <a:p>
            <a:pPr lvl="0"/>
            <a:r>
              <a:rPr lang="en-US" dirty="0" smtClean="0"/>
              <a:t>Click to edit subtitle</a:t>
            </a:r>
            <a:endParaRPr lang="bg-BG"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32" y="0"/>
            <a:ext cx="9144000" cy="1044484"/>
          </a:xfrm>
          <a:prstGeom prst="rect">
            <a:avLst/>
          </a:prstGeom>
          <a:gradFill>
            <a:gsLst>
              <a:gs pos="0">
                <a:schemeClr val="tx1">
                  <a:alpha val="10000"/>
                </a:schemeClr>
              </a:gs>
              <a:gs pos="31000">
                <a:schemeClr val="tx1">
                  <a:alpha val="0"/>
                </a:schemeClr>
              </a:gs>
              <a:gs pos="60000">
                <a:schemeClr val="tx1">
                  <a:alpha val="8000"/>
                </a:schemeClr>
              </a:gs>
              <a:gs pos="61000">
                <a:schemeClr val="tx1">
                  <a:alpha val="13000"/>
                </a:schemeClr>
              </a:gs>
              <a:gs pos="100000">
                <a:schemeClr val="tx1">
                  <a:alpha val="0"/>
                </a:schemeClr>
              </a:gs>
            </a:gsLst>
            <a:lin ang="5400000" scaled="0"/>
          </a:gradFill>
          <a:ln>
            <a:noFill/>
          </a:ln>
          <a:effectLst>
            <a:outerShdw blurRad="139700" dist="50800" dir="5400000" sx="101000" sy="10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 name="Title 1"/>
          <p:cNvSpPr>
            <a:spLocks noGrp="1"/>
          </p:cNvSpPr>
          <p:nvPr>
            <p:ph type="title" hasCustomPrompt="1"/>
          </p:nvPr>
        </p:nvSpPr>
        <p:spPr/>
        <p:txBody>
          <a:bodyPr/>
          <a:lstStyle/>
          <a:p>
            <a:r>
              <a:rPr lang="en-US" dirty="0" smtClean="0"/>
              <a:t>Click to edit title</a:t>
            </a:r>
            <a:endParaRPr lang="bg-BG" dirty="0"/>
          </a:p>
        </p:txBody>
      </p:sp>
      <p:sp>
        <p:nvSpPr>
          <p:cNvPr id="6" name="Content Placeholder 2"/>
          <p:cNvSpPr>
            <a:spLocks noGrp="1"/>
          </p:cNvSpPr>
          <p:nvPr>
            <p:ph idx="1"/>
          </p:nvPr>
        </p:nvSpPr>
        <p:spPr>
          <a:xfrm>
            <a:off x="0" y="1051560"/>
            <a:ext cx="9136380" cy="5806440"/>
          </a:xfrm>
          <a:prstGeom prst="rect">
            <a:avLst/>
          </a:prstGeom>
        </p:spPr>
        <p:txBody>
          <a:bodyPr lIns="144000" tIns="144000">
            <a:normAutofit/>
          </a:bodyPr>
          <a:lstStyle>
            <a:lvl1pPr>
              <a:buClr>
                <a:srgbClr val="FFC000"/>
              </a:buClr>
              <a:buSzPct val="70000"/>
              <a:buFont typeface="Wingdings 2" pitchFamily="18" charset="2"/>
              <a:buChar char=""/>
              <a:defRPr>
                <a:effectLst/>
                <a:latin typeface="Calibri" pitchFamily="34" charset="0"/>
              </a:defRPr>
            </a:lvl1pPr>
            <a:lvl2pPr marL="756000">
              <a:buClr>
                <a:srgbClr val="FFC000"/>
              </a:buClr>
              <a:buSzPct val="70000"/>
              <a:buFont typeface="Wingdings 2" pitchFamily="18" charset="2"/>
              <a:buChar char=""/>
              <a:defRPr>
                <a:effectLst/>
                <a:latin typeface="Calibri" pitchFamily="34" charset="0"/>
              </a:defRPr>
            </a:lvl2pPr>
            <a:lvl3pPr marL="990000">
              <a:buClr>
                <a:srgbClr val="FFC000"/>
              </a:buClr>
              <a:defRPr>
                <a:effectLst/>
                <a:latin typeface="Calibri" pitchFamily="34" charset="0"/>
              </a:defRPr>
            </a:lvl3pPr>
            <a:lvl4pPr marL="1206000">
              <a:buClr>
                <a:srgbClr val="FFC000"/>
              </a:buClr>
              <a:buSzPct val="90000"/>
              <a:buFont typeface="Verdana" pitchFamily="34" charset="0"/>
              <a:buChar char="-"/>
              <a:defRPr>
                <a:effectLst/>
                <a:latin typeface="Calibri" pitchFamily="34" charset="0"/>
              </a:defRPr>
            </a:lvl4pPr>
            <a:lvl5pPr marL="1411200">
              <a:buClr>
                <a:srgbClr val="FFC000"/>
              </a:buClr>
              <a:defRPr>
                <a:effectLst/>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bg-BG"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p:spTree>
      <p:nvGrpSpPr>
        <p:cNvPr id="1" name=""/>
        <p:cNvGrpSpPr/>
        <p:nvPr/>
      </p:nvGrpSpPr>
      <p:grpSpPr>
        <a:xfrm>
          <a:off x="0" y="0"/>
          <a:ext cx="0" cy="0"/>
          <a:chOff x="0" y="0"/>
          <a:chExt cx="0" cy="0"/>
        </a:xfrm>
      </p:grpSpPr>
      <p:sp>
        <p:nvSpPr>
          <p:cNvPr id="5" name="Rectangle 4"/>
          <p:cNvSpPr/>
          <p:nvPr userDrawn="1"/>
        </p:nvSpPr>
        <p:spPr>
          <a:xfrm>
            <a:off x="-32" y="0"/>
            <a:ext cx="9144000" cy="1044484"/>
          </a:xfrm>
          <a:prstGeom prst="rect">
            <a:avLst/>
          </a:prstGeom>
          <a:gradFill>
            <a:gsLst>
              <a:gs pos="0">
                <a:schemeClr val="tx1">
                  <a:alpha val="10000"/>
                </a:schemeClr>
              </a:gs>
              <a:gs pos="31000">
                <a:schemeClr val="tx1">
                  <a:alpha val="0"/>
                </a:schemeClr>
              </a:gs>
              <a:gs pos="60000">
                <a:schemeClr val="tx1">
                  <a:alpha val="8000"/>
                </a:schemeClr>
              </a:gs>
              <a:gs pos="61000">
                <a:schemeClr val="tx1">
                  <a:alpha val="13000"/>
                </a:schemeClr>
              </a:gs>
              <a:gs pos="100000">
                <a:schemeClr val="tx1">
                  <a:alpha val="30000"/>
                </a:schemeClr>
              </a:gs>
            </a:gsLst>
            <a:lin ang="5400000" scaled="0"/>
          </a:gradFill>
          <a:ln>
            <a:noFill/>
          </a:ln>
          <a:effectLst>
            <a:outerShdw blurRad="139700" dist="50800" dir="5400000" sx="101000" sy="10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 name="Title 1"/>
          <p:cNvSpPr>
            <a:spLocks noGrp="1"/>
          </p:cNvSpPr>
          <p:nvPr>
            <p:ph type="title" hasCustomPrompt="1"/>
          </p:nvPr>
        </p:nvSpPr>
        <p:spPr/>
        <p:txBody>
          <a:bodyPr/>
          <a:lstStyle/>
          <a:p>
            <a:r>
              <a:rPr lang="en-US" dirty="0" smtClean="0"/>
              <a:t>Click to edit title</a:t>
            </a:r>
            <a:endParaRPr lang="bg-BG" dirty="0"/>
          </a:p>
        </p:txBody>
      </p:sp>
      <p:sp>
        <p:nvSpPr>
          <p:cNvPr id="3" name="Text Placeholder 9"/>
          <p:cNvSpPr>
            <a:spLocks noGrp="1"/>
          </p:cNvSpPr>
          <p:nvPr>
            <p:ph type="body" sz="quarter" idx="10" hasCustomPrompt="1"/>
          </p:nvPr>
        </p:nvSpPr>
        <p:spPr>
          <a:xfrm>
            <a:off x="-1" y="594360"/>
            <a:ext cx="6136395" cy="433394"/>
          </a:xfrm>
          <a:prstGeom prst="rect">
            <a:avLst/>
          </a:prstGeom>
        </p:spPr>
        <p:txBody>
          <a:bodyPr lIns="118800" tIns="0" bIns="0" anchor="ctr" anchorCtr="0">
            <a:noAutofit/>
            <a:scene3d>
              <a:camera prst="orthographicFront"/>
              <a:lightRig rig="threePt" dir="t"/>
            </a:scene3d>
            <a:sp3d extrusionH="57150" contourW="12700">
              <a:bevelT w="19050" h="19050"/>
              <a:contourClr>
                <a:srgbClr val="434343"/>
              </a:contourClr>
            </a:sp3d>
          </a:bodyPr>
          <a:lstStyle>
            <a:lvl1pPr>
              <a:buFontTx/>
              <a:buNone/>
              <a:defRPr b="1">
                <a:gradFill>
                  <a:gsLst>
                    <a:gs pos="0">
                      <a:schemeClr val="tx1">
                        <a:alpha val="15000"/>
                      </a:schemeClr>
                    </a:gs>
                    <a:gs pos="75000">
                      <a:schemeClr val="tx1"/>
                    </a:gs>
                  </a:gsLst>
                  <a:lin ang="5400000" scaled="0"/>
                </a:gradFill>
                <a:effectLst>
                  <a:outerShdw blurRad="50800" dist="38100" dir="2700000" algn="tl" rotWithShape="0">
                    <a:prstClr val="black">
                      <a:alpha val="67000"/>
                    </a:prstClr>
                  </a:outerShdw>
                </a:effectLst>
                <a:latin typeface="Calibri" pitchFamily="34" charset="0"/>
              </a:defRPr>
            </a:lvl1pPr>
          </a:lstStyle>
          <a:p>
            <a:pPr lvl="0"/>
            <a:r>
              <a:rPr lang="en-US" dirty="0" smtClean="0"/>
              <a:t>Click to edit subtitle</a:t>
            </a:r>
            <a:endParaRPr lang="bg-BG" dirty="0"/>
          </a:p>
        </p:txBody>
      </p:sp>
      <p:sp>
        <p:nvSpPr>
          <p:cNvPr id="4" name="Content Placeholder 2"/>
          <p:cNvSpPr>
            <a:spLocks noGrp="1"/>
          </p:cNvSpPr>
          <p:nvPr>
            <p:ph idx="1"/>
          </p:nvPr>
        </p:nvSpPr>
        <p:spPr>
          <a:xfrm>
            <a:off x="0" y="1051560"/>
            <a:ext cx="9136380" cy="5806440"/>
          </a:xfrm>
          <a:prstGeom prst="rect">
            <a:avLst/>
          </a:prstGeom>
        </p:spPr>
        <p:txBody>
          <a:bodyPr lIns="144000" tIns="144000">
            <a:normAutofit/>
          </a:bodyPr>
          <a:lstStyle>
            <a:lvl1pPr>
              <a:buClr>
                <a:srgbClr val="FFC000"/>
              </a:buClr>
              <a:buSzPct val="70000"/>
              <a:buFont typeface="Wingdings 2" pitchFamily="18" charset="2"/>
              <a:buChar char=""/>
              <a:defRPr>
                <a:latin typeface="Calibri" pitchFamily="34" charset="0"/>
              </a:defRPr>
            </a:lvl1pPr>
            <a:lvl2pPr marL="756000">
              <a:buClr>
                <a:srgbClr val="FFC000"/>
              </a:buClr>
              <a:buSzPct val="70000"/>
              <a:buFont typeface="Wingdings 2" pitchFamily="18" charset="2"/>
              <a:buChar char=""/>
              <a:defRPr>
                <a:latin typeface="Calibri" pitchFamily="34" charset="0"/>
              </a:defRPr>
            </a:lvl2pPr>
            <a:lvl3pPr marL="990000">
              <a:buClr>
                <a:srgbClr val="FFC000"/>
              </a:buClr>
              <a:defRPr>
                <a:latin typeface="Calibri" pitchFamily="34" charset="0"/>
              </a:defRPr>
            </a:lvl3pPr>
            <a:lvl4pPr marL="1206000">
              <a:buClr>
                <a:srgbClr val="FFC000"/>
              </a:buClr>
              <a:buSzPct val="90000"/>
              <a:buFont typeface="Verdana" pitchFamily="34" charset="0"/>
              <a:buChar char="-"/>
              <a:defRPr>
                <a:latin typeface="Calibri" pitchFamily="34" charset="0"/>
              </a:defRPr>
            </a:lvl4pPr>
            <a:lvl5pPr marL="1411200">
              <a:buClr>
                <a:srgbClr val="FFC000"/>
              </a:buCl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bg-BG"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0" name="Title Placeholder 19"/>
          <p:cNvSpPr>
            <a:spLocks noGrp="1"/>
          </p:cNvSpPr>
          <p:nvPr>
            <p:ph type="title"/>
          </p:nvPr>
        </p:nvSpPr>
        <p:spPr>
          <a:xfrm>
            <a:off x="0" y="0"/>
            <a:ext cx="6036300" cy="609600"/>
          </a:xfrm>
          <a:prstGeom prst="rect">
            <a:avLst/>
          </a:prstGeom>
        </p:spPr>
        <p:txBody>
          <a:bodyPr vert="horz" wrap="square" lIns="180000" tIns="0" rIns="90000" bIns="0" rtlCol="0" anchor="b" anchorCtr="0">
            <a:noAutofit/>
            <a:scene3d>
              <a:camera prst="orthographicFront"/>
              <a:lightRig rig="threePt" dir="t">
                <a:rot lat="0" lon="0" rev="2700000"/>
              </a:lightRig>
            </a:scene3d>
            <a:sp3d contourW="19050" prstMaterial="dkEdge">
              <a:bevelT w="31750" h="19050"/>
              <a:contourClr>
                <a:schemeClr val="bg1">
                  <a:lumMod val="85000"/>
                  <a:lumOff val="15000"/>
                </a:schemeClr>
              </a:contourClr>
            </a:sp3d>
          </a:bodyPr>
          <a:lstStyle/>
          <a:p>
            <a:r>
              <a:rPr lang="en-US" dirty="0" smtClean="0"/>
              <a:t>Click to edit title</a:t>
            </a:r>
            <a:endParaRPr lang="bg-BG" dirty="0"/>
          </a:p>
        </p:txBody>
      </p:sp>
      <p:pic>
        <p:nvPicPr>
          <p:cNvPr id="27" name="Picture 2" descr="D:\Presentations\Tools\CG@UdS Logo (inverse).emf"/>
          <p:cNvPicPr>
            <a:picLocks noChangeAspect="1" noChangeArrowheads="1"/>
          </p:cNvPicPr>
          <p:nvPr userDrawn="1"/>
        </p:nvPicPr>
        <p:blipFill>
          <a:blip r:embed="rId6"/>
          <a:srcRect/>
          <a:stretch>
            <a:fillRect/>
          </a:stretch>
        </p:blipFill>
        <p:spPr bwMode="auto">
          <a:xfrm>
            <a:off x="6070651" y="160264"/>
            <a:ext cx="2946808" cy="414656"/>
          </a:xfrm>
          <a:prstGeom prst="rect">
            <a:avLst/>
          </a:prstGeom>
          <a:noFill/>
          <a:effectLst>
            <a:reflection blurRad="6350" stA="50000" endA="300" endPos="55500" dist="101600" dir="5400000" sy="-100000" algn="bl" rotWithShape="0"/>
          </a:effectLst>
        </p:spPr>
      </p:pic>
    </p:spTree>
  </p:cSld>
  <p:clrMap bg1="dk1" tx1="lt1" bg2="dk2" tx2="lt2" accent1="accent1" accent2="accent2" accent3="accent3" accent4="accent4" accent5="accent5" accent6="accent6" hlink="hlink" folHlink="folHlink"/>
  <p:sldLayoutIdLst>
    <p:sldLayoutId id="2147483717" r:id="rId1"/>
    <p:sldLayoutId id="2147483704" r:id="rId2"/>
    <p:sldLayoutId id="2147483703" r:id="rId3"/>
  </p:sldLayoutIdLst>
  <p:txStyles>
    <p:titleStyle>
      <a:lvl1pPr marL="0" algn="l" rtl="0" eaLnBrk="1" latinLnBrk="0" hangingPunct="1">
        <a:spcBef>
          <a:spcPct val="0"/>
        </a:spcBef>
        <a:buFont typeface="Arial" pitchFamily="34" charset="0"/>
        <a:buNone/>
        <a:defRPr kumimoji="0" sz="3600" b="1" kern="1200">
          <a:ln w="6350">
            <a:noFill/>
          </a:ln>
          <a:solidFill>
            <a:srgbClr val="FFC000"/>
          </a:solidFill>
          <a:effectLst>
            <a:outerShdw blurRad="50800" dist="38100" dir="2700000" algn="tl" rotWithShape="0">
              <a:srgbClr val="000000">
                <a:alpha val="40000"/>
              </a:srgbClr>
            </a:outerShdw>
          </a:effectLst>
          <a:latin typeface="Calibri" pitchFamily="34" charset="0"/>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85852" y="1500174"/>
            <a:ext cx="6572296" cy="2273634"/>
          </a:xfrm>
        </p:spPr>
        <p:txBody>
          <a:bodyPr/>
          <a:lstStyle/>
          <a:p>
            <a:r>
              <a:rPr lang="en-US" dirty="0" smtClean="0"/>
              <a:t>RTSG: Ray Tracing for X3D via a Flexible Rendering Framework</a:t>
            </a:r>
            <a:endParaRPr lang="bg-BG" dirty="0"/>
          </a:p>
        </p:txBody>
      </p:sp>
      <p:sp>
        <p:nvSpPr>
          <p:cNvPr id="6" name="Text Placeholder 5"/>
          <p:cNvSpPr>
            <a:spLocks noGrp="1"/>
          </p:cNvSpPr>
          <p:nvPr>
            <p:ph type="body" sz="quarter" idx="11"/>
          </p:nvPr>
        </p:nvSpPr>
        <p:spPr>
          <a:xfrm>
            <a:off x="1380640" y="3929066"/>
            <a:ext cx="6406070" cy="1571636"/>
          </a:xfrm>
        </p:spPr>
        <p:txBody>
          <a:bodyPr/>
          <a:lstStyle/>
          <a:p>
            <a:r>
              <a:rPr lang="en-US" sz="2800" dirty="0" smtClean="0"/>
              <a:t>Dmitri Rubinstein</a:t>
            </a:r>
            <a:r>
              <a:rPr lang="en-US" sz="2800" baseline="30000" dirty="0" smtClean="0"/>
              <a:t>1,2</a:t>
            </a:r>
            <a:r>
              <a:rPr lang="en-US" sz="2800" dirty="0" smtClean="0"/>
              <a:t>, Iliyan Georgiev</a:t>
            </a:r>
            <a:r>
              <a:rPr lang="en-US" sz="2800" baseline="30000" dirty="0" smtClean="0"/>
              <a:t>1</a:t>
            </a:r>
            <a:r>
              <a:rPr lang="en-US" sz="2800" dirty="0" smtClean="0"/>
              <a:t>, </a:t>
            </a:r>
          </a:p>
          <a:p>
            <a:r>
              <a:rPr lang="en-US" sz="2800" dirty="0" smtClean="0"/>
              <a:t>Benjamin Schug</a:t>
            </a:r>
            <a:r>
              <a:rPr lang="en-US" sz="2800" baseline="30000" dirty="0" smtClean="0"/>
              <a:t>1</a:t>
            </a:r>
            <a:r>
              <a:rPr lang="en-US" sz="2800" dirty="0" smtClean="0"/>
              <a:t>, Philipp Slusallek</a:t>
            </a:r>
            <a:r>
              <a:rPr lang="en-US" sz="2800" baseline="30000" dirty="0" smtClean="0"/>
              <a:t>1,2</a:t>
            </a:r>
            <a:endParaRPr lang="bg-BG" sz="2800" dirty="0"/>
          </a:p>
        </p:txBody>
      </p:sp>
      <p:sp>
        <p:nvSpPr>
          <p:cNvPr id="7" name="TextBox 6"/>
          <p:cNvSpPr txBox="1"/>
          <p:nvPr/>
        </p:nvSpPr>
        <p:spPr>
          <a:xfrm>
            <a:off x="2821769" y="5500702"/>
            <a:ext cx="3500462" cy="707886"/>
          </a:xfrm>
          <a:prstGeom prst="rect">
            <a:avLst/>
          </a:prstGeom>
          <a:noFill/>
        </p:spPr>
        <p:txBody>
          <a:bodyPr wrap="square" rtlCol="0">
            <a:spAutoFit/>
          </a:bodyPr>
          <a:lstStyle/>
          <a:p>
            <a:pPr algn="ctr"/>
            <a:r>
              <a:rPr lang="en-US" sz="2000" baseline="30000" dirty="0" smtClean="0">
                <a:solidFill>
                  <a:srgbClr val="E4E4E4"/>
                </a:solidFill>
                <a:latin typeface="Calibri" pitchFamily="34" charset="0"/>
              </a:rPr>
              <a:t>1</a:t>
            </a:r>
            <a:r>
              <a:rPr lang="en-US" sz="2000" dirty="0" smtClean="0">
                <a:solidFill>
                  <a:srgbClr val="E4E4E4"/>
                </a:solidFill>
                <a:latin typeface="Calibri" pitchFamily="34" charset="0"/>
              </a:rPr>
              <a:t> Saarland University, Germany</a:t>
            </a:r>
          </a:p>
          <a:p>
            <a:pPr algn="ctr"/>
            <a:r>
              <a:rPr lang="en-US" sz="2000" baseline="30000" dirty="0" smtClean="0">
                <a:solidFill>
                  <a:srgbClr val="E4E4E4"/>
                </a:solidFill>
                <a:latin typeface="Calibri" pitchFamily="34" charset="0"/>
              </a:rPr>
              <a:t>2 </a:t>
            </a:r>
            <a:r>
              <a:rPr lang="en-US" sz="2000" dirty="0" smtClean="0">
                <a:solidFill>
                  <a:srgbClr val="E4E4E4"/>
                </a:solidFill>
                <a:latin typeface="Calibri" pitchFamily="34" charset="0"/>
              </a:rPr>
              <a:t>DFKI Saarbrücken, Germany</a:t>
            </a:r>
            <a:endParaRPr lang="bg-BG" sz="2000" dirty="0">
              <a:solidFill>
                <a:srgbClr val="E4E4E4"/>
              </a:solidFill>
              <a:latin typeface="Calibri" pitchFamily="34" charset="0"/>
            </a:endParaRPr>
          </a:p>
        </p:txBody>
      </p:sp>
    </p:spTree>
  </p:cSld>
  <p:clrMapOvr>
    <a:masterClrMapping/>
  </p:clrMapOvr>
  <p:transition advTm="515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5" name="Straight Arrow Connector 16"/>
          <p:cNvCxnSpPr>
            <a:stCxn id="117" idx="0"/>
          </p:cNvCxnSpPr>
          <p:nvPr/>
        </p:nvCxnSpPr>
        <p:spPr>
          <a:xfrm rot="16200000" flipV="1">
            <a:off x="7505700" y="3086100"/>
            <a:ext cx="381000" cy="457200"/>
          </a:xfrm>
          <a:prstGeom prst="bentConnector2">
            <a:avLst/>
          </a:prstGeom>
          <a:ln w="38100" cap="rnd" cmpd="sng">
            <a:solidFill>
              <a:schemeClr val="tx1">
                <a:lumMod val="65000"/>
              </a:schemeClr>
            </a:solidFill>
            <a:prstDash val="dash"/>
            <a:bevel/>
            <a:tailEnd type="non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cxnSp>
        <p:nvCxnSpPr>
          <p:cNvPr id="122" name="Straight Arrow Connector 16"/>
          <p:cNvCxnSpPr>
            <a:stCxn id="111" idx="0"/>
          </p:cNvCxnSpPr>
          <p:nvPr/>
        </p:nvCxnSpPr>
        <p:spPr>
          <a:xfrm rot="5400000" flipH="1" flipV="1">
            <a:off x="4762500" y="3314700"/>
            <a:ext cx="381000" cy="1588"/>
          </a:xfrm>
          <a:prstGeom prst="bentConnector3">
            <a:avLst>
              <a:gd name="adj1" fmla="val 50000"/>
            </a:avLst>
          </a:prstGeom>
          <a:ln w="38100" cap="rnd" cmpd="sng">
            <a:solidFill>
              <a:schemeClr val="tx1">
                <a:lumMod val="65000"/>
              </a:schemeClr>
            </a:solidFill>
            <a:prstDash val="dash"/>
            <a:bevel/>
            <a:tailEnd type="non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cxnSp>
        <p:nvCxnSpPr>
          <p:cNvPr id="85" name="Straight Arrow Connector 16"/>
          <p:cNvCxnSpPr>
            <a:stCxn id="98" idx="0"/>
            <a:endCxn id="19" idx="2"/>
          </p:cNvCxnSpPr>
          <p:nvPr/>
        </p:nvCxnSpPr>
        <p:spPr>
          <a:xfrm rot="5400000" flipH="1" flipV="1">
            <a:off x="4343400" y="381000"/>
            <a:ext cx="762000" cy="5486400"/>
          </a:xfrm>
          <a:prstGeom prst="bentConnector3">
            <a:avLst>
              <a:gd name="adj1" fmla="val 50000"/>
            </a:avLst>
          </a:prstGeom>
          <a:ln w="38100" cap="rnd" cmpd="sng">
            <a:solidFill>
              <a:schemeClr val="tx1">
                <a:lumMod val="65000"/>
              </a:schemeClr>
            </a:solidFill>
            <a:prstDash val="dash"/>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grpSp>
        <p:nvGrpSpPr>
          <p:cNvPr id="121" name="Gruppierung 120"/>
          <p:cNvGrpSpPr/>
          <p:nvPr/>
        </p:nvGrpSpPr>
        <p:grpSpPr>
          <a:xfrm>
            <a:off x="838200" y="3505200"/>
            <a:ext cx="1371600" cy="228600"/>
            <a:chOff x="838200" y="3505200"/>
            <a:chExt cx="1371600" cy="228600"/>
          </a:xfrm>
        </p:grpSpPr>
        <p:sp>
          <p:nvSpPr>
            <p:cNvPr id="98" name="Rechteck 97"/>
            <p:cNvSpPr/>
            <p:nvPr/>
          </p:nvSpPr>
          <p:spPr>
            <a:xfrm>
              <a:off x="1752600" y="3505200"/>
              <a:ext cx="457200" cy="228600"/>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7" name="Rechteck 106"/>
            <p:cNvSpPr/>
            <p:nvPr/>
          </p:nvSpPr>
          <p:spPr>
            <a:xfrm>
              <a:off x="838200" y="3505200"/>
              <a:ext cx="457200" cy="228600"/>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113" name="Gruppierung 112"/>
          <p:cNvGrpSpPr/>
          <p:nvPr/>
        </p:nvGrpSpPr>
        <p:grpSpPr>
          <a:xfrm>
            <a:off x="3810000" y="3505200"/>
            <a:ext cx="1371600" cy="228600"/>
            <a:chOff x="3810000" y="3505200"/>
            <a:chExt cx="1371600" cy="228600"/>
          </a:xfrm>
        </p:grpSpPr>
        <p:sp>
          <p:nvSpPr>
            <p:cNvPr id="111" name="Rechteck 110"/>
            <p:cNvSpPr/>
            <p:nvPr/>
          </p:nvSpPr>
          <p:spPr>
            <a:xfrm>
              <a:off x="4724400" y="3505200"/>
              <a:ext cx="457200" cy="228600"/>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dist"/>
              <a:endParaRPr lang="de-DE"/>
            </a:p>
          </p:txBody>
        </p:sp>
        <p:sp>
          <p:nvSpPr>
            <p:cNvPr id="112" name="Rechteck 111"/>
            <p:cNvSpPr/>
            <p:nvPr/>
          </p:nvSpPr>
          <p:spPr>
            <a:xfrm>
              <a:off x="3810000" y="3505200"/>
              <a:ext cx="457200" cy="228600"/>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dist"/>
              <a:endParaRPr lang="de-DE"/>
            </a:p>
          </p:txBody>
        </p:sp>
      </p:grpSp>
      <p:grpSp>
        <p:nvGrpSpPr>
          <p:cNvPr id="116" name="Gruppierung 115"/>
          <p:cNvGrpSpPr/>
          <p:nvPr/>
        </p:nvGrpSpPr>
        <p:grpSpPr>
          <a:xfrm>
            <a:off x="6781800" y="3505200"/>
            <a:ext cx="1371600" cy="228600"/>
            <a:chOff x="3810000" y="3505200"/>
            <a:chExt cx="1371600" cy="228600"/>
          </a:xfrm>
        </p:grpSpPr>
        <p:sp>
          <p:nvSpPr>
            <p:cNvPr id="117" name="Rechteck 116"/>
            <p:cNvSpPr/>
            <p:nvPr/>
          </p:nvSpPr>
          <p:spPr>
            <a:xfrm>
              <a:off x="4724400" y="3505200"/>
              <a:ext cx="457200" cy="228600"/>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dist"/>
              <a:endParaRPr lang="de-DE"/>
            </a:p>
          </p:txBody>
        </p:sp>
        <p:sp>
          <p:nvSpPr>
            <p:cNvPr id="118" name="Rechteck 117"/>
            <p:cNvSpPr/>
            <p:nvPr/>
          </p:nvSpPr>
          <p:spPr>
            <a:xfrm>
              <a:off x="3810000" y="3505200"/>
              <a:ext cx="457200" cy="228600"/>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dist"/>
              <a:endParaRPr lang="de-DE"/>
            </a:p>
          </p:txBody>
        </p:sp>
      </p:grpSp>
      <p:sp>
        <p:nvSpPr>
          <p:cNvPr id="2" name="Title 1"/>
          <p:cNvSpPr>
            <a:spLocks noGrp="1"/>
          </p:cNvSpPr>
          <p:nvPr>
            <p:ph type="title"/>
          </p:nvPr>
        </p:nvSpPr>
        <p:spPr/>
        <p:txBody>
          <a:bodyPr/>
          <a:lstStyle/>
          <a:p>
            <a:r>
              <a:rPr lang="en-US" dirty="0" smtClean="0"/>
              <a:t>RTSG</a:t>
            </a:r>
            <a:endParaRPr lang="bg-BG" dirty="0"/>
          </a:p>
        </p:txBody>
      </p:sp>
      <p:sp>
        <p:nvSpPr>
          <p:cNvPr id="6" name="Text Placeholder 5"/>
          <p:cNvSpPr>
            <a:spLocks noGrp="1"/>
          </p:cNvSpPr>
          <p:nvPr>
            <p:ph type="body" sz="quarter" idx="10"/>
          </p:nvPr>
        </p:nvSpPr>
        <p:spPr/>
        <p:txBody>
          <a:bodyPr/>
          <a:lstStyle/>
          <a:p>
            <a:r>
              <a:rPr lang="en-US" dirty="0" smtClean="0"/>
              <a:t>Overview</a:t>
            </a:r>
            <a:endParaRPr lang="bg-BG" dirty="0"/>
          </a:p>
        </p:txBody>
      </p:sp>
      <p:sp>
        <p:nvSpPr>
          <p:cNvPr id="49" name="Rectangle 9"/>
          <p:cNvSpPr/>
          <p:nvPr/>
        </p:nvSpPr>
        <p:spPr>
          <a:xfrm>
            <a:off x="1676400" y="5943600"/>
            <a:ext cx="2590800" cy="685800"/>
          </a:xfrm>
          <a:prstGeom prst="rect">
            <a:avLst/>
          </a:prstGeom>
          <a:solidFill>
            <a:srgbClr val="D6A300"/>
          </a:solidFill>
          <a:ln w="34925">
            <a:noFill/>
          </a:ln>
          <a:effectLst>
            <a:outerShdw blurRad="50800" dist="38100" dir="2700000" algn="tl" rotWithShape="0">
              <a:prstClr val="black">
                <a:alpha val="70000"/>
              </a:prstClr>
            </a:outerShdw>
          </a:effectLst>
          <a:scene3d>
            <a:camera prst="orthographicFront"/>
            <a:lightRig rig="threePt" dir="t"/>
          </a:scene3d>
          <a:sp3d>
            <a:bevelT h="4445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contourW="12700">
              <a:bevelT w="19050" h="19050"/>
              <a:contourClr>
                <a:srgbClr val="FFEEA7"/>
              </a:contourClr>
            </a:sp3d>
          </a:bodyPr>
          <a:lstStyle/>
          <a:p>
            <a:pPr algn="ctr"/>
            <a:r>
              <a:rPr lang="en-US" sz="2200" b="1" dirty="0" smtClean="0">
                <a:ln w="1270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rPr>
              <a:t>OpenGL</a:t>
            </a:r>
          </a:p>
          <a:p>
            <a:pPr algn="ctr"/>
            <a:r>
              <a:rPr lang="de-DE" sz="1400" dirty="0" err="1" smtClean="0">
                <a:solidFill>
                  <a:schemeClr val="bg1"/>
                </a:solidFill>
              </a:rPr>
              <a:t>Rasterization</a:t>
            </a:r>
            <a:r>
              <a:rPr lang="de-DE" sz="1400" dirty="0" smtClean="0">
                <a:solidFill>
                  <a:schemeClr val="bg1"/>
                </a:solidFill>
              </a:rPr>
              <a:t> API</a:t>
            </a:r>
            <a:endParaRPr lang="bg-BG" sz="1400" b="1" dirty="0">
              <a:ln w="1270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endParaRPr>
          </a:p>
        </p:txBody>
      </p:sp>
      <p:sp>
        <p:nvSpPr>
          <p:cNvPr id="18" name="Rectangle 9"/>
          <p:cNvSpPr/>
          <p:nvPr/>
        </p:nvSpPr>
        <p:spPr>
          <a:xfrm>
            <a:off x="4724400" y="5943600"/>
            <a:ext cx="2590800" cy="685800"/>
          </a:xfrm>
          <a:prstGeom prst="rect">
            <a:avLst/>
          </a:prstGeom>
          <a:solidFill>
            <a:srgbClr val="D6A300"/>
          </a:solidFill>
          <a:ln w="34925">
            <a:noFill/>
          </a:ln>
          <a:effectLst>
            <a:outerShdw blurRad="50800" dist="38100" dir="2700000" algn="tl" rotWithShape="0">
              <a:prstClr val="black">
                <a:alpha val="70000"/>
              </a:prstClr>
            </a:outerShdw>
          </a:effectLst>
          <a:scene3d>
            <a:camera prst="orthographicFront"/>
            <a:lightRig rig="threePt" dir="t"/>
          </a:scene3d>
          <a:sp3d>
            <a:bevelT h="4445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contourW="12700">
              <a:bevelT w="19050" h="19050"/>
              <a:contourClr>
                <a:srgbClr val="FFEEA7"/>
              </a:contourClr>
            </a:sp3d>
          </a:bodyPr>
          <a:lstStyle/>
          <a:p>
            <a:pPr algn="ctr"/>
            <a:r>
              <a:rPr lang="en-US" sz="2200" b="1" dirty="0" smtClean="0">
                <a:ln w="1270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rPr>
              <a:t>DirectX</a:t>
            </a:r>
            <a:endParaRPr lang="en-US" sz="1400" b="1" dirty="0" smtClean="0">
              <a:ln w="1270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endParaRPr>
          </a:p>
          <a:p>
            <a:pPr algn="ctr"/>
            <a:r>
              <a:rPr lang="de-DE" sz="1400" dirty="0" err="1" smtClean="0">
                <a:solidFill>
                  <a:schemeClr val="bg1"/>
                </a:solidFill>
              </a:rPr>
              <a:t>Rasterization</a:t>
            </a:r>
            <a:r>
              <a:rPr lang="de-DE" sz="1400" dirty="0" smtClean="0">
                <a:solidFill>
                  <a:schemeClr val="bg1"/>
                </a:solidFill>
              </a:rPr>
              <a:t> API</a:t>
            </a:r>
            <a:endParaRPr lang="bg-BG" sz="1400" b="1" dirty="0">
              <a:ln w="1270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endParaRPr>
          </a:p>
        </p:txBody>
      </p:sp>
      <p:cxnSp>
        <p:nvCxnSpPr>
          <p:cNvPr id="168" name="Straight Arrow Connector 22"/>
          <p:cNvCxnSpPr>
            <a:stCxn id="30" idx="2"/>
            <a:endCxn id="49" idx="0"/>
          </p:cNvCxnSpPr>
          <p:nvPr/>
        </p:nvCxnSpPr>
        <p:spPr>
          <a:xfrm rot="5400000">
            <a:off x="3505200" y="4953000"/>
            <a:ext cx="457200" cy="1524000"/>
          </a:xfrm>
          <a:prstGeom prst="bentConnector3">
            <a:avLst>
              <a:gd name="adj1" fmla="val 50000"/>
            </a:avLst>
          </a:prstGeom>
          <a:ln w="38100" cap="rnd" cmpd="sng">
            <a:gradFill>
              <a:gsLst>
                <a:gs pos="0">
                  <a:schemeClr val="tx1"/>
                </a:gs>
                <a:gs pos="100000">
                  <a:srgbClr val="FFEEA7"/>
                </a:gs>
              </a:gsLst>
              <a:lin ang="5400000" scaled="0"/>
            </a:gradFill>
            <a:prstDash val="solid"/>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cxnSp>
        <p:nvCxnSpPr>
          <p:cNvPr id="172" name="Straight Arrow Connector 22"/>
          <p:cNvCxnSpPr>
            <a:stCxn id="30" idx="2"/>
            <a:endCxn id="18" idx="0"/>
          </p:cNvCxnSpPr>
          <p:nvPr/>
        </p:nvCxnSpPr>
        <p:spPr>
          <a:xfrm rot="16200000" flipH="1">
            <a:off x="5029200" y="4953000"/>
            <a:ext cx="457200" cy="1524000"/>
          </a:xfrm>
          <a:prstGeom prst="bentConnector3">
            <a:avLst>
              <a:gd name="adj1" fmla="val 50000"/>
            </a:avLst>
          </a:prstGeom>
          <a:ln w="38100" cap="rnd" cmpd="sng">
            <a:gradFill>
              <a:gsLst>
                <a:gs pos="0">
                  <a:schemeClr val="tx1"/>
                </a:gs>
                <a:gs pos="100000">
                  <a:srgbClr val="FFEEA7"/>
                </a:gs>
              </a:gsLst>
              <a:lin ang="5400000" scaled="0"/>
            </a:gradFill>
            <a:prstDash val="solid"/>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sp>
        <p:nvSpPr>
          <p:cNvPr id="30" name="Rectangle 9"/>
          <p:cNvSpPr/>
          <p:nvPr/>
        </p:nvSpPr>
        <p:spPr>
          <a:xfrm>
            <a:off x="3200400" y="4800600"/>
            <a:ext cx="2590800" cy="685800"/>
          </a:xfrm>
          <a:prstGeom prst="rect">
            <a:avLst/>
          </a:prstGeom>
          <a:solidFill>
            <a:srgbClr val="D6A300"/>
          </a:solidFill>
          <a:ln w="34925">
            <a:noFill/>
          </a:ln>
          <a:effectLst>
            <a:outerShdw blurRad="50800" dist="38100" dir="2700000" algn="tl" rotWithShape="0">
              <a:prstClr val="black">
                <a:alpha val="70000"/>
              </a:prstClr>
            </a:outerShdw>
          </a:effectLst>
          <a:scene3d>
            <a:camera prst="orthographicFront"/>
            <a:lightRig rig="threePt" dir="t"/>
          </a:scene3d>
          <a:sp3d>
            <a:bevelT h="4445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contourW="12700">
              <a:bevelT w="19050" h="19050"/>
              <a:contourClr>
                <a:srgbClr val="FFEEA7"/>
              </a:contourClr>
            </a:sp3d>
          </a:bodyPr>
          <a:lstStyle/>
          <a:p>
            <a:pPr algn="ctr"/>
            <a:r>
              <a:rPr lang="en-US" sz="2200" b="1" dirty="0" smtClean="0">
                <a:ln w="1270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rPr>
              <a:t>OGRE</a:t>
            </a:r>
          </a:p>
          <a:p>
            <a:pPr algn="ctr"/>
            <a:r>
              <a:rPr lang="de-DE" sz="1400" dirty="0" smtClean="0">
                <a:solidFill>
                  <a:schemeClr val="bg1"/>
                </a:solidFill>
              </a:rPr>
              <a:t>Rasterization Scene Graph</a:t>
            </a:r>
            <a:endParaRPr lang="bg-BG" sz="1400" b="1" dirty="0">
              <a:ln w="1270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endParaRPr>
          </a:p>
        </p:txBody>
      </p:sp>
      <p:sp>
        <p:nvSpPr>
          <p:cNvPr id="47" name="Rectangle 9"/>
          <p:cNvSpPr/>
          <p:nvPr/>
        </p:nvSpPr>
        <p:spPr>
          <a:xfrm>
            <a:off x="6172200" y="4800600"/>
            <a:ext cx="2590800" cy="685800"/>
          </a:xfrm>
          <a:prstGeom prst="rect">
            <a:avLst/>
          </a:prstGeom>
          <a:solidFill>
            <a:srgbClr val="D6A300"/>
          </a:solidFill>
          <a:ln w="34925">
            <a:noFill/>
          </a:ln>
          <a:effectLst>
            <a:outerShdw blurRad="50800" dist="38100" dir="2700000" algn="tl" rotWithShape="0">
              <a:prstClr val="black">
                <a:alpha val="70000"/>
              </a:prstClr>
            </a:outerShdw>
          </a:effectLst>
          <a:scene3d>
            <a:camera prst="orthographicFront"/>
            <a:lightRig rig="threePt" dir="t"/>
          </a:scene3d>
          <a:sp3d>
            <a:bevelT h="4445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contourW="12700">
              <a:bevelT w="19050" h="19050"/>
              <a:contourClr>
                <a:srgbClr val="FFEEA7"/>
              </a:contourClr>
            </a:sp3d>
          </a:bodyPr>
          <a:lstStyle/>
          <a:p>
            <a:pPr algn="ctr"/>
            <a:r>
              <a:rPr lang="en-US" sz="2200" b="1" dirty="0" smtClean="0">
                <a:ln w="1270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rPr>
              <a:t>OpenRT</a:t>
            </a:r>
          </a:p>
          <a:p>
            <a:pPr algn="ctr"/>
            <a:r>
              <a:rPr lang="de-DE" sz="1400" dirty="0" smtClean="0">
                <a:solidFill>
                  <a:schemeClr val="bg1"/>
                </a:solidFill>
              </a:rPr>
              <a:t>Ray </a:t>
            </a:r>
            <a:r>
              <a:rPr lang="de-DE" sz="1400" dirty="0" err="1" smtClean="0">
                <a:solidFill>
                  <a:schemeClr val="bg1"/>
                </a:solidFill>
              </a:rPr>
              <a:t>Tracing</a:t>
            </a:r>
            <a:r>
              <a:rPr lang="de-DE" sz="1400" dirty="0" smtClean="0">
                <a:solidFill>
                  <a:schemeClr val="bg1"/>
                </a:solidFill>
              </a:rPr>
              <a:t> API</a:t>
            </a:r>
            <a:endParaRPr lang="bg-BG" sz="1400" b="1" dirty="0">
              <a:ln w="1270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endParaRPr>
          </a:p>
        </p:txBody>
      </p:sp>
      <p:sp>
        <p:nvSpPr>
          <p:cNvPr id="48" name="Rectangle 9"/>
          <p:cNvSpPr/>
          <p:nvPr/>
        </p:nvSpPr>
        <p:spPr>
          <a:xfrm>
            <a:off x="228600" y="4800600"/>
            <a:ext cx="2590800" cy="685800"/>
          </a:xfrm>
          <a:prstGeom prst="rect">
            <a:avLst/>
          </a:prstGeom>
          <a:solidFill>
            <a:srgbClr val="D6A300"/>
          </a:solidFill>
          <a:ln w="34925">
            <a:noFill/>
          </a:ln>
          <a:effectLst>
            <a:outerShdw blurRad="50800" dist="38100" dir="2700000" algn="tl" rotWithShape="0">
              <a:prstClr val="black">
                <a:alpha val="70000"/>
              </a:prstClr>
            </a:outerShdw>
          </a:effectLst>
          <a:scene3d>
            <a:camera prst="orthographicFront"/>
            <a:lightRig rig="threePt" dir="t"/>
          </a:scene3d>
          <a:sp3d>
            <a:bevelT h="4445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contourW="12700">
              <a:bevelT w="19050" h="19050"/>
              <a:contourClr>
                <a:srgbClr val="FFEEA7"/>
              </a:contourClr>
            </a:sp3d>
          </a:bodyPr>
          <a:lstStyle/>
          <a:p>
            <a:pPr algn="ctr"/>
            <a:r>
              <a:rPr lang="en-US" sz="2200" b="1" dirty="0" smtClean="0">
                <a:ln w="1270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rPr>
              <a:t>RTfact</a:t>
            </a:r>
          </a:p>
          <a:p>
            <a:pPr algn="ctr"/>
            <a:r>
              <a:rPr lang="de-DE" sz="1400" dirty="0" smtClean="0">
                <a:solidFill>
                  <a:schemeClr val="bg1"/>
                </a:solidFill>
              </a:rPr>
              <a:t>Ray </a:t>
            </a:r>
            <a:r>
              <a:rPr lang="de-DE" sz="1400" dirty="0" err="1" smtClean="0">
                <a:solidFill>
                  <a:schemeClr val="bg1"/>
                </a:solidFill>
              </a:rPr>
              <a:t>Tracing</a:t>
            </a:r>
            <a:r>
              <a:rPr lang="de-DE" sz="1400" dirty="0" smtClean="0">
                <a:solidFill>
                  <a:schemeClr val="bg1"/>
                </a:solidFill>
              </a:rPr>
              <a:t> API</a:t>
            </a:r>
            <a:endParaRPr lang="bg-BG" sz="1400" b="1" dirty="0">
              <a:ln w="1270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endParaRPr>
          </a:p>
        </p:txBody>
      </p:sp>
      <p:cxnSp>
        <p:nvCxnSpPr>
          <p:cNvPr id="158" name="Straight Arrow Connector 22"/>
          <p:cNvCxnSpPr>
            <a:stCxn id="21" idx="2"/>
            <a:endCxn id="48" idx="0"/>
          </p:cNvCxnSpPr>
          <p:nvPr/>
        </p:nvCxnSpPr>
        <p:spPr>
          <a:xfrm rot="5400000">
            <a:off x="1219200" y="4495800"/>
            <a:ext cx="609600" cy="1588"/>
          </a:xfrm>
          <a:prstGeom prst="straightConnector1">
            <a:avLst/>
          </a:prstGeom>
          <a:ln w="38100" cap="rnd" cmpd="sng">
            <a:gradFill>
              <a:gsLst>
                <a:gs pos="0">
                  <a:schemeClr val="tx1"/>
                </a:gs>
                <a:gs pos="100000">
                  <a:srgbClr val="FFEEA7"/>
                </a:gs>
              </a:gsLst>
              <a:lin ang="5400000" scaled="0"/>
            </a:gradFill>
            <a:prstDash val="solid"/>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cxnSp>
        <p:nvCxnSpPr>
          <p:cNvPr id="162" name="Straight Arrow Connector 22"/>
          <p:cNvCxnSpPr>
            <a:stCxn id="22" idx="2"/>
            <a:endCxn id="30" idx="0"/>
          </p:cNvCxnSpPr>
          <p:nvPr/>
        </p:nvCxnSpPr>
        <p:spPr>
          <a:xfrm rot="5400000">
            <a:off x="4191000" y="4495800"/>
            <a:ext cx="609600" cy="1588"/>
          </a:xfrm>
          <a:prstGeom prst="straightConnector1">
            <a:avLst/>
          </a:prstGeom>
          <a:ln w="38100" cap="rnd" cmpd="sng">
            <a:gradFill>
              <a:gsLst>
                <a:gs pos="0">
                  <a:schemeClr val="tx1"/>
                </a:gs>
                <a:gs pos="100000">
                  <a:srgbClr val="FFEEA7"/>
                </a:gs>
              </a:gsLst>
              <a:lin ang="5400000" scaled="0"/>
            </a:gradFill>
            <a:prstDash val="solid"/>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cxnSp>
        <p:nvCxnSpPr>
          <p:cNvPr id="165" name="Straight Arrow Connector 22"/>
          <p:cNvCxnSpPr>
            <a:stCxn id="24" idx="2"/>
            <a:endCxn id="47" idx="0"/>
          </p:cNvCxnSpPr>
          <p:nvPr/>
        </p:nvCxnSpPr>
        <p:spPr>
          <a:xfrm rot="5400000">
            <a:off x="7162800" y="4495800"/>
            <a:ext cx="609600" cy="1588"/>
          </a:xfrm>
          <a:prstGeom prst="straightConnector1">
            <a:avLst/>
          </a:prstGeom>
          <a:ln w="38100" cap="rnd" cmpd="sng">
            <a:gradFill>
              <a:gsLst>
                <a:gs pos="0">
                  <a:schemeClr val="tx1"/>
                </a:gs>
                <a:gs pos="100000">
                  <a:srgbClr val="FFEEA7"/>
                </a:gs>
              </a:gsLst>
              <a:lin ang="5400000" scaled="0"/>
            </a:gradFill>
            <a:prstDash val="solid"/>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sp>
        <p:nvSpPr>
          <p:cNvPr id="24" name="Rectangle 9"/>
          <p:cNvSpPr/>
          <p:nvPr/>
        </p:nvSpPr>
        <p:spPr>
          <a:xfrm>
            <a:off x="6172200" y="3505200"/>
            <a:ext cx="2590800" cy="685800"/>
          </a:xfrm>
          <a:prstGeom prst="rect">
            <a:avLst/>
          </a:prstGeom>
          <a:solidFill>
            <a:srgbClr val="D6A300"/>
          </a:solidFill>
          <a:ln w="34925">
            <a:noFill/>
          </a:ln>
          <a:effectLst>
            <a:outerShdw blurRad="50800" dist="38100" dir="2700000" algn="tl" rotWithShape="0">
              <a:prstClr val="black">
                <a:alpha val="70000"/>
              </a:prstClr>
            </a:outerShdw>
          </a:effectLst>
          <a:scene3d>
            <a:camera prst="orthographicFront"/>
            <a:lightRig rig="threePt" dir="t"/>
          </a:scene3d>
          <a:sp3d>
            <a:bevelT h="4445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contourW="12700">
              <a:bevelT w="19050" h="19050"/>
              <a:contourClr>
                <a:srgbClr val="FFEEA7"/>
              </a:contourClr>
            </a:sp3d>
          </a:bodyPr>
          <a:lstStyle/>
          <a:p>
            <a:pPr algn="ctr"/>
            <a:r>
              <a:rPr lang="en-US" sz="2200" b="1" dirty="0" smtClean="0">
                <a:ln w="1270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rPr>
              <a:t>RTSG/OpenRT</a:t>
            </a:r>
          </a:p>
          <a:p>
            <a:pPr algn="ctr"/>
            <a:r>
              <a:rPr lang="de-DE" sz="1400" dirty="0" err="1" smtClean="0">
                <a:solidFill>
                  <a:schemeClr val="bg1"/>
                </a:solidFill>
              </a:rPr>
              <a:t>Rendering</a:t>
            </a:r>
            <a:r>
              <a:rPr lang="de-DE" sz="1400" dirty="0" smtClean="0">
                <a:solidFill>
                  <a:schemeClr val="bg1"/>
                </a:solidFill>
              </a:rPr>
              <a:t> Library</a:t>
            </a:r>
            <a:endParaRPr lang="bg-BG" sz="1400" b="1" dirty="0">
              <a:ln w="1270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endParaRPr>
          </a:p>
        </p:txBody>
      </p:sp>
      <p:sp>
        <p:nvSpPr>
          <p:cNvPr id="21" name="Rectangle 9"/>
          <p:cNvSpPr/>
          <p:nvPr/>
        </p:nvSpPr>
        <p:spPr>
          <a:xfrm>
            <a:off x="228600" y="3505200"/>
            <a:ext cx="2590800" cy="685800"/>
          </a:xfrm>
          <a:prstGeom prst="rect">
            <a:avLst/>
          </a:prstGeom>
          <a:solidFill>
            <a:srgbClr val="D6A300"/>
          </a:solidFill>
          <a:ln w="34925">
            <a:noFill/>
          </a:ln>
          <a:effectLst>
            <a:outerShdw blurRad="50800" dist="38100" dir="2700000" algn="tl" rotWithShape="0">
              <a:prstClr val="black">
                <a:alpha val="70000"/>
              </a:prstClr>
            </a:outerShdw>
          </a:effectLst>
          <a:scene3d>
            <a:camera prst="orthographicFront"/>
            <a:lightRig rig="threePt" dir="t"/>
          </a:scene3d>
          <a:sp3d>
            <a:bevelT h="4445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contourW="12700">
              <a:bevelT w="19050" h="19050"/>
              <a:contourClr>
                <a:srgbClr val="FFEEA7"/>
              </a:contourClr>
            </a:sp3d>
          </a:bodyPr>
          <a:lstStyle/>
          <a:p>
            <a:pPr algn="ctr"/>
            <a:r>
              <a:rPr lang="en-US" sz="2200" b="1" dirty="0" smtClean="0">
                <a:ln w="1270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rPr>
              <a:t>RTSG/RTfact</a:t>
            </a:r>
          </a:p>
          <a:p>
            <a:pPr algn="ctr"/>
            <a:r>
              <a:rPr lang="de-DE" sz="1400" dirty="0" err="1" smtClean="0">
                <a:solidFill>
                  <a:schemeClr val="bg1"/>
                </a:solidFill>
              </a:rPr>
              <a:t>Rendering</a:t>
            </a:r>
            <a:r>
              <a:rPr lang="de-DE" sz="1400" dirty="0" smtClean="0">
                <a:solidFill>
                  <a:schemeClr val="bg1"/>
                </a:solidFill>
              </a:rPr>
              <a:t> Library</a:t>
            </a:r>
            <a:endParaRPr lang="bg-BG" sz="1400" b="1" dirty="0">
              <a:ln w="1270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endParaRPr>
          </a:p>
        </p:txBody>
      </p:sp>
      <p:sp>
        <p:nvSpPr>
          <p:cNvPr id="22" name="Rectangle 9"/>
          <p:cNvSpPr/>
          <p:nvPr/>
        </p:nvSpPr>
        <p:spPr>
          <a:xfrm>
            <a:off x="3200400" y="3505200"/>
            <a:ext cx="2590800" cy="685800"/>
          </a:xfrm>
          <a:prstGeom prst="rect">
            <a:avLst/>
          </a:prstGeom>
          <a:solidFill>
            <a:srgbClr val="D6A300"/>
          </a:solidFill>
          <a:ln w="34925">
            <a:noFill/>
          </a:ln>
          <a:effectLst>
            <a:outerShdw blurRad="50800" dist="38100" dir="2700000" algn="tl" rotWithShape="0">
              <a:prstClr val="black">
                <a:alpha val="70000"/>
              </a:prstClr>
            </a:outerShdw>
          </a:effectLst>
          <a:scene3d>
            <a:camera prst="orthographicFront"/>
            <a:lightRig rig="threePt" dir="t"/>
          </a:scene3d>
          <a:sp3d>
            <a:bevelT h="4445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contourW="12700">
              <a:bevelT w="19050" h="19050"/>
              <a:contourClr>
                <a:srgbClr val="FFEEA7"/>
              </a:contourClr>
            </a:sp3d>
          </a:bodyPr>
          <a:lstStyle/>
          <a:p>
            <a:pPr algn="ctr"/>
            <a:r>
              <a:rPr lang="en-US" sz="2200" b="1" dirty="0" smtClean="0">
                <a:ln w="1270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rPr>
              <a:t>RTSG/OGRE</a:t>
            </a:r>
          </a:p>
          <a:p>
            <a:pPr algn="ctr"/>
            <a:r>
              <a:rPr lang="de-DE" sz="1400" dirty="0" err="1" smtClean="0">
                <a:solidFill>
                  <a:schemeClr val="bg1"/>
                </a:solidFill>
              </a:rPr>
              <a:t>Rendering</a:t>
            </a:r>
            <a:r>
              <a:rPr lang="de-DE" sz="1400" dirty="0" smtClean="0">
                <a:solidFill>
                  <a:schemeClr val="bg1"/>
                </a:solidFill>
              </a:rPr>
              <a:t> Library</a:t>
            </a:r>
            <a:endParaRPr lang="bg-BG" sz="1400" b="1" dirty="0">
              <a:ln w="1270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endParaRPr>
          </a:p>
        </p:txBody>
      </p:sp>
      <p:cxnSp>
        <p:nvCxnSpPr>
          <p:cNvPr id="17" name="Straight Arrow Connector 16"/>
          <p:cNvCxnSpPr>
            <a:endCxn id="107" idx="0"/>
          </p:cNvCxnSpPr>
          <p:nvPr/>
        </p:nvCxnSpPr>
        <p:spPr>
          <a:xfrm rot="5400000">
            <a:off x="533400" y="2514600"/>
            <a:ext cx="1524000" cy="457200"/>
          </a:xfrm>
          <a:prstGeom prst="bentConnector3">
            <a:avLst>
              <a:gd name="adj1" fmla="val 60000"/>
            </a:avLst>
          </a:prstGeom>
          <a:ln w="38100" cap="rnd" cmpd="sng">
            <a:gradFill>
              <a:gsLst>
                <a:gs pos="0">
                  <a:schemeClr val="tx1"/>
                </a:gs>
                <a:gs pos="100000">
                  <a:srgbClr val="FFEEA7"/>
                </a:gs>
              </a:gsLst>
              <a:lin ang="5400000" scaled="0"/>
            </a:gradFill>
            <a:prstDash val="solid"/>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cxnSp>
        <p:nvCxnSpPr>
          <p:cNvPr id="68" name="Straight Arrow Connector 16"/>
          <p:cNvCxnSpPr>
            <a:endCxn id="112" idx="0"/>
          </p:cNvCxnSpPr>
          <p:nvPr/>
        </p:nvCxnSpPr>
        <p:spPr>
          <a:xfrm>
            <a:off x="1524000" y="2895600"/>
            <a:ext cx="2514600" cy="609600"/>
          </a:xfrm>
          <a:prstGeom prst="bentConnector2">
            <a:avLst/>
          </a:prstGeom>
          <a:ln w="38100" cap="rnd" cmpd="sng">
            <a:gradFill>
              <a:gsLst>
                <a:gs pos="0">
                  <a:schemeClr val="tx1"/>
                </a:gs>
                <a:gs pos="100000">
                  <a:srgbClr val="FFEEA7"/>
                </a:gs>
              </a:gsLst>
              <a:lin ang="5400000" scaled="0"/>
            </a:gradFill>
            <a:prstDash val="solid"/>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cxnSp>
        <p:nvCxnSpPr>
          <p:cNvPr id="80" name="Straight Arrow Connector 16"/>
          <p:cNvCxnSpPr>
            <a:endCxn id="118" idx="0"/>
          </p:cNvCxnSpPr>
          <p:nvPr/>
        </p:nvCxnSpPr>
        <p:spPr>
          <a:xfrm>
            <a:off x="4038600" y="2895600"/>
            <a:ext cx="2971800" cy="609600"/>
          </a:xfrm>
          <a:prstGeom prst="bentConnector2">
            <a:avLst/>
          </a:prstGeom>
          <a:ln w="38100" cap="rnd" cmpd="sng">
            <a:gradFill>
              <a:gsLst>
                <a:gs pos="0">
                  <a:schemeClr val="tx1"/>
                </a:gs>
                <a:gs pos="100000">
                  <a:srgbClr val="FFEEA7"/>
                </a:gs>
              </a:gsLst>
              <a:lin ang="5400000" scaled="0"/>
            </a:gradFill>
            <a:prstDash val="solid"/>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200400" y="2057400"/>
            <a:ext cx="2590800" cy="685800"/>
          </a:xfrm>
          <a:prstGeom prst="rect">
            <a:avLst/>
          </a:prstGeom>
          <a:solidFill>
            <a:srgbClr val="D6A300"/>
          </a:solidFill>
          <a:ln w="34925">
            <a:noFill/>
          </a:ln>
          <a:effectLst>
            <a:outerShdw blurRad="50800" dist="38100" dir="2700000" algn="tl" rotWithShape="0">
              <a:prstClr val="black">
                <a:alpha val="70000"/>
              </a:prstClr>
            </a:outerShdw>
          </a:effectLst>
          <a:scene3d>
            <a:camera prst="orthographicFront"/>
            <a:lightRig rig="threePt" dir="t"/>
          </a:scene3d>
          <a:sp3d>
            <a:bevelT h="4445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contourW="12700">
              <a:bevelT w="19050" h="19050"/>
              <a:contourClr>
                <a:srgbClr val="FFEEA7"/>
              </a:contourClr>
            </a:sp3d>
          </a:bodyPr>
          <a:lstStyle/>
          <a:p>
            <a:pPr algn="ctr"/>
            <a:r>
              <a:rPr lang="en-US" sz="2200" b="1" dirty="0" smtClean="0">
                <a:ln w="1270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rPr>
              <a:t>RTSG</a:t>
            </a:r>
          </a:p>
          <a:p>
            <a:pPr algn="ctr"/>
            <a:r>
              <a:rPr lang="de-DE" sz="1400" dirty="0" smtClean="0">
                <a:solidFill>
                  <a:schemeClr val="bg1"/>
                </a:solidFill>
              </a:rPr>
              <a:t>Core Library</a:t>
            </a:r>
          </a:p>
        </p:txBody>
      </p:sp>
      <p:cxnSp>
        <p:nvCxnSpPr>
          <p:cNvPr id="23" name="Straight Arrow Connector 22"/>
          <p:cNvCxnSpPr>
            <a:stCxn id="12" idx="3"/>
            <a:endCxn id="19" idx="1"/>
          </p:cNvCxnSpPr>
          <p:nvPr/>
        </p:nvCxnSpPr>
        <p:spPr>
          <a:xfrm>
            <a:off x="5791200" y="2400300"/>
            <a:ext cx="381000" cy="1588"/>
          </a:xfrm>
          <a:prstGeom prst="straightConnector1">
            <a:avLst/>
          </a:prstGeom>
          <a:ln w="38100" cap="rnd" cmpd="sng">
            <a:gradFill>
              <a:gsLst>
                <a:gs pos="0">
                  <a:schemeClr val="tx1"/>
                </a:gs>
                <a:gs pos="100000">
                  <a:srgbClr val="FFEEA7"/>
                </a:gs>
              </a:gsLst>
              <a:lin ang="5400000" scaled="0"/>
            </a:gradFill>
            <a:prstDash val="solid"/>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sp>
        <p:nvSpPr>
          <p:cNvPr id="19" name="Rectangle 11"/>
          <p:cNvSpPr/>
          <p:nvPr/>
        </p:nvSpPr>
        <p:spPr>
          <a:xfrm>
            <a:off x="6172200" y="2057400"/>
            <a:ext cx="2590800" cy="685800"/>
          </a:xfrm>
          <a:prstGeom prst="rect">
            <a:avLst/>
          </a:prstGeom>
          <a:solidFill>
            <a:srgbClr val="D6A300"/>
          </a:solidFill>
          <a:ln w="34925">
            <a:noFill/>
          </a:ln>
          <a:effectLst>
            <a:outerShdw blurRad="50800" dist="38100" dir="2700000" algn="tl" rotWithShape="0">
              <a:prstClr val="black">
                <a:alpha val="70000"/>
              </a:prstClr>
            </a:outerShdw>
          </a:effectLst>
          <a:scene3d>
            <a:camera prst="orthographicFront"/>
            <a:lightRig rig="threePt" dir="t"/>
          </a:scene3d>
          <a:sp3d>
            <a:bevelT h="4445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contourW="12700">
              <a:bevelT w="19050" h="19050"/>
              <a:contourClr>
                <a:srgbClr val="FFEEA7"/>
              </a:contourClr>
            </a:sp3d>
          </a:bodyPr>
          <a:lstStyle/>
          <a:p>
            <a:pPr algn="ctr"/>
            <a:r>
              <a:rPr lang="en-US" sz="2200" b="1" dirty="0" smtClean="0">
                <a:ln w="1270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rPr>
              <a:t>VRML/X3D Node Set</a:t>
            </a:r>
          </a:p>
          <a:p>
            <a:pPr algn="ctr"/>
            <a:r>
              <a:rPr lang="de-DE" sz="1400" dirty="0" smtClean="0">
                <a:solidFill>
                  <a:schemeClr val="bg1"/>
                </a:solidFill>
              </a:rPr>
              <a:t>Node Set Library</a:t>
            </a:r>
          </a:p>
        </p:txBody>
      </p:sp>
      <p:cxnSp>
        <p:nvCxnSpPr>
          <p:cNvPr id="53" name="Straight Arrow Connector 16"/>
          <p:cNvCxnSpPr/>
          <p:nvPr/>
        </p:nvCxnSpPr>
        <p:spPr>
          <a:xfrm>
            <a:off x="4521200" y="1635760"/>
            <a:ext cx="2987040" cy="441960"/>
          </a:xfrm>
          <a:prstGeom prst="bentConnector2">
            <a:avLst/>
          </a:prstGeom>
          <a:ln w="38100" cap="rnd" cmpd="sng">
            <a:gradFill>
              <a:gsLst>
                <a:gs pos="0">
                  <a:schemeClr val="tx1"/>
                </a:gs>
                <a:gs pos="100000">
                  <a:srgbClr val="FFEEA7"/>
                </a:gs>
              </a:gsLst>
              <a:lin ang="5400000" scaled="0"/>
            </a:gradFill>
            <a:prstDash val="solid"/>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cxnSp>
        <p:nvCxnSpPr>
          <p:cNvPr id="43" name="Straight Arrow Connector 16"/>
          <p:cNvCxnSpPr>
            <a:stCxn id="46" idx="3"/>
            <a:endCxn id="12" idx="0"/>
          </p:cNvCxnSpPr>
          <p:nvPr/>
        </p:nvCxnSpPr>
        <p:spPr>
          <a:xfrm>
            <a:off x="2819400" y="1638300"/>
            <a:ext cx="1676400" cy="419100"/>
          </a:xfrm>
          <a:prstGeom prst="bentConnector2">
            <a:avLst/>
          </a:prstGeom>
          <a:ln w="38100" cap="rnd" cmpd="sng">
            <a:gradFill>
              <a:gsLst>
                <a:gs pos="0">
                  <a:schemeClr val="tx1"/>
                </a:gs>
                <a:gs pos="100000">
                  <a:srgbClr val="FFEEA7"/>
                </a:gs>
              </a:gsLst>
              <a:lin ang="5400000" scaled="0"/>
            </a:gradFill>
            <a:prstDash val="solid"/>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sp>
        <p:nvSpPr>
          <p:cNvPr id="46" name="Rectangle 11"/>
          <p:cNvSpPr/>
          <p:nvPr/>
        </p:nvSpPr>
        <p:spPr>
          <a:xfrm>
            <a:off x="228600" y="1295400"/>
            <a:ext cx="2590800" cy="685800"/>
          </a:xfrm>
          <a:prstGeom prst="rect">
            <a:avLst/>
          </a:prstGeom>
          <a:solidFill>
            <a:srgbClr val="D6A300"/>
          </a:solidFill>
          <a:ln w="34925">
            <a:noFill/>
          </a:ln>
          <a:effectLst>
            <a:outerShdw blurRad="50800" dist="38100" dir="2700000" algn="tl" rotWithShape="0">
              <a:prstClr val="black">
                <a:alpha val="70000"/>
              </a:prstClr>
            </a:outerShdw>
          </a:effectLst>
          <a:scene3d>
            <a:camera prst="orthographicFront"/>
            <a:lightRig rig="threePt" dir="t"/>
          </a:scene3d>
          <a:sp3d>
            <a:bevelT h="4445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contourW="12700">
              <a:bevelT w="19050" h="19050"/>
              <a:contourClr>
                <a:srgbClr val="FFEEA7"/>
              </a:contourClr>
            </a:sp3d>
          </a:bodyPr>
          <a:lstStyle/>
          <a:p>
            <a:pPr algn="ctr"/>
            <a:r>
              <a:rPr lang="en-US" sz="2200" b="1" dirty="0" smtClean="0">
                <a:ln w="1270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rPr>
              <a:t>Application</a:t>
            </a:r>
          </a:p>
        </p:txBody>
      </p:sp>
    </p:spTree>
  </p:cSld>
  <p:clrMapOvr>
    <a:masterClrMapping/>
  </p:clrMapOvr>
  <p:transition advTm="836"/>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RTSG</a:t>
            </a:r>
            <a:endParaRPr lang="bg-BG" dirty="0"/>
          </a:p>
        </p:txBody>
      </p:sp>
      <p:sp>
        <p:nvSpPr>
          <p:cNvPr id="6" name="Text Placeholder 5"/>
          <p:cNvSpPr>
            <a:spLocks noGrp="1"/>
          </p:cNvSpPr>
          <p:nvPr>
            <p:ph type="body" sz="quarter" idx="10"/>
          </p:nvPr>
        </p:nvSpPr>
        <p:spPr/>
        <p:txBody>
          <a:bodyPr/>
          <a:lstStyle/>
          <a:p>
            <a:r>
              <a:rPr lang="en-US" dirty="0" smtClean="0"/>
              <a:t>Overview</a:t>
            </a:r>
            <a:endParaRPr lang="bg-BG" dirty="0"/>
          </a:p>
        </p:txBody>
      </p:sp>
      <p:sp>
        <p:nvSpPr>
          <p:cNvPr id="21" name="Content Placeholder 20"/>
          <p:cNvSpPr>
            <a:spLocks noGrp="1"/>
          </p:cNvSpPr>
          <p:nvPr>
            <p:ph idx="1"/>
          </p:nvPr>
        </p:nvSpPr>
        <p:spPr/>
        <p:txBody>
          <a:bodyPr>
            <a:normAutofit fontScale="92500" lnSpcReduction="10000"/>
          </a:bodyPr>
          <a:lstStyle/>
          <a:p>
            <a:r>
              <a:rPr lang="en-US" dirty="0" smtClean="0"/>
              <a:t>RTSG Core</a:t>
            </a:r>
          </a:p>
          <a:p>
            <a:pPr lvl="1"/>
            <a:r>
              <a:rPr lang="en-US" dirty="0" smtClean="0"/>
              <a:t>X3D Concepts (scene graph, nodes, fields, ROUTEs, etc.)</a:t>
            </a:r>
          </a:p>
          <a:p>
            <a:pPr lvl="1"/>
            <a:r>
              <a:rPr lang="en-US" dirty="0" smtClean="0"/>
              <a:t>X3D Core Component</a:t>
            </a:r>
          </a:p>
          <a:p>
            <a:pPr lvl="1"/>
            <a:r>
              <a:rPr lang="en-US" dirty="0" smtClean="0"/>
              <a:t>I/O infrastructure</a:t>
            </a:r>
          </a:p>
          <a:p>
            <a:pPr lvl="1"/>
            <a:r>
              <a:rPr lang="en-US" dirty="0" smtClean="0"/>
              <a:t>C++ API for SAI</a:t>
            </a:r>
          </a:p>
          <a:p>
            <a:r>
              <a:rPr lang="en-US" dirty="0" smtClean="0"/>
              <a:t>VRML/X3D Node Set</a:t>
            </a:r>
          </a:p>
          <a:p>
            <a:pPr lvl="1"/>
            <a:r>
              <a:rPr lang="en-US" dirty="0" smtClean="0"/>
              <a:t>Node class hierarchy</a:t>
            </a:r>
          </a:p>
          <a:p>
            <a:pPr lvl="1"/>
            <a:r>
              <a:rPr lang="en-US" dirty="0" smtClean="0"/>
              <a:t>Rendering independent</a:t>
            </a:r>
          </a:p>
          <a:p>
            <a:r>
              <a:rPr lang="en-US" dirty="0" smtClean="0"/>
              <a:t>Rendering Libraries</a:t>
            </a:r>
          </a:p>
          <a:p>
            <a:pPr lvl="1"/>
            <a:r>
              <a:rPr lang="en-US" dirty="0" smtClean="0"/>
              <a:t>Ray tracing</a:t>
            </a:r>
          </a:p>
          <a:p>
            <a:pPr lvl="2"/>
            <a:r>
              <a:rPr lang="en-US" dirty="0" smtClean="0"/>
              <a:t>RTfact, OpenRT</a:t>
            </a:r>
          </a:p>
          <a:p>
            <a:pPr lvl="1"/>
            <a:r>
              <a:rPr lang="en-US" dirty="0" smtClean="0"/>
              <a:t>Rasterization</a:t>
            </a:r>
          </a:p>
          <a:p>
            <a:pPr lvl="2"/>
            <a:r>
              <a:rPr lang="en-US" dirty="0" smtClean="0"/>
              <a:t>OGRE (OpenGL, DirectX)</a:t>
            </a:r>
          </a:p>
        </p:txBody>
      </p:sp>
    </p:spTree>
  </p:cSld>
  <p:clrMapOvr>
    <a:masterClrMapping/>
  </p:clrMapOvr>
  <p:transition advTm="1254"/>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Rendering with RTSG</a:t>
            </a:r>
            <a:endParaRPr lang="bg-BG" dirty="0"/>
          </a:p>
        </p:txBody>
      </p:sp>
      <p:sp>
        <p:nvSpPr>
          <p:cNvPr id="21" name="Content Placeholder 20"/>
          <p:cNvSpPr>
            <a:spLocks noGrp="1"/>
          </p:cNvSpPr>
          <p:nvPr>
            <p:ph idx="1"/>
          </p:nvPr>
        </p:nvSpPr>
        <p:spPr/>
        <p:txBody>
          <a:bodyPr/>
          <a:lstStyle/>
          <a:p>
            <a:r>
              <a:rPr lang="en-US" dirty="0" smtClean="0"/>
              <a:t>APP-CULL-DRAW pipeline often not efficient for retained mode</a:t>
            </a:r>
          </a:p>
          <a:p>
            <a:pPr lvl="1"/>
            <a:r>
              <a:rPr lang="en-US" dirty="0" smtClean="0"/>
              <a:t>CULL is useless for ray tracing</a:t>
            </a:r>
          </a:p>
          <a:p>
            <a:pPr lvl="1"/>
            <a:r>
              <a:rPr lang="en-US" dirty="0" smtClean="0"/>
              <a:t>Avoid full scene graph traversal for updating small changes</a:t>
            </a:r>
          </a:p>
          <a:p>
            <a:r>
              <a:rPr lang="en-US" dirty="0" smtClean="0"/>
              <a:t>Implementing multiple renderers</a:t>
            </a:r>
          </a:p>
          <a:p>
            <a:pPr lvl="1"/>
            <a:r>
              <a:rPr lang="en-US" dirty="0" smtClean="0"/>
              <a:t>Single dispatch does not scale:</a:t>
            </a:r>
          </a:p>
          <a:p>
            <a:pPr lvl="1"/>
            <a:endParaRPr lang="en-US" dirty="0" smtClean="0"/>
          </a:p>
          <a:p>
            <a:pPr lvl="1"/>
            <a:endParaRPr lang="en-US" dirty="0" smtClean="0"/>
          </a:p>
          <a:p>
            <a:pPr lvl="1"/>
            <a:endParaRPr lang="en-US" dirty="0" smtClean="0"/>
          </a:p>
          <a:p>
            <a:pPr lvl="1"/>
            <a:r>
              <a:rPr lang="en-US" dirty="0" smtClean="0"/>
              <a:t>Double dispatch need to be used (OpenInventor)</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p:txBody>
      </p:sp>
      <p:grpSp>
        <p:nvGrpSpPr>
          <p:cNvPr id="3" name="Gruppierung 9"/>
          <p:cNvGrpSpPr/>
          <p:nvPr/>
        </p:nvGrpSpPr>
        <p:grpSpPr>
          <a:xfrm>
            <a:off x="1676400" y="4114800"/>
            <a:ext cx="5867400" cy="1524000"/>
            <a:chOff x="2362200" y="4191000"/>
            <a:chExt cx="4724401" cy="1221122"/>
          </a:xfrm>
        </p:grpSpPr>
        <p:sp>
          <p:nvSpPr>
            <p:cNvPr id="8" name="TextBox 4"/>
            <p:cNvSpPr txBox="1"/>
            <p:nvPr/>
          </p:nvSpPr>
          <p:spPr>
            <a:xfrm>
              <a:off x="2362200" y="4191000"/>
              <a:ext cx="4724400" cy="1221122"/>
            </a:xfrm>
            <a:prstGeom prst="rect">
              <a:avLst/>
            </a:prstGeom>
            <a:solidFill>
              <a:schemeClr val="bg1">
                <a:lumMod val="85000"/>
                <a:lumOff val="15000"/>
              </a:schemeClr>
            </a:solidFill>
            <a:ln w="12700">
              <a:solidFill>
                <a:schemeClr val="tx1">
                  <a:lumMod val="50000"/>
                </a:schemeClr>
              </a:solidFill>
            </a:ln>
          </p:spPr>
          <p:txBody>
            <a:bodyPr wrap="square" rtlCol="0">
              <a:noAutofit/>
            </a:bodyPr>
            <a:lstStyle/>
            <a:p>
              <a:endParaRPr lang="bg-BG" dirty="0" smtClean="0">
                <a:latin typeface="Consolas" pitchFamily="49" charset="0"/>
              </a:endParaRPr>
            </a:p>
          </p:txBody>
        </p:sp>
        <p:sp>
          <p:nvSpPr>
            <p:cNvPr id="9" name="TextBox 6"/>
            <p:cNvSpPr txBox="1"/>
            <p:nvPr/>
          </p:nvSpPr>
          <p:spPr>
            <a:xfrm>
              <a:off x="2362201" y="4191000"/>
              <a:ext cx="4724400" cy="1219200"/>
            </a:xfrm>
            <a:prstGeom prst="rect">
              <a:avLst/>
            </a:prstGeom>
            <a:noFill/>
            <a:ln w="12700">
              <a:noFill/>
            </a:ln>
          </p:spPr>
          <p:txBody>
            <a:bodyPr wrap="square" rtlCol="0">
              <a:noAutofit/>
            </a:bodyPr>
            <a:lstStyle/>
            <a:p>
              <a:r>
                <a:rPr lang="de-DE" dirty="0" smtClean="0">
                  <a:effectLst>
                    <a:outerShdw blurRad="76200" dist="25400" dir="2700000" algn="tl" rotWithShape="0">
                      <a:prstClr val="black"/>
                    </a:outerShdw>
                  </a:effectLst>
                  <a:latin typeface="Consolas" pitchFamily="49" charset="0"/>
                </a:rPr>
                <a:t>c</a:t>
              </a:r>
              <a:r>
                <a:rPr lang="en-US" dirty="0" smtClean="0">
                  <a:effectLst>
                    <a:outerShdw blurRad="76200" dist="25400" dir="2700000" algn="tl" rotWithShape="0">
                      <a:prstClr val="black"/>
                    </a:outerShdw>
                  </a:effectLst>
                  <a:latin typeface="Consolas" pitchFamily="49" charset="0"/>
                </a:rPr>
                <a:t>lass MyNode : public X3DNode {</a:t>
              </a:r>
            </a:p>
            <a:p>
              <a:r>
                <a:rPr lang="de-DE" dirty="0" smtClean="0">
                  <a:effectLst>
                    <a:outerShdw blurRad="76200" dist="25400" dir="2700000" algn="tl" rotWithShape="0">
                      <a:prstClr val="black"/>
                    </a:outerShdw>
                  </a:effectLst>
                  <a:latin typeface="Consolas" pitchFamily="49" charset="0"/>
                </a:rPr>
                <a:t>public</a:t>
              </a:r>
              <a:r>
                <a:rPr lang="en-US" dirty="0" smtClean="0">
                  <a:effectLst>
                    <a:outerShdw blurRad="76200" dist="25400" dir="2700000" algn="tl" rotWithShape="0">
                      <a:prstClr val="black"/>
                    </a:outerShdw>
                  </a:effectLst>
                  <a:latin typeface="Consolas" pitchFamily="49" charset="0"/>
                </a:rPr>
                <a:t>:</a:t>
              </a:r>
            </a:p>
            <a:p>
              <a:r>
                <a:rPr lang="en-US" dirty="0" smtClean="0">
                  <a:effectLst>
                    <a:outerShdw blurRad="76200" dist="25400" dir="2700000" algn="tl" rotWithShape="0">
                      <a:prstClr val="black"/>
                    </a:outerShdw>
                  </a:effectLst>
                  <a:latin typeface="Consolas" pitchFamily="49" charset="0"/>
                </a:rPr>
                <a:t>    virtual void renderOpenGL();</a:t>
              </a:r>
            </a:p>
            <a:p>
              <a:r>
                <a:rPr lang="en-US" dirty="0" smtClean="0">
                  <a:effectLst>
                    <a:outerShdw blurRad="76200" dist="25400" dir="2700000" algn="tl" rotWithShape="0">
                      <a:prstClr val="black"/>
                    </a:outerShdw>
                  </a:effectLst>
                  <a:latin typeface="Consolas" pitchFamily="49" charset="0"/>
                </a:rPr>
                <a:t>    virtual void renderRayTracing();</a:t>
              </a:r>
            </a:p>
            <a:p>
              <a:r>
                <a:rPr lang="en-US" dirty="0" smtClean="0">
                  <a:effectLst>
                    <a:outerShdw blurRad="76200" dist="25400" dir="2700000" algn="tl" rotWithShape="0">
                      <a:prstClr val="black"/>
                    </a:outerShdw>
                  </a:effectLst>
                  <a:latin typeface="Consolas" pitchFamily="49" charset="0"/>
                </a:rPr>
                <a:t>};</a:t>
              </a:r>
            </a:p>
          </p:txBody>
        </p:sp>
      </p:grpSp>
    </p:spTree>
  </p:cSld>
  <p:clrMapOvr>
    <a:masterClrMapping/>
  </p:clrMapOvr>
  <p:transition advTm="1115"/>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Rendering with RTSG</a:t>
            </a:r>
            <a:endParaRPr lang="bg-BG" dirty="0"/>
          </a:p>
        </p:txBody>
      </p:sp>
      <p:sp>
        <p:nvSpPr>
          <p:cNvPr id="17" name="Textplatzhalter 16"/>
          <p:cNvSpPr>
            <a:spLocks noGrp="1"/>
          </p:cNvSpPr>
          <p:nvPr>
            <p:ph type="body" sz="quarter" idx="10"/>
          </p:nvPr>
        </p:nvSpPr>
        <p:spPr>
          <a:xfrm>
            <a:off x="-1" y="594360"/>
            <a:ext cx="7239001" cy="433394"/>
          </a:xfrm>
        </p:spPr>
        <p:txBody>
          <a:bodyPr/>
          <a:lstStyle/>
          <a:p>
            <a:r>
              <a:rPr lang="de-DE" dirty="0" smtClean="0"/>
              <a:t>EXTRA – Extensible Rendering Architecture</a:t>
            </a:r>
            <a:endParaRPr lang="de-DE" dirty="0"/>
          </a:p>
        </p:txBody>
      </p:sp>
      <p:sp>
        <p:nvSpPr>
          <p:cNvPr id="21" name="Content Placeholder 20"/>
          <p:cNvSpPr>
            <a:spLocks noGrp="1"/>
          </p:cNvSpPr>
          <p:nvPr>
            <p:ph idx="1"/>
          </p:nvPr>
        </p:nvSpPr>
        <p:spPr/>
        <p:txBody>
          <a:bodyPr/>
          <a:lstStyle/>
          <a:p>
            <a:r>
              <a:rPr lang="en-US" dirty="0" smtClean="0"/>
              <a:t>RTSG does not have fixed pipeline</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p:txBody>
      </p:sp>
      <p:sp>
        <p:nvSpPr>
          <p:cNvPr id="8" name="TextBox 4"/>
          <p:cNvSpPr txBox="1"/>
          <p:nvPr/>
        </p:nvSpPr>
        <p:spPr>
          <a:xfrm>
            <a:off x="533400" y="1676400"/>
            <a:ext cx="8229598" cy="4800600"/>
          </a:xfrm>
          <a:prstGeom prst="rect">
            <a:avLst/>
          </a:prstGeom>
          <a:solidFill>
            <a:schemeClr val="bg1">
              <a:lumMod val="85000"/>
              <a:lumOff val="15000"/>
            </a:schemeClr>
          </a:solidFill>
          <a:ln w="12700">
            <a:solidFill>
              <a:schemeClr val="tx1">
                <a:lumMod val="50000"/>
              </a:schemeClr>
            </a:solidFill>
          </a:ln>
        </p:spPr>
        <p:txBody>
          <a:bodyPr wrap="square" rtlCol="0">
            <a:noAutofit/>
          </a:bodyPr>
          <a:lstStyle/>
          <a:p>
            <a:endParaRPr lang="bg-BG" dirty="0" smtClean="0">
              <a:latin typeface="Consolas" pitchFamily="49" charset="0"/>
            </a:endParaRPr>
          </a:p>
        </p:txBody>
      </p:sp>
      <p:sp>
        <p:nvSpPr>
          <p:cNvPr id="9" name="TextBox 6"/>
          <p:cNvSpPr txBox="1"/>
          <p:nvPr/>
        </p:nvSpPr>
        <p:spPr>
          <a:xfrm>
            <a:off x="533400" y="1676400"/>
            <a:ext cx="8229598" cy="4793044"/>
          </a:xfrm>
          <a:prstGeom prst="rect">
            <a:avLst/>
          </a:prstGeom>
          <a:noFill/>
          <a:ln w="12700">
            <a:noFill/>
          </a:ln>
        </p:spPr>
        <p:txBody>
          <a:bodyPr wrap="square" rtlCol="0">
            <a:noAutofit/>
          </a:bodyPr>
          <a:lstStyle/>
          <a:p>
            <a:r>
              <a:rPr lang="de-DE" sz="1700" dirty="0" smtClean="0">
                <a:solidFill>
                  <a:srgbClr val="FF0000"/>
                </a:solidFill>
                <a:effectLst>
                  <a:outerShdw blurRad="76200" dist="25400" dir="2700000" algn="tl" rotWithShape="0">
                    <a:prstClr val="black"/>
                  </a:outerShdw>
                </a:effectLst>
                <a:latin typeface="Consolas" pitchFamily="49" charset="0"/>
              </a:rPr>
              <a:t>// load and initialize the VRML/X3D scene</a:t>
            </a:r>
          </a:p>
          <a:p>
            <a:r>
              <a:rPr lang="de-DE" sz="1700" dirty="0" smtClean="0">
                <a:solidFill>
                  <a:schemeClr val="accent1"/>
                </a:solidFill>
                <a:effectLst>
                  <a:outerShdw blurRad="76200" dist="25400" dir="2700000" algn="tl" rotWithShape="0">
                    <a:prstClr val="black"/>
                  </a:outerShdw>
                </a:effectLst>
                <a:latin typeface="Consolas" pitchFamily="49" charset="0"/>
              </a:rPr>
              <a:t>Scene</a:t>
            </a:r>
            <a:r>
              <a:rPr lang="de-DE" sz="1700" dirty="0" smtClean="0">
                <a:effectLst>
                  <a:outerShdw blurRad="76200" dist="25400" dir="2700000" algn="tl" rotWithShape="0">
                    <a:prstClr val="black"/>
                  </a:outerShdw>
                </a:effectLst>
                <a:latin typeface="Consolas" pitchFamily="49" charset="0"/>
              </a:rPr>
              <a:t>* scene = new </a:t>
            </a:r>
            <a:r>
              <a:rPr lang="de-DE" sz="1700" dirty="0" smtClean="0">
                <a:solidFill>
                  <a:schemeClr val="accent1"/>
                </a:solidFill>
                <a:effectLst>
                  <a:outerShdw blurRad="76200" dist="25400" dir="2700000" algn="tl" rotWithShape="0">
                    <a:prstClr val="black"/>
                  </a:outerShdw>
                </a:effectLst>
                <a:latin typeface="Consolas" pitchFamily="49" charset="0"/>
              </a:rPr>
              <a:t>Scene</a:t>
            </a:r>
            <a:r>
              <a:rPr lang="de-DE" sz="1700" dirty="0" smtClean="0">
                <a:effectLst>
                  <a:outerShdw blurRad="76200" dist="25400" dir="2700000" algn="tl" rotWithShape="0">
                    <a:prstClr val="black"/>
                  </a:outerShdw>
                </a:effectLst>
                <a:latin typeface="Consolas" pitchFamily="49" charset="0"/>
              </a:rPr>
              <a:t>;</a:t>
            </a:r>
          </a:p>
          <a:p>
            <a:r>
              <a:rPr lang="de-DE" sz="1700" dirty="0" err="1" smtClean="0">
                <a:effectLst>
                  <a:outerShdw blurRad="76200" dist="25400" dir="2700000" algn="tl" rotWithShape="0">
                    <a:prstClr val="black"/>
                  </a:outerShdw>
                </a:effectLst>
                <a:latin typeface="Consolas" pitchFamily="49" charset="0"/>
              </a:rPr>
              <a:t>scene-&gt;readFromURL(url</a:t>
            </a:r>
            <a:r>
              <a:rPr lang="de-DE" sz="1700" dirty="0" smtClean="0">
                <a:effectLst>
                  <a:outerShdw blurRad="76200" dist="25400" dir="2700000" algn="tl" rotWithShape="0">
                    <a:prstClr val="black"/>
                  </a:outerShdw>
                </a:effectLst>
                <a:latin typeface="Consolas" pitchFamily="49" charset="0"/>
              </a:rPr>
              <a:t>);</a:t>
            </a:r>
          </a:p>
          <a:p>
            <a:r>
              <a:rPr lang="de-DE" sz="1700" dirty="0" err="1" smtClean="0">
                <a:effectLst>
                  <a:outerShdw blurRad="76200" dist="25400" dir="2700000" algn="tl" rotWithShape="0">
                    <a:prstClr val="black"/>
                  </a:outerShdw>
                </a:effectLst>
                <a:latin typeface="Consolas" pitchFamily="49" charset="0"/>
              </a:rPr>
              <a:t>scene-&gt;initialize(getCurrentTime</a:t>
            </a:r>
            <a:r>
              <a:rPr lang="de-DE" sz="1700" dirty="0" smtClean="0">
                <a:effectLst>
                  <a:outerShdw blurRad="76200" dist="25400" dir="2700000" algn="tl" rotWithShape="0">
                    <a:prstClr val="black"/>
                  </a:outerShdw>
                </a:effectLst>
                <a:latin typeface="Consolas" pitchFamily="49" charset="0"/>
              </a:rPr>
              <a:t>());</a:t>
            </a:r>
          </a:p>
          <a:p>
            <a:endParaRPr lang="de-DE" sz="1700" dirty="0" smtClean="0">
              <a:effectLst>
                <a:outerShdw blurRad="76200" dist="25400" dir="2700000" algn="tl" rotWithShape="0">
                  <a:prstClr val="black"/>
                </a:outerShdw>
              </a:effectLst>
              <a:latin typeface="Consolas" pitchFamily="49" charset="0"/>
            </a:endParaRPr>
          </a:p>
          <a:p>
            <a:r>
              <a:rPr lang="de-DE" sz="1700" dirty="0" smtClean="0">
                <a:solidFill>
                  <a:srgbClr val="FF0000"/>
                </a:solidFill>
                <a:effectLst>
                  <a:outerShdw blurRad="76200" dist="25400" dir="2700000" algn="tl" rotWithShape="0">
                    <a:prstClr val="black"/>
                  </a:outerShdw>
                </a:effectLst>
                <a:latin typeface="Consolas" pitchFamily="49" charset="0"/>
              </a:rPr>
              <a:t>// create and attach a renderer to the scene</a:t>
            </a:r>
          </a:p>
          <a:p>
            <a:r>
              <a:rPr lang="de-DE" sz="1700" dirty="0" smtClean="0">
                <a:solidFill>
                  <a:schemeClr val="accent1"/>
                </a:solidFill>
                <a:effectLst>
                  <a:outerShdw blurRad="76200" dist="25400" dir="2700000" algn="tl" rotWithShape="0">
                    <a:prstClr val="black"/>
                  </a:outerShdw>
                </a:effectLst>
                <a:latin typeface="Consolas" pitchFamily="49" charset="0"/>
              </a:rPr>
              <a:t>Renderer</a:t>
            </a:r>
            <a:r>
              <a:rPr lang="de-DE" sz="1700" dirty="0" smtClean="0">
                <a:effectLst>
                  <a:outerShdw blurRad="76200" dist="25400" dir="2700000" algn="tl" rotWithShape="0">
                    <a:prstClr val="black"/>
                  </a:outerShdw>
                </a:effectLst>
                <a:latin typeface="Consolas" pitchFamily="49" charset="0"/>
              </a:rPr>
              <a:t>* renderer = new </a:t>
            </a:r>
            <a:r>
              <a:rPr lang="de-DE" sz="1700" dirty="0" smtClean="0">
                <a:solidFill>
                  <a:schemeClr val="accent1"/>
                </a:solidFill>
                <a:effectLst>
                  <a:outerShdw blurRad="76200" dist="25400" dir="2700000" algn="tl" rotWithShape="0">
                    <a:prstClr val="black"/>
                  </a:outerShdw>
                </a:effectLst>
                <a:latin typeface="Consolas" pitchFamily="49" charset="0"/>
              </a:rPr>
              <a:t>MyRenderer</a:t>
            </a:r>
            <a:r>
              <a:rPr lang="de-DE" sz="1700" dirty="0" smtClean="0">
                <a:effectLst>
                  <a:outerShdw blurRad="76200" dist="25400" dir="2700000" algn="tl" rotWithShape="0">
                    <a:prstClr val="black"/>
                  </a:outerShdw>
                </a:effectLst>
                <a:latin typeface="Consolas" pitchFamily="49" charset="0"/>
              </a:rPr>
              <a:t>();</a:t>
            </a:r>
          </a:p>
          <a:p>
            <a:r>
              <a:rPr lang="de-DE" sz="1700" dirty="0" err="1" smtClean="0">
                <a:effectLst>
                  <a:outerShdw blurRad="76200" dist="25400" dir="2700000" algn="tl" rotWithShape="0">
                    <a:prstClr val="black"/>
                  </a:outerShdw>
                </a:effectLst>
                <a:latin typeface="Consolas" pitchFamily="49" charset="0"/>
              </a:rPr>
              <a:t>renderer-&gt;attachToScene(scene</a:t>
            </a:r>
            <a:r>
              <a:rPr lang="de-DE" sz="1700" dirty="0" smtClean="0">
                <a:effectLst>
                  <a:outerShdw blurRad="76200" dist="25400" dir="2700000" algn="tl" rotWithShape="0">
                    <a:prstClr val="black"/>
                  </a:outerShdw>
                </a:effectLst>
                <a:latin typeface="Consolas" pitchFamily="49" charset="0"/>
              </a:rPr>
              <a:t>);</a:t>
            </a:r>
          </a:p>
          <a:p>
            <a:endParaRPr lang="de-DE" sz="1700" dirty="0" smtClean="0">
              <a:effectLst>
                <a:outerShdw blurRad="76200" dist="25400" dir="2700000" algn="tl" rotWithShape="0">
                  <a:prstClr val="black"/>
                </a:outerShdw>
              </a:effectLst>
              <a:latin typeface="Consolas" pitchFamily="49" charset="0"/>
            </a:endParaRPr>
          </a:p>
          <a:p>
            <a:r>
              <a:rPr lang="de-DE" sz="1700" dirty="0" smtClean="0">
                <a:solidFill>
                  <a:srgbClr val="FF0000"/>
                </a:solidFill>
                <a:effectLst>
                  <a:outerShdw blurRad="76200" dist="25400" dir="2700000" algn="tl" rotWithShape="0">
                    <a:prstClr val="black"/>
                  </a:outerShdw>
                </a:effectLst>
                <a:latin typeface="Consolas" pitchFamily="49" charset="0"/>
              </a:rPr>
              <a:t>// rendering loop</a:t>
            </a:r>
          </a:p>
          <a:p>
            <a:r>
              <a:rPr lang="de-DE" sz="1700" dirty="0" err="1" smtClean="0">
                <a:effectLst>
                  <a:outerShdw blurRad="76200" dist="25400" dir="2700000" algn="tl" rotWithShape="0">
                    <a:prstClr val="black"/>
                  </a:outerShdw>
                </a:effectLst>
                <a:latin typeface="Consolas" pitchFamily="49" charset="0"/>
              </a:rPr>
              <a:t>while</a:t>
            </a:r>
            <a:r>
              <a:rPr lang="de-DE" sz="1700" dirty="0" smtClean="0">
                <a:effectLst>
                  <a:outerShdw blurRad="76200" dist="25400" dir="2700000" algn="tl" rotWithShape="0">
                    <a:prstClr val="black"/>
                  </a:outerShdw>
                </a:effectLst>
                <a:latin typeface="Consolas" pitchFamily="49" charset="0"/>
              </a:rPr>
              <a:t> (</a:t>
            </a:r>
            <a:r>
              <a:rPr lang="de-DE" sz="1700" dirty="0" err="1" smtClean="0">
                <a:effectLst>
                  <a:outerShdw blurRad="76200" dist="25400" dir="2700000" algn="tl" rotWithShape="0">
                    <a:prstClr val="black"/>
                  </a:outerShdw>
                </a:effectLst>
                <a:latin typeface="Consolas" pitchFamily="49" charset="0"/>
              </a:rPr>
              <a:t>doRender</a:t>
            </a:r>
            <a:r>
              <a:rPr lang="de-DE" sz="1700" dirty="0" smtClean="0">
                <a:effectLst>
                  <a:outerShdw blurRad="76200" dist="25400" dir="2700000" algn="tl" rotWithShape="0">
                    <a:prstClr val="black"/>
                  </a:outerShdw>
                </a:effectLst>
                <a:latin typeface="Consolas" pitchFamily="49" charset="0"/>
              </a:rPr>
              <a:t>)</a:t>
            </a:r>
          </a:p>
          <a:p>
            <a:r>
              <a:rPr lang="de-DE" sz="1700" dirty="0" smtClean="0">
                <a:effectLst>
                  <a:outerShdw blurRad="76200" dist="25400" dir="2700000" algn="tl" rotWithShape="0">
                    <a:prstClr val="black"/>
                  </a:outerShdw>
                </a:effectLst>
                <a:latin typeface="Consolas" pitchFamily="49" charset="0"/>
              </a:rPr>
              <a:t>{</a:t>
            </a:r>
          </a:p>
          <a:p>
            <a:r>
              <a:rPr lang="de-DE" sz="1700" dirty="0" smtClean="0">
                <a:solidFill>
                  <a:srgbClr val="FF0000"/>
                </a:solidFill>
                <a:effectLst>
                  <a:outerShdw blurRad="76200" dist="25400" dir="2700000" algn="tl" rotWithShape="0">
                    <a:prstClr val="black"/>
                  </a:outerShdw>
                </a:effectLst>
                <a:latin typeface="Consolas" pitchFamily="49" charset="0"/>
              </a:rPr>
              <a:t>    // perform VRML/X3D event propagation (APP stage)</a:t>
            </a:r>
          </a:p>
          <a:p>
            <a:r>
              <a:rPr lang="de-DE" sz="1700" dirty="0" smtClean="0">
                <a:effectLst>
                  <a:outerShdw blurRad="76200" dist="25400" dir="2700000" algn="tl" rotWithShape="0">
                    <a:prstClr val="black"/>
                  </a:outerShdw>
                </a:effectLst>
                <a:latin typeface="Consolas" pitchFamily="49" charset="0"/>
              </a:rPr>
              <a:t>    scene-&gt;newFrame(getCurrentTime());</a:t>
            </a:r>
          </a:p>
          <a:p>
            <a:endParaRPr/>
          </a:p>
          <a:p>
            <a:r>
              <a:rPr lang="de-DE" sz="1700" dirty="0" smtClean="0">
                <a:solidFill>
                  <a:srgbClr val="FF0000"/>
                </a:solidFill>
                <a:effectLst>
                  <a:outerShdw blurRad="76200" dist="25400" dir="2700000" algn="tl" rotWithShape="0">
                    <a:prstClr val="black"/>
                  </a:outerShdw>
                </a:effectLst>
                <a:latin typeface="Consolas" pitchFamily="49" charset="0"/>
              </a:rPr>
              <a:t>    // display the current frame to the output device</a:t>
            </a:r>
          </a:p>
          <a:p>
            <a:r>
              <a:rPr lang="de-DE" sz="1700" dirty="0" smtClean="0">
                <a:effectLst>
                  <a:outerShdw blurRad="76200" dist="25400" dir="2700000" algn="tl" rotWithShape="0">
                    <a:prstClr val="black"/>
                  </a:outerShdw>
                </a:effectLst>
                <a:latin typeface="Consolas" pitchFamily="49" charset="0"/>
              </a:rPr>
              <a:t>    renderer-&gt;renderFrame();</a:t>
            </a:r>
          </a:p>
          <a:p>
            <a:r>
              <a:rPr lang="de-DE" sz="1700" dirty="0" smtClean="0">
                <a:effectLst>
                  <a:outerShdw blurRad="76200" dist="25400" dir="2700000" algn="tl" rotWithShape="0">
                    <a:prstClr val="black"/>
                  </a:outerShdw>
                </a:effectLst>
                <a:latin typeface="Consolas" pitchFamily="49" charset="0"/>
              </a:rPr>
              <a:t>}</a:t>
            </a:r>
            <a:endParaRPr lang="en-US" sz="1700" dirty="0" smtClean="0">
              <a:effectLst>
                <a:outerShdw blurRad="76200" dist="25400" dir="2700000" algn="tl" rotWithShape="0">
                  <a:prstClr val="black"/>
                </a:outerShdw>
              </a:effectLst>
              <a:latin typeface="Consolas" pitchFamily="49" charset="0"/>
            </a:endParaRPr>
          </a:p>
        </p:txBody>
      </p:sp>
    </p:spTree>
  </p:cSld>
  <p:clrMapOvr>
    <a:masterClrMapping/>
  </p:clrMapOvr>
  <p:transition advTm="697"/>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Rendering with RTSG</a:t>
            </a:r>
            <a:endParaRPr lang="bg-BG" dirty="0"/>
          </a:p>
        </p:txBody>
      </p:sp>
      <p:sp>
        <p:nvSpPr>
          <p:cNvPr id="4" name="Text Placeholder 3"/>
          <p:cNvSpPr>
            <a:spLocks noGrp="1"/>
          </p:cNvSpPr>
          <p:nvPr>
            <p:ph type="body" sz="quarter" idx="10"/>
          </p:nvPr>
        </p:nvSpPr>
        <p:spPr>
          <a:xfrm>
            <a:off x="-1" y="594360"/>
            <a:ext cx="7072331" cy="433394"/>
          </a:xfrm>
        </p:spPr>
        <p:txBody>
          <a:bodyPr/>
          <a:lstStyle/>
          <a:p>
            <a:r>
              <a:rPr lang="de-DE" dirty="0" smtClean="0"/>
              <a:t>EXTRA – Extensible Rendering Architecture</a:t>
            </a:r>
            <a:endParaRPr lang="de-DE" dirty="0"/>
          </a:p>
        </p:txBody>
      </p:sp>
      <p:sp>
        <p:nvSpPr>
          <p:cNvPr id="21" name="Content Placeholder 20"/>
          <p:cNvSpPr>
            <a:spLocks noGrp="1"/>
          </p:cNvSpPr>
          <p:nvPr>
            <p:ph idx="1"/>
          </p:nvPr>
        </p:nvSpPr>
        <p:spPr/>
        <p:txBody>
          <a:bodyPr>
            <a:normAutofit/>
          </a:bodyPr>
          <a:lstStyle/>
          <a:p>
            <a:r>
              <a:rPr lang="en-US" dirty="0" smtClean="0"/>
              <a:t>RTSG does not have fixed pipeline</a:t>
            </a:r>
          </a:p>
          <a:p>
            <a:pPr lvl="1"/>
            <a:r>
              <a:rPr lang="en-US" dirty="0" smtClean="0"/>
              <a:t>Order of scene graph processing is defined by the renderer</a:t>
            </a:r>
          </a:p>
          <a:p>
            <a:pPr lvl="1"/>
            <a:r>
              <a:rPr lang="en-US" dirty="0" smtClean="0"/>
              <a:t>User overrides attachToScene and renderFrame methods</a:t>
            </a:r>
          </a:p>
          <a:p>
            <a:pPr lvl="2"/>
            <a:r>
              <a:rPr lang="en-US" dirty="0" smtClean="0"/>
              <a:t>attachToScene called once before rendering</a:t>
            </a:r>
          </a:p>
          <a:p>
            <a:pPr lvl="2"/>
            <a:r>
              <a:rPr lang="en-US" dirty="0" smtClean="0"/>
              <a:t>renderFrame is called each frame after X3D simulation is finished</a:t>
            </a:r>
          </a:p>
          <a:p>
            <a:pPr lvl="2"/>
            <a:r>
              <a:rPr lang="en-US" dirty="0" smtClean="0"/>
              <a:t>In both methods full or partial scene graph traversal can be started</a:t>
            </a:r>
          </a:p>
          <a:p>
            <a:pPr lvl="1"/>
            <a:r>
              <a:rPr lang="en-US" dirty="0" smtClean="0"/>
              <a:t>Renderer can register callbacks and receive immediate notifications about scene graph changes</a:t>
            </a:r>
          </a:p>
          <a:p>
            <a:pPr lvl="1">
              <a:buFont typeface="Wingdings" pitchFamily="2" charset="2"/>
              <a:buChar char="è"/>
            </a:pPr>
            <a:r>
              <a:rPr lang="en-US" dirty="0" smtClean="0"/>
              <a:t>Event driven handling of scene changes</a:t>
            </a:r>
          </a:p>
          <a:p>
            <a:pPr lvl="1">
              <a:buNone/>
            </a:pPr>
            <a:endParaRPr lang="en-US" dirty="0" smtClean="0"/>
          </a:p>
          <a:p>
            <a:pPr lvl="1">
              <a:buNone/>
            </a:pPr>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Rendering with RTSG</a:t>
            </a:r>
            <a:endParaRPr lang="bg-BG" dirty="0"/>
          </a:p>
        </p:txBody>
      </p:sp>
      <p:sp>
        <p:nvSpPr>
          <p:cNvPr id="17" name="Textplatzhalter 16"/>
          <p:cNvSpPr>
            <a:spLocks noGrp="1"/>
          </p:cNvSpPr>
          <p:nvPr>
            <p:ph type="body" sz="quarter" idx="10"/>
          </p:nvPr>
        </p:nvSpPr>
        <p:spPr>
          <a:xfrm>
            <a:off x="-1" y="594360"/>
            <a:ext cx="7239001" cy="433394"/>
          </a:xfrm>
        </p:spPr>
        <p:txBody>
          <a:bodyPr/>
          <a:lstStyle/>
          <a:p>
            <a:r>
              <a:rPr lang="de-DE" dirty="0" smtClean="0"/>
              <a:t>EXTRA – Extensible Rendering Architecture</a:t>
            </a:r>
            <a:endParaRPr lang="de-DE" dirty="0"/>
          </a:p>
        </p:txBody>
      </p:sp>
      <p:sp>
        <p:nvSpPr>
          <p:cNvPr id="21" name="Content Placeholder 20"/>
          <p:cNvSpPr>
            <a:spLocks noGrp="1"/>
          </p:cNvSpPr>
          <p:nvPr>
            <p:ph idx="1"/>
          </p:nvPr>
        </p:nvSpPr>
        <p:spPr/>
        <p:txBody>
          <a:bodyPr/>
          <a:lstStyle/>
          <a:p>
            <a:r>
              <a:rPr lang="en-US" dirty="0" smtClean="0"/>
              <a:t>RTSG does not have fixed pipeline</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p:txBody>
      </p:sp>
      <p:sp>
        <p:nvSpPr>
          <p:cNvPr id="8" name="TextBox 4"/>
          <p:cNvSpPr txBox="1"/>
          <p:nvPr/>
        </p:nvSpPr>
        <p:spPr>
          <a:xfrm>
            <a:off x="533400" y="1676400"/>
            <a:ext cx="8229598" cy="4800600"/>
          </a:xfrm>
          <a:prstGeom prst="rect">
            <a:avLst/>
          </a:prstGeom>
          <a:solidFill>
            <a:schemeClr val="bg1">
              <a:lumMod val="85000"/>
              <a:lumOff val="15000"/>
            </a:schemeClr>
          </a:solidFill>
          <a:ln w="12700">
            <a:solidFill>
              <a:schemeClr val="tx1">
                <a:lumMod val="50000"/>
              </a:schemeClr>
            </a:solidFill>
          </a:ln>
        </p:spPr>
        <p:txBody>
          <a:bodyPr wrap="square" rtlCol="0">
            <a:noAutofit/>
          </a:bodyPr>
          <a:lstStyle/>
          <a:p>
            <a:endParaRPr lang="bg-BG" dirty="0" smtClean="0">
              <a:latin typeface="Consolas" pitchFamily="49" charset="0"/>
            </a:endParaRPr>
          </a:p>
        </p:txBody>
      </p:sp>
      <p:grpSp>
        <p:nvGrpSpPr>
          <p:cNvPr id="10" name="Gruppierung 15"/>
          <p:cNvGrpSpPr/>
          <p:nvPr/>
        </p:nvGrpSpPr>
        <p:grpSpPr>
          <a:xfrm>
            <a:off x="609600" y="3500438"/>
            <a:ext cx="4572001" cy="2646362"/>
            <a:chOff x="990599" y="3652838"/>
            <a:chExt cx="4572001" cy="2646362"/>
          </a:xfrm>
        </p:grpSpPr>
        <p:sp>
          <p:nvSpPr>
            <p:cNvPr id="16" name="Rectangle 3"/>
            <p:cNvSpPr/>
            <p:nvPr/>
          </p:nvSpPr>
          <p:spPr>
            <a:xfrm>
              <a:off x="990599" y="3652838"/>
              <a:ext cx="3804249" cy="350202"/>
            </a:xfrm>
            <a:prstGeom prst="rect">
              <a:avLst/>
            </a:prstGeom>
            <a:solidFill>
              <a:srgbClr val="10253F"/>
            </a:solidFill>
            <a:ln w="15875">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bg-BG" dirty="0"/>
            </a:p>
          </p:txBody>
        </p:sp>
        <p:sp>
          <p:nvSpPr>
            <p:cNvPr id="18" name="Rectangle 3"/>
            <p:cNvSpPr/>
            <p:nvPr/>
          </p:nvSpPr>
          <p:spPr>
            <a:xfrm>
              <a:off x="1447800" y="5224474"/>
              <a:ext cx="4114800" cy="312726"/>
            </a:xfrm>
            <a:prstGeom prst="rect">
              <a:avLst/>
            </a:prstGeom>
            <a:solidFill>
              <a:srgbClr val="10253F"/>
            </a:solidFill>
            <a:ln w="15875">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bg-BG" dirty="0"/>
            </a:p>
          </p:txBody>
        </p:sp>
        <p:sp>
          <p:nvSpPr>
            <p:cNvPr id="19" name="Rectangle 3"/>
            <p:cNvSpPr/>
            <p:nvPr/>
          </p:nvSpPr>
          <p:spPr>
            <a:xfrm>
              <a:off x="1447800" y="6010292"/>
              <a:ext cx="2895600" cy="288908"/>
            </a:xfrm>
            <a:prstGeom prst="rect">
              <a:avLst/>
            </a:prstGeom>
            <a:solidFill>
              <a:srgbClr val="10253F"/>
            </a:solidFill>
            <a:ln w="15875">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bg-BG" dirty="0"/>
            </a:p>
          </p:txBody>
        </p:sp>
      </p:grpSp>
      <p:cxnSp>
        <p:nvCxnSpPr>
          <p:cNvPr id="11" name="Straight Arrow Connector 22"/>
          <p:cNvCxnSpPr>
            <a:stCxn id="15" idx="2"/>
            <a:endCxn id="18" idx="3"/>
          </p:cNvCxnSpPr>
          <p:nvPr/>
        </p:nvCxnSpPr>
        <p:spPr>
          <a:xfrm rot="5400000">
            <a:off x="6053533" y="3623868"/>
            <a:ext cx="732637" cy="2476500"/>
          </a:xfrm>
          <a:prstGeom prst="bentConnector2">
            <a:avLst/>
          </a:prstGeom>
          <a:ln w="38100" cap="rnd" cmpd="sng">
            <a:gradFill>
              <a:gsLst>
                <a:gs pos="0">
                  <a:schemeClr val="tx1"/>
                </a:gs>
                <a:gs pos="100000">
                  <a:srgbClr val="FFEEA7"/>
                </a:gs>
              </a:gsLst>
              <a:lin ang="5400000" scaled="0"/>
            </a:gradFill>
            <a:prstDash val="solid"/>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cxnSp>
        <p:nvCxnSpPr>
          <p:cNvPr id="12" name="Straight Arrow Connector 22"/>
          <p:cNvCxnSpPr>
            <a:stCxn id="14" idx="3"/>
            <a:endCxn id="19" idx="3"/>
          </p:cNvCxnSpPr>
          <p:nvPr/>
        </p:nvCxnSpPr>
        <p:spPr>
          <a:xfrm flipH="1">
            <a:off x="3962401" y="2893215"/>
            <a:ext cx="4572000" cy="3109131"/>
          </a:xfrm>
          <a:prstGeom prst="bentConnector3">
            <a:avLst>
              <a:gd name="adj1" fmla="val -5000"/>
            </a:avLst>
          </a:prstGeom>
          <a:ln w="38100" cap="rnd" cmpd="sng">
            <a:gradFill>
              <a:gsLst>
                <a:gs pos="0">
                  <a:schemeClr val="tx1"/>
                </a:gs>
                <a:gs pos="100000">
                  <a:srgbClr val="FFEEA7"/>
                </a:gs>
              </a:gsLst>
              <a:lin ang="5400000" scaled="0"/>
            </a:gradFill>
            <a:prstDash val="solid"/>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cxnSp>
        <p:nvCxnSpPr>
          <p:cNvPr id="13" name="Straight Arrow Connector 22"/>
          <p:cNvCxnSpPr>
            <a:stCxn id="14" idx="3"/>
            <a:endCxn id="16" idx="3"/>
          </p:cNvCxnSpPr>
          <p:nvPr/>
        </p:nvCxnSpPr>
        <p:spPr>
          <a:xfrm flipH="1">
            <a:off x="4413849" y="2893215"/>
            <a:ext cx="4120552" cy="782324"/>
          </a:xfrm>
          <a:prstGeom prst="bentConnector3">
            <a:avLst>
              <a:gd name="adj1" fmla="val -5548"/>
            </a:avLst>
          </a:prstGeom>
          <a:ln w="38100" cap="rnd" cmpd="sng">
            <a:gradFill>
              <a:gsLst>
                <a:gs pos="0">
                  <a:schemeClr val="tx1"/>
                </a:gs>
                <a:gs pos="100000">
                  <a:srgbClr val="FFEEA7"/>
                </a:gs>
              </a:gsLst>
              <a:lin ang="5400000" scaled="0"/>
            </a:gradFill>
            <a:prstDash val="solid"/>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sp>
        <p:nvSpPr>
          <p:cNvPr id="14" name="Abgerundetes Rechteck 13"/>
          <p:cNvSpPr/>
          <p:nvPr/>
        </p:nvSpPr>
        <p:spPr>
          <a:xfrm>
            <a:off x="6781801" y="2500306"/>
            <a:ext cx="1752600" cy="785818"/>
          </a:xfrm>
          <a:prstGeom prst="roundRect">
            <a:avLst>
              <a:gd name="adj" fmla="val 18000"/>
            </a:avLst>
          </a:prstGeom>
          <a:solidFill>
            <a:srgbClr val="10253F"/>
          </a:solidFill>
          <a:ln>
            <a:solidFill>
              <a:srgbClr val="385D8A"/>
            </a:solidFill>
          </a:ln>
          <a:effectLst>
            <a:outerShdw blurRad="50800" dist="38100" dir="2400000" algn="t" rotWithShape="0">
              <a:srgbClr val="000000">
                <a:alpha val="60000"/>
              </a:srgbClr>
            </a:outerShdw>
          </a:effectLst>
          <a:scene3d>
            <a:camera prst="orthographicFront"/>
            <a:lightRig rig="threePt" dir="t"/>
          </a:scene3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Notification through override</a:t>
            </a:r>
            <a:endParaRPr lang="de-DE" dirty="0"/>
          </a:p>
        </p:txBody>
      </p:sp>
      <p:sp>
        <p:nvSpPr>
          <p:cNvPr id="15" name="Abgerundetes Rechteck 14"/>
          <p:cNvSpPr/>
          <p:nvPr/>
        </p:nvSpPr>
        <p:spPr>
          <a:xfrm>
            <a:off x="6781801" y="3886200"/>
            <a:ext cx="1752600" cy="609600"/>
          </a:xfrm>
          <a:prstGeom prst="roundRect">
            <a:avLst>
              <a:gd name="adj" fmla="val 18000"/>
            </a:avLst>
          </a:prstGeom>
          <a:solidFill>
            <a:srgbClr val="10253F"/>
          </a:solidFill>
          <a:ln>
            <a:solidFill>
              <a:srgbClr val="385D8A"/>
            </a:solidFill>
          </a:ln>
          <a:effectLst>
            <a:outerShdw blurRad="50800" dist="38100" dir="2400000" algn="t" rotWithShape="0">
              <a:srgbClr val="000000">
                <a:alpha val="60000"/>
              </a:srgbClr>
            </a:outerShdw>
          </a:effectLst>
          <a:scene3d>
            <a:camera prst="orthographicFront"/>
            <a:lightRig rig="threePt" dir="t"/>
          </a:scene3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Notification by callback</a:t>
            </a:r>
            <a:endParaRPr lang="de-DE" dirty="0"/>
          </a:p>
        </p:txBody>
      </p:sp>
      <p:sp>
        <p:nvSpPr>
          <p:cNvPr id="9" name="TextBox 6"/>
          <p:cNvSpPr txBox="1"/>
          <p:nvPr/>
        </p:nvSpPr>
        <p:spPr>
          <a:xfrm>
            <a:off x="527252" y="1676400"/>
            <a:ext cx="8229598" cy="4793044"/>
          </a:xfrm>
          <a:prstGeom prst="rect">
            <a:avLst/>
          </a:prstGeom>
          <a:noFill/>
          <a:ln w="12700">
            <a:noFill/>
          </a:ln>
        </p:spPr>
        <p:txBody>
          <a:bodyPr wrap="square" rtlCol="0">
            <a:noAutofit/>
          </a:bodyPr>
          <a:lstStyle/>
          <a:p>
            <a:r>
              <a:rPr lang="de-DE" sz="1700" dirty="0" smtClean="0">
                <a:solidFill>
                  <a:srgbClr val="FF0000"/>
                </a:solidFill>
                <a:effectLst>
                  <a:outerShdw blurRad="76200" dist="25400" dir="2700000" algn="tl" rotWithShape="0">
                    <a:prstClr val="black"/>
                  </a:outerShdw>
                </a:effectLst>
                <a:latin typeface="Consolas" pitchFamily="49" charset="0"/>
              </a:rPr>
              <a:t>// load and initialize the VRML/X3D scene</a:t>
            </a:r>
          </a:p>
          <a:p>
            <a:r>
              <a:rPr lang="de-DE" sz="1700" dirty="0" smtClean="0">
                <a:solidFill>
                  <a:schemeClr val="accent1"/>
                </a:solidFill>
                <a:effectLst>
                  <a:outerShdw blurRad="76200" dist="25400" dir="2700000" algn="tl" rotWithShape="0">
                    <a:prstClr val="black"/>
                  </a:outerShdw>
                </a:effectLst>
                <a:latin typeface="Consolas" pitchFamily="49" charset="0"/>
              </a:rPr>
              <a:t>Scene</a:t>
            </a:r>
            <a:r>
              <a:rPr lang="de-DE" sz="1700" dirty="0" smtClean="0">
                <a:effectLst>
                  <a:outerShdw blurRad="76200" dist="25400" dir="2700000" algn="tl" rotWithShape="0">
                    <a:prstClr val="black"/>
                  </a:outerShdw>
                </a:effectLst>
                <a:latin typeface="Consolas" pitchFamily="49" charset="0"/>
              </a:rPr>
              <a:t>* scene = new </a:t>
            </a:r>
            <a:r>
              <a:rPr lang="de-DE" sz="1700" dirty="0" smtClean="0">
                <a:solidFill>
                  <a:schemeClr val="accent1"/>
                </a:solidFill>
                <a:effectLst>
                  <a:outerShdw blurRad="76200" dist="25400" dir="2700000" algn="tl" rotWithShape="0">
                    <a:prstClr val="black"/>
                  </a:outerShdw>
                </a:effectLst>
                <a:latin typeface="Consolas" pitchFamily="49" charset="0"/>
              </a:rPr>
              <a:t>Scene</a:t>
            </a:r>
            <a:r>
              <a:rPr lang="de-DE" sz="1700" dirty="0" smtClean="0">
                <a:effectLst>
                  <a:outerShdw blurRad="76200" dist="25400" dir="2700000" algn="tl" rotWithShape="0">
                    <a:prstClr val="black"/>
                  </a:outerShdw>
                </a:effectLst>
                <a:latin typeface="Consolas" pitchFamily="49" charset="0"/>
              </a:rPr>
              <a:t>;</a:t>
            </a:r>
          </a:p>
          <a:p>
            <a:r>
              <a:rPr lang="de-DE" sz="1700" dirty="0" err="1" smtClean="0">
                <a:effectLst>
                  <a:outerShdw blurRad="76200" dist="25400" dir="2700000" algn="tl" rotWithShape="0">
                    <a:prstClr val="black"/>
                  </a:outerShdw>
                </a:effectLst>
                <a:latin typeface="Consolas" pitchFamily="49" charset="0"/>
              </a:rPr>
              <a:t>scene-&gt;readFromURL(url</a:t>
            </a:r>
            <a:r>
              <a:rPr lang="de-DE" sz="1700" dirty="0" smtClean="0">
                <a:effectLst>
                  <a:outerShdw blurRad="76200" dist="25400" dir="2700000" algn="tl" rotWithShape="0">
                    <a:prstClr val="black"/>
                  </a:outerShdw>
                </a:effectLst>
                <a:latin typeface="Consolas" pitchFamily="49" charset="0"/>
              </a:rPr>
              <a:t>);</a:t>
            </a:r>
          </a:p>
          <a:p>
            <a:r>
              <a:rPr lang="de-DE" sz="1700" dirty="0" err="1" smtClean="0">
                <a:effectLst>
                  <a:outerShdw blurRad="76200" dist="25400" dir="2700000" algn="tl" rotWithShape="0">
                    <a:prstClr val="black"/>
                  </a:outerShdw>
                </a:effectLst>
                <a:latin typeface="Consolas" pitchFamily="49" charset="0"/>
              </a:rPr>
              <a:t>scene-&gt;initialize(getCurrentTime</a:t>
            </a:r>
            <a:r>
              <a:rPr lang="de-DE" sz="1700" dirty="0" smtClean="0">
                <a:effectLst>
                  <a:outerShdw blurRad="76200" dist="25400" dir="2700000" algn="tl" rotWithShape="0">
                    <a:prstClr val="black"/>
                  </a:outerShdw>
                </a:effectLst>
                <a:latin typeface="Consolas" pitchFamily="49" charset="0"/>
              </a:rPr>
              <a:t>());</a:t>
            </a:r>
          </a:p>
          <a:p>
            <a:endParaRPr lang="de-DE" sz="1700" dirty="0" smtClean="0">
              <a:effectLst>
                <a:outerShdw blurRad="76200" dist="25400" dir="2700000" algn="tl" rotWithShape="0">
                  <a:prstClr val="black"/>
                </a:outerShdw>
              </a:effectLst>
              <a:latin typeface="Consolas" pitchFamily="49" charset="0"/>
            </a:endParaRPr>
          </a:p>
          <a:p>
            <a:r>
              <a:rPr lang="de-DE" sz="1700" dirty="0" smtClean="0">
                <a:solidFill>
                  <a:srgbClr val="FF0000"/>
                </a:solidFill>
                <a:effectLst>
                  <a:outerShdw blurRad="76200" dist="25400" dir="2700000" algn="tl" rotWithShape="0">
                    <a:prstClr val="black"/>
                  </a:outerShdw>
                </a:effectLst>
                <a:latin typeface="Consolas" pitchFamily="49" charset="0"/>
              </a:rPr>
              <a:t>// create and attach a renderer to the scene</a:t>
            </a:r>
          </a:p>
          <a:p>
            <a:r>
              <a:rPr lang="de-DE" sz="1700" dirty="0" smtClean="0">
                <a:solidFill>
                  <a:schemeClr val="accent1"/>
                </a:solidFill>
                <a:effectLst>
                  <a:outerShdw blurRad="76200" dist="25400" dir="2700000" algn="tl" rotWithShape="0">
                    <a:prstClr val="black"/>
                  </a:outerShdw>
                </a:effectLst>
                <a:latin typeface="Consolas" pitchFamily="49" charset="0"/>
              </a:rPr>
              <a:t>Renderer</a:t>
            </a:r>
            <a:r>
              <a:rPr lang="de-DE" sz="1700" dirty="0" smtClean="0">
                <a:effectLst>
                  <a:outerShdw blurRad="76200" dist="25400" dir="2700000" algn="tl" rotWithShape="0">
                    <a:prstClr val="black"/>
                  </a:outerShdw>
                </a:effectLst>
                <a:latin typeface="Consolas" pitchFamily="49" charset="0"/>
              </a:rPr>
              <a:t>* renderer = new </a:t>
            </a:r>
            <a:r>
              <a:rPr lang="de-DE" sz="1700" dirty="0" smtClean="0">
                <a:solidFill>
                  <a:schemeClr val="accent1"/>
                </a:solidFill>
                <a:effectLst>
                  <a:outerShdw blurRad="76200" dist="25400" dir="2700000" algn="tl" rotWithShape="0">
                    <a:prstClr val="black"/>
                  </a:outerShdw>
                </a:effectLst>
                <a:latin typeface="Consolas" pitchFamily="49" charset="0"/>
              </a:rPr>
              <a:t>MyRenderer</a:t>
            </a:r>
            <a:r>
              <a:rPr lang="de-DE" sz="1700" dirty="0" smtClean="0">
                <a:effectLst>
                  <a:outerShdw blurRad="76200" dist="25400" dir="2700000" algn="tl" rotWithShape="0">
                    <a:prstClr val="black"/>
                  </a:outerShdw>
                </a:effectLst>
                <a:latin typeface="Consolas" pitchFamily="49" charset="0"/>
              </a:rPr>
              <a:t>();</a:t>
            </a:r>
          </a:p>
          <a:p>
            <a:r>
              <a:rPr lang="de-DE" sz="1700" dirty="0" err="1" smtClean="0">
                <a:effectLst>
                  <a:outerShdw blurRad="76200" dist="25400" dir="2700000" algn="tl" rotWithShape="0">
                    <a:prstClr val="black"/>
                  </a:outerShdw>
                </a:effectLst>
                <a:latin typeface="Consolas" pitchFamily="49" charset="0"/>
              </a:rPr>
              <a:t>renderer-&gt;attachToScene(scene</a:t>
            </a:r>
            <a:r>
              <a:rPr lang="de-DE" sz="1700" dirty="0" smtClean="0">
                <a:effectLst>
                  <a:outerShdw blurRad="76200" dist="25400" dir="2700000" algn="tl" rotWithShape="0">
                    <a:prstClr val="black"/>
                  </a:outerShdw>
                </a:effectLst>
                <a:latin typeface="Consolas" pitchFamily="49" charset="0"/>
              </a:rPr>
              <a:t>);</a:t>
            </a:r>
          </a:p>
          <a:p>
            <a:endParaRPr lang="de-DE" sz="1700" dirty="0" smtClean="0">
              <a:effectLst>
                <a:outerShdw blurRad="76200" dist="25400" dir="2700000" algn="tl" rotWithShape="0">
                  <a:prstClr val="black"/>
                </a:outerShdw>
              </a:effectLst>
              <a:latin typeface="Consolas" pitchFamily="49" charset="0"/>
            </a:endParaRPr>
          </a:p>
          <a:p>
            <a:r>
              <a:rPr lang="de-DE" sz="1700" dirty="0" smtClean="0">
                <a:solidFill>
                  <a:srgbClr val="FF0000"/>
                </a:solidFill>
                <a:effectLst>
                  <a:outerShdw blurRad="76200" dist="25400" dir="2700000" algn="tl" rotWithShape="0">
                    <a:prstClr val="black"/>
                  </a:outerShdw>
                </a:effectLst>
                <a:latin typeface="Consolas" pitchFamily="49" charset="0"/>
              </a:rPr>
              <a:t>// rendering loop</a:t>
            </a:r>
          </a:p>
          <a:p>
            <a:r>
              <a:rPr lang="de-DE" sz="1700" dirty="0" err="1" smtClean="0">
                <a:effectLst>
                  <a:outerShdw blurRad="76200" dist="25400" dir="2700000" algn="tl" rotWithShape="0">
                    <a:prstClr val="black"/>
                  </a:outerShdw>
                </a:effectLst>
                <a:latin typeface="Consolas" pitchFamily="49" charset="0"/>
              </a:rPr>
              <a:t>while</a:t>
            </a:r>
            <a:r>
              <a:rPr lang="de-DE" sz="1700" dirty="0" smtClean="0">
                <a:effectLst>
                  <a:outerShdw blurRad="76200" dist="25400" dir="2700000" algn="tl" rotWithShape="0">
                    <a:prstClr val="black"/>
                  </a:outerShdw>
                </a:effectLst>
                <a:latin typeface="Consolas" pitchFamily="49" charset="0"/>
              </a:rPr>
              <a:t> (</a:t>
            </a:r>
            <a:r>
              <a:rPr lang="de-DE" sz="1700" dirty="0" err="1" smtClean="0">
                <a:effectLst>
                  <a:outerShdw blurRad="76200" dist="25400" dir="2700000" algn="tl" rotWithShape="0">
                    <a:prstClr val="black"/>
                  </a:outerShdw>
                </a:effectLst>
                <a:latin typeface="Consolas" pitchFamily="49" charset="0"/>
              </a:rPr>
              <a:t>doRender</a:t>
            </a:r>
            <a:r>
              <a:rPr lang="de-DE" sz="1700" dirty="0" smtClean="0">
                <a:effectLst>
                  <a:outerShdw blurRad="76200" dist="25400" dir="2700000" algn="tl" rotWithShape="0">
                    <a:prstClr val="black"/>
                  </a:outerShdw>
                </a:effectLst>
                <a:latin typeface="Consolas" pitchFamily="49" charset="0"/>
              </a:rPr>
              <a:t>)</a:t>
            </a:r>
          </a:p>
          <a:p>
            <a:r>
              <a:rPr lang="de-DE" sz="1700" dirty="0" smtClean="0">
                <a:effectLst>
                  <a:outerShdw blurRad="76200" dist="25400" dir="2700000" algn="tl" rotWithShape="0">
                    <a:prstClr val="black"/>
                  </a:outerShdw>
                </a:effectLst>
                <a:latin typeface="Consolas" pitchFamily="49" charset="0"/>
              </a:rPr>
              <a:t>{</a:t>
            </a:r>
          </a:p>
          <a:p>
            <a:r>
              <a:rPr lang="de-DE" sz="1700" dirty="0" smtClean="0">
                <a:solidFill>
                  <a:srgbClr val="FF0000"/>
                </a:solidFill>
                <a:effectLst>
                  <a:outerShdw blurRad="76200" dist="25400" dir="2700000" algn="tl" rotWithShape="0">
                    <a:prstClr val="black"/>
                  </a:outerShdw>
                </a:effectLst>
                <a:latin typeface="Consolas" pitchFamily="49" charset="0"/>
              </a:rPr>
              <a:t>    // perform VRML/X3D event propagation (APP stage)</a:t>
            </a:r>
          </a:p>
          <a:p>
            <a:r>
              <a:rPr lang="de-DE" sz="1700" dirty="0" smtClean="0">
                <a:effectLst>
                  <a:outerShdw blurRad="76200" dist="25400" dir="2700000" algn="tl" rotWithShape="0">
                    <a:prstClr val="black"/>
                  </a:outerShdw>
                </a:effectLst>
                <a:latin typeface="Consolas" pitchFamily="49" charset="0"/>
              </a:rPr>
              <a:t>    scene-&gt;newFrame(getCurrentTime());</a:t>
            </a:r>
          </a:p>
          <a:p>
            <a:endParaRPr/>
          </a:p>
          <a:p>
            <a:r>
              <a:rPr lang="de-DE" sz="1700" dirty="0" smtClean="0">
                <a:solidFill>
                  <a:srgbClr val="FF0000"/>
                </a:solidFill>
                <a:effectLst>
                  <a:outerShdw blurRad="76200" dist="25400" dir="2700000" algn="tl" rotWithShape="0">
                    <a:prstClr val="black"/>
                  </a:outerShdw>
                </a:effectLst>
                <a:latin typeface="Consolas" pitchFamily="49" charset="0"/>
              </a:rPr>
              <a:t>    // display the current frame to the output device</a:t>
            </a:r>
          </a:p>
          <a:p>
            <a:r>
              <a:rPr lang="de-DE" sz="1700" dirty="0" smtClean="0">
                <a:effectLst>
                  <a:outerShdw blurRad="76200" dist="25400" dir="2700000" algn="tl" rotWithShape="0">
                    <a:prstClr val="black"/>
                  </a:outerShdw>
                </a:effectLst>
                <a:latin typeface="Consolas" pitchFamily="49" charset="0"/>
              </a:rPr>
              <a:t>    renderer-&gt;renderFrame();</a:t>
            </a:r>
          </a:p>
          <a:p>
            <a:r>
              <a:rPr lang="de-DE" sz="1700" dirty="0" smtClean="0">
                <a:effectLst>
                  <a:outerShdw blurRad="76200" dist="25400" dir="2700000" algn="tl" rotWithShape="0">
                    <a:prstClr val="black"/>
                  </a:outerShdw>
                </a:effectLst>
                <a:latin typeface="Consolas" pitchFamily="49" charset="0"/>
              </a:rPr>
              <a:t>}</a:t>
            </a:r>
            <a:endParaRPr lang="en-US" sz="1700" dirty="0" smtClean="0">
              <a:effectLst>
                <a:outerShdw blurRad="76200" dist="25400" dir="2700000" algn="tl" rotWithShape="0">
                  <a:prstClr val="black"/>
                </a:outerShdw>
              </a:effectLst>
              <a:latin typeface="Consolas" pitchFamily="49" charset="0"/>
            </a:endParaRPr>
          </a:p>
        </p:txBody>
      </p:sp>
    </p:spTree>
  </p:cSld>
  <p:clrMapOvr>
    <a:masterClrMapping/>
  </p:clrMapOvr>
  <p:transition advTm="1115"/>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Rendering with RTSG</a:t>
            </a:r>
            <a:endParaRPr lang="bg-BG" dirty="0"/>
          </a:p>
        </p:txBody>
      </p:sp>
      <p:sp>
        <p:nvSpPr>
          <p:cNvPr id="17" name="Textplatzhalter 16"/>
          <p:cNvSpPr>
            <a:spLocks noGrp="1"/>
          </p:cNvSpPr>
          <p:nvPr>
            <p:ph type="body" sz="quarter" idx="10"/>
          </p:nvPr>
        </p:nvSpPr>
        <p:spPr>
          <a:xfrm>
            <a:off x="-1" y="594360"/>
            <a:ext cx="7239001" cy="433394"/>
          </a:xfrm>
        </p:spPr>
        <p:txBody>
          <a:bodyPr/>
          <a:lstStyle/>
          <a:p>
            <a:r>
              <a:rPr lang="de-DE" dirty="0" smtClean="0"/>
              <a:t>EXTRA – Extensible </a:t>
            </a:r>
            <a:r>
              <a:rPr lang="de-DE" dirty="0" err="1" smtClean="0"/>
              <a:t>RenderingArchitecture</a:t>
            </a:r>
            <a:endParaRPr lang="de-DE" dirty="0"/>
          </a:p>
        </p:txBody>
      </p:sp>
      <p:sp>
        <p:nvSpPr>
          <p:cNvPr id="21" name="Content Placeholder 20"/>
          <p:cNvSpPr>
            <a:spLocks noGrp="1"/>
          </p:cNvSpPr>
          <p:nvPr>
            <p:ph idx="1"/>
          </p:nvPr>
        </p:nvSpPr>
        <p:spPr/>
        <p:txBody>
          <a:bodyPr/>
          <a:lstStyle/>
          <a:p>
            <a:r>
              <a:rPr lang="en-US" dirty="0" smtClean="0"/>
              <a:t>Node specific rendering code is implemented in renderer plug-in: NodeRenderer</a:t>
            </a:r>
          </a:p>
          <a:p>
            <a:r>
              <a:rPr lang="en-US" dirty="0" smtClean="0"/>
              <a:t>Approach is similar to OpenInventor</a:t>
            </a:r>
          </a:p>
          <a:p>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p:txBody>
      </p:sp>
      <p:sp>
        <p:nvSpPr>
          <p:cNvPr id="60" name="Abgerundetes Rechteck 59"/>
          <p:cNvSpPr/>
          <p:nvPr/>
        </p:nvSpPr>
        <p:spPr>
          <a:xfrm>
            <a:off x="533400" y="4495800"/>
            <a:ext cx="2133600" cy="2133600"/>
          </a:xfrm>
          <a:prstGeom prst="roundRect">
            <a:avLst>
              <a:gd name="adj" fmla="val 0"/>
            </a:avLst>
          </a:prstGeom>
          <a:scene3d>
            <a:camera prst="orthographicFront"/>
            <a:lightRig rig="threePt" dir="t"/>
          </a:scene3d>
          <a:sp3d/>
        </p:spPr>
        <p:style>
          <a:lnRef idx="1">
            <a:schemeClr val="accent1"/>
          </a:lnRef>
          <a:fillRef idx="3">
            <a:schemeClr val="accent1"/>
          </a:fillRef>
          <a:effectRef idx="2">
            <a:schemeClr val="accent1"/>
          </a:effectRef>
          <a:fontRef idx="minor">
            <a:schemeClr val="lt1"/>
          </a:fontRef>
        </p:style>
        <p:txBody>
          <a:bodyPr rtlCol="0" anchor="t"/>
          <a:lstStyle/>
          <a:p>
            <a:pPr algn="ctr"/>
            <a:r>
              <a:rPr lang="de-DE" dirty="0" smtClean="0">
                <a:effectLst>
                  <a:outerShdw blurRad="50800" dist="38100" dir="2700000">
                    <a:srgbClr val="000000">
                      <a:alpha val="43000"/>
                    </a:srgbClr>
                  </a:outerShdw>
                </a:effectLst>
              </a:rPr>
              <a:t>RTfact Renderer</a:t>
            </a:r>
            <a:endParaRPr lang="de-DE" dirty="0">
              <a:effectLst>
                <a:outerShdw blurRad="50800" dist="38100" dir="2700000">
                  <a:srgbClr val="000000">
                    <a:alpha val="43000"/>
                  </a:srgbClr>
                </a:outerShdw>
              </a:effectLst>
            </a:endParaRPr>
          </a:p>
        </p:txBody>
      </p:sp>
      <p:cxnSp>
        <p:nvCxnSpPr>
          <p:cNvPr id="68" name="Straight Arrow Connector 22"/>
          <p:cNvCxnSpPr>
            <a:stCxn id="62" idx="2"/>
            <a:endCxn id="61" idx="3"/>
          </p:cNvCxnSpPr>
          <p:nvPr/>
        </p:nvCxnSpPr>
        <p:spPr>
          <a:xfrm rot="10800000" flipV="1">
            <a:off x="2895600" y="4038600"/>
            <a:ext cx="762000" cy="1257300"/>
          </a:xfrm>
          <a:prstGeom prst="bentConnector3">
            <a:avLst>
              <a:gd name="adj1" fmla="val 50000"/>
            </a:avLst>
          </a:prstGeom>
          <a:ln w="25400" cap="rnd" cmpd="sng">
            <a:solidFill>
              <a:schemeClr val="bg2">
                <a:lumMod val="40000"/>
                <a:lumOff val="60000"/>
              </a:schemeClr>
            </a:solidFill>
            <a:prstDash val="solid"/>
            <a:bevel/>
            <a:tailEnd type="non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cxnSp>
        <p:nvCxnSpPr>
          <p:cNvPr id="90" name="Straight Arrow Connector 22"/>
          <p:cNvCxnSpPr>
            <a:stCxn id="58" idx="2"/>
            <a:endCxn id="59" idx="3"/>
          </p:cNvCxnSpPr>
          <p:nvPr/>
        </p:nvCxnSpPr>
        <p:spPr>
          <a:xfrm rot="10800000" flipV="1">
            <a:off x="2895600" y="5257800"/>
            <a:ext cx="762000" cy="876300"/>
          </a:xfrm>
          <a:prstGeom prst="bentConnector3">
            <a:avLst>
              <a:gd name="adj1" fmla="val 26000"/>
            </a:avLst>
          </a:prstGeom>
          <a:ln w="25400" cap="rnd" cmpd="sng">
            <a:solidFill>
              <a:schemeClr val="bg2">
                <a:lumMod val="40000"/>
                <a:lumOff val="60000"/>
              </a:schemeClr>
            </a:solidFill>
            <a:prstDash val="solid"/>
            <a:bevel/>
            <a:tailEnd type="non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sp>
        <p:nvSpPr>
          <p:cNvPr id="59" name="Abgerundetes Rechteck 58"/>
          <p:cNvSpPr/>
          <p:nvPr/>
        </p:nvSpPr>
        <p:spPr>
          <a:xfrm>
            <a:off x="1066800" y="5791200"/>
            <a:ext cx="1828800" cy="685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err="1" smtClean="0">
                <a:effectLst>
                  <a:outerShdw blurRad="50800" dist="38100" dir="2700000">
                    <a:srgbClr val="000000">
                      <a:alpha val="43000"/>
                    </a:srgbClr>
                  </a:outerShdw>
                </a:effectLst>
              </a:rPr>
              <a:t>Shape</a:t>
            </a:r>
          </a:p>
          <a:p>
            <a:pPr algn="ctr"/>
            <a:r>
              <a:rPr lang="de-DE" sz="1600" dirty="0" err="1" smtClean="0">
                <a:effectLst>
                  <a:outerShdw blurRad="50800" dist="38100" dir="2700000">
                    <a:srgbClr val="000000">
                      <a:alpha val="43000"/>
                    </a:srgbClr>
                  </a:outerShdw>
                </a:effectLst>
              </a:rPr>
              <a:t>NodeRenderer</a:t>
            </a:r>
            <a:endParaRPr lang="de-DE" sz="1600" dirty="0">
              <a:effectLst>
                <a:outerShdw blurRad="50800" dist="38100" dir="2700000">
                  <a:srgbClr val="000000">
                    <a:alpha val="43000"/>
                  </a:srgbClr>
                </a:outerShdw>
              </a:effectLst>
            </a:endParaRPr>
          </a:p>
        </p:txBody>
      </p:sp>
      <p:sp>
        <p:nvSpPr>
          <p:cNvPr id="61" name="Abgerundetes Rechteck 60"/>
          <p:cNvSpPr/>
          <p:nvPr/>
        </p:nvSpPr>
        <p:spPr>
          <a:xfrm>
            <a:off x="1066800" y="4953000"/>
            <a:ext cx="1828800" cy="685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smtClean="0">
                <a:effectLst>
                  <a:outerShdw blurRad="50800" dist="38100" dir="2700000">
                    <a:srgbClr val="000000">
                      <a:alpha val="43000"/>
                    </a:srgbClr>
                  </a:outerShdw>
                </a:effectLst>
              </a:rPr>
              <a:t>Transform</a:t>
            </a:r>
          </a:p>
          <a:p>
            <a:pPr algn="ctr"/>
            <a:r>
              <a:rPr lang="de-DE" sz="1600" dirty="0" err="1" smtClean="0">
                <a:effectLst>
                  <a:outerShdw blurRad="50800" dist="38100" dir="2700000">
                    <a:srgbClr val="000000">
                      <a:alpha val="43000"/>
                    </a:srgbClr>
                  </a:outerShdw>
                </a:effectLst>
              </a:rPr>
              <a:t>NodeRenderer</a:t>
            </a:r>
            <a:endParaRPr lang="de-DE" sz="1600" dirty="0">
              <a:effectLst>
                <a:outerShdw blurRad="50800" dist="38100" dir="2700000">
                  <a:srgbClr val="000000">
                    <a:alpha val="43000"/>
                  </a:srgbClr>
                </a:outerShdw>
              </a:effectLst>
            </a:endParaRPr>
          </a:p>
        </p:txBody>
      </p:sp>
      <p:sp>
        <p:nvSpPr>
          <p:cNvPr id="58" name="Oval 57"/>
          <p:cNvSpPr/>
          <p:nvPr/>
        </p:nvSpPr>
        <p:spPr>
          <a:xfrm>
            <a:off x="3657600" y="4876800"/>
            <a:ext cx="1828800" cy="762000"/>
          </a:xfrm>
          <a:prstGeom prst="ellipse">
            <a:avLst/>
          </a:prstGeom>
          <a:scene3d>
            <a:camera prst="orthographicFront"/>
            <a:lightRig rig="threePt" dir="t"/>
          </a:scene3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effectLst>
                  <a:outerShdw blurRad="50800" dist="38100" dir="2700000">
                    <a:srgbClr val="000000">
                      <a:alpha val="43000"/>
                    </a:srgbClr>
                  </a:outerShdw>
                </a:effectLst>
              </a:rPr>
              <a:t>Shape Node</a:t>
            </a:r>
            <a:endParaRPr lang="de-DE" dirty="0">
              <a:effectLst>
                <a:outerShdw blurRad="50800" dist="38100" dir="2700000">
                  <a:srgbClr val="000000">
                    <a:alpha val="43000"/>
                  </a:srgbClr>
                </a:outerShdw>
              </a:effectLst>
            </a:endParaRPr>
          </a:p>
        </p:txBody>
      </p:sp>
      <p:cxnSp>
        <p:nvCxnSpPr>
          <p:cNvPr id="63" name="Straight Arrow Connector 22"/>
          <p:cNvCxnSpPr>
            <a:stCxn id="62" idx="4"/>
            <a:endCxn id="58" idx="0"/>
          </p:cNvCxnSpPr>
          <p:nvPr/>
        </p:nvCxnSpPr>
        <p:spPr>
          <a:xfrm rot="5400000">
            <a:off x="4343400" y="4648200"/>
            <a:ext cx="457200" cy="1588"/>
          </a:xfrm>
          <a:prstGeom prst="straightConnector1">
            <a:avLst/>
          </a:prstGeom>
          <a:ln w="38100" cap="rnd" cmpd="sng">
            <a:gradFill>
              <a:gsLst>
                <a:gs pos="0">
                  <a:schemeClr val="tx1"/>
                </a:gs>
                <a:gs pos="100000">
                  <a:srgbClr val="FFEEA7"/>
                </a:gs>
              </a:gsLst>
              <a:lin ang="5400000" scaled="0"/>
            </a:gradFill>
            <a:prstDash val="solid"/>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sp>
        <p:nvSpPr>
          <p:cNvPr id="62" name="Oval 61"/>
          <p:cNvSpPr/>
          <p:nvPr/>
        </p:nvSpPr>
        <p:spPr>
          <a:xfrm>
            <a:off x="3657600" y="3657600"/>
            <a:ext cx="1828800" cy="762000"/>
          </a:xfrm>
          <a:prstGeom prst="ellipse">
            <a:avLst/>
          </a:prstGeom>
          <a:scene3d>
            <a:camera prst="orthographicFront"/>
            <a:lightRig rig="threePt" dir="t"/>
          </a:scene3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effectLst>
                  <a:outerShdw blurRad="50800" dist="38100" dir="2700000">
                    <a:srgbClr val="000000">
                      <a:alpha val="43000"/>
                    </a:srgbClr>
                  </a:outerShdw>
                </a:effectLst>
              </a:rPr>
              <a:t>Transform Node</a:t>
            </a:r>
            <a:endParaRPr lang="de-DE" dirty="0">
              <a:effectLst>
                <a:outerShdw blurRad="50800" dist="38100" dir="2700000">
                  <a:srgbClr val="000000">
                    <a:alpha val="43000"/>
                  </a:srgbClr>
                </a:outerShdw>
              </a:effectLst>
            </a:endParaRPr>
          </a:p>
        </p:txBody>
      </p:sp>
      <p:cxnSp>
        <p:nvCxnSpPr>
          <p:cNvPr id="84" name="Straight Arrow Connector 22"/>
          <p:cNvCxnSpPr>
            <a:stCxn id="83" idx="4"/>
            <a:endCxn id="62" idx="0"/>
          </p:cNvCxnSpPr>
          <p:nvPr/>
        </p:nvCxnSpPr>
        <p:spPr>
          <a:xfrm rot="5400000">
            <a:off x="4381500" y="3467100"/>
            <a:ext cx="381000" cy="1588"/>
          </a:xfrm>
          <a:prstGeom prst="straightConnector1">
            <a:avLst/>
          </a:prstGeom>
          <a:ln w="38100" cap="rnd" cmpd="sng">
            <a:gradFill>
              <a:gsLst>
                <a:gs pos="0">
                  <a:schemeClr val="tx1"/>
                </a:gs>
                <a:gs pos="100000">
                  <a:srgbClr val="FFEEA7"/>
                </a:gs>
              </a:gsLst>
              <a:lin ang="5400000" scaled="0"/>
            </a:gradFill>
            <a:prstDash val="solid"/>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4114800" y="2895600"/>
            <a:ext cx="914400" cy="381000"/>
          </a:xfrm>
          <a:prstGeom prst="ellipse">
            <a:avLst/>
          </a:prstGeom>
          <a:scene3d>
            <a:camera prst="orthographicFront"/>
            <a:lightRig rig="threePt" dir="t"/>
          </a:scene3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smtClean="0">
                <a:effectLst>
                  <a:outerShdw blurRad="50800" dist="38100" dir="2700000">
                    <a:srgbClr val="000000">
                      <a:alpha val="43000"/>
                    </a:srgbClr>
                  </a:outerShdw>
                </a:effectLst>
              </a:rPr>
              <a:t>root</a:t>
            </a:r>
            <a:endParaRPr lang="de-DE" dirty="0">
              <a:effectLst>
                <a:outerShdw blurRad="50800" dist="38100" dir="2700000">
                  <a:srgbClr val="000000">
                    <a:alpha val="43000"/>
                  </a:srgbClr>
                </a:outerShdw>
              </a:effectLst>
            </a:endParaRPr>
          </a:p>
        </p:txBody>
      </p:sp>
      <p:sp>
        <p:nvSpPr>
          <p:cNvPr id="95" name="Abgerundetes Rechteck 94"/>
          <p:cNvSpPr/>
          <p:nvPr/>
        </p:nvSpPr>
        <p:spPr>
          <a:xfrm>
            <a:off x="6477000" y="4495800"/>
            <a:ext cx="2133600" cy="2133600"/>
          </a:xfrm>
          <a:prstGeom prst="roundRect">
            <a:avLst>
              <a:gd name="adj" fmla="val 0"/>
            </a:avLst>
          </a:prstGeom>
          <a:scene3d>
            <a:camera prst="orthographicFront"/>
            <a:lightRig rig="threePt" dir="t"/>
          </a:scene3d>
          <a:sp3d/>
        </p:spPr>
        <p:style>
          <a:lnRef idx="1">
            <a:schemeClr val="accent1"/>
          </a:lnRef>
          <a:fillRef idx="3">
            <a:schemeClr val="accent1"/>
          </a:fillRef>
          <a:effectRef idx="2">
            <a:schemeClr val="accent1"/>
          </a:effectRef>
          <a:fontRef idx="minor">
            <a:schemeClr val="lt1"/>
          </a:fontRef>
        </p:style>
        <p:txBody>
          <a:bodyPr rtlCol="0" anchor="t"/>
          <a:lstStyle/>
          <a:p>
            <a:pPr algn="ctr"/>
            <a:r>
              <a:rPr lang="de-DE" dirty="0" smtClean="0">
                <a:effectLst>
                  <a:outerShdw blurRad="50800" dist="38100" dir="2700000">
                    <a:srgbClr val="000000">
                      <a:alpha val="43000"/>
                    </a:srgbClr>
                  </a:outerShdw>
                </a:effectLst>
              </a:rPr>
              <a:t>OGRE </a:t>
            </a:r>
            <a:r>
              <a:rPr lang="de-DE" dirty="0" err="1" smtClean="0">
                <a:effectLst>
                  <a:outerShdw blurRad="50800" dist="38100" dir="2700000">
                    <a:srgbClr val="000000">
                      <a:alpha val="43000"/>
                    </a:srgbClr>
                  </a:outerShdw>
                </a:effectLst>
              </a:rPr>
              <a:t>Renderer</a:t>
            </a:r>
            <a:endParaRPr lang="de-DE" dirty="0">
              <a:effectLst>
                <a:outerShdw blurRad="50800" dist="38100" dir="2700000">
                  <a:srgbClr val="000000">
                    <a:alpha val="43000"/>
                  </a:srgbClr>
                </a:outerShdw>
              </a:effectLst>
            </a:endParaRPr>
          </a:p>
        </p:txBody>
      </p:sp>
      <p:sp>
        <p:nvSpPr>
          <p:cNvPr id="96" name="Abgerundetes Rechteck 95"/>
          <p:cNvSpPr/>
          <p:nvPr/>
        </p:nvSpPr>
        <p:spPr>
          <a:xfrm>
            <a:off x="6248400" y="5791200"/>
            <a:ext cx="1828800" cy="685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err="1" smtClean="0">
                <a:effectLst>
                  <a:outerShdw blurRad="50800" dist="38100" dir="2700000">
                    <a:srgbClr val="000000">
                      <a:alpha val="43000"/>
                    </a:srgbClr>
                  </a:outerShdw>
                </a:effectLst>
              </a:rPr>
              <a:t>Shape</a:t>
            </a:r>
          </a:p>
          <a:p>
            <a:pPr algn="ctr"/>
            <a:r>
              <a:rPr lang="de-DE" sz="1600" dirty="0" err="1" smtClean="0">
                <a:effectLst>
                  <a:outerShdw blurRad="50800" dist="38100" dir="2700000">
                    <a:srgbClr val="000000">
                      <a:alpha val="43000"/>
                    </a:srgbClr>
                  </a:outerShdw>
                </a:effectLst>
              </a:rPr>
              <a:t>NodeRenderer</a:t>
            </a:r>
            <a:endParaRPr lang="de-DE" sz="1600" dirty="0">
              <a:effectLst>
                <a:outerShdw blurRad="50800" dist="38100" dir="2700000">
                  <a:srgbClr val="000000">
                    <a:alpha val="43000"/>
                  </a:srgbClr>
                </a:outerShdw>
              </a:effectLst>
            </a:endParaRPr>
          </a:p>
        </p:txBody>
      </p:sp>
      <p:sp>
        <p:nvSpPr>
          <p:cNvPr id="97" name="Abgerundetes Rechteck 96"/>
          <p:cNvSpPr/>
          <p:nvPr/>
        </p:nvSpPr>
        <p:spPr>
          <a:xfrm>
            <a:off x="6248400" y="4953000"/>
            <a:ext cx="1828800" cy="685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smtClean="0">
                <a:effectLst>
                  <a:outerShdw blurRad="50800" dist="38100" dir="2700000">
                    <a:srgbClr val="000000">
                      <a:alpha val="43000"/>
                    </a:srgbClr>
                  </a:outerShdw>
                </a:effectLst>
              </a:rPr>
              <a:t>Transform</a:t>
            </a:r>
          </a:p>
          <a:p>
            <a:pPr algn="ctr"/>
            <a:r>
              <a:rPr lang="de-DE" sz="1600" dirty="0" err="1" smtClean="0">
                <a:effectLst>
                  <a:outerShdw blurRad="50800" dist="38100" dir="2700000">
                    <a:srgbClr val="000000">
                      <a:alpha val="43000"/>
                    </a:srgbClr>
                  </a:outerShdw>
                </a:effectLst>
              </a:rPr>
              <a:t>NodeRenderer</a:t>
            </a:r>
            <a:endParaRPr lang="de-DE" sz="1600" dirty="0">
              <a:effectLst>
                <a:outerShdw blurRad="50800" dist="38100" dir="2700000">
                  <a:srgbClr val="000000">
                    <a:alpha val="43000"/>
                  </a:srgbClr>
                </a:outerShdw>
              </a:effectLst>
            </a:endParaRPr>
          </a:p>
        </p:txBody>
      </p:sp>
      <p:cxnSp>
        <p:nvCxnSpPr>
          <p:cNvPr id="99" name="Straight Arrow Connector 22"/>
          <p:cNvCxnSpPr>
            <a:stCxn id="58" idx="6"/>
            <a:endCxn id="96" idx="1"/>
          </p:cNvCxnSpPr>
          <p:nvPr/>
        </p:nvCxnSpPr>
        <p:spPr>
          <a:xfrm>
            <a:off x="5486400" y="5257800"/>
            <a:ext cx="762000" cy="876300"/>
          </a:xfrm>
          <a:prstGeom prst="bentConnector3">
            <a:avLst>
              <a:gd name="adj1" fmla="val 26000"/>
            </a:avLst>
          </a:prstGeom>
          <a:ln w="25400" cap="rnd" cmpd="sng">
            <a:solidFill>
              <a:schemeClr val="bg2">
                <a:lumMod val="40000"/>
                <a:lumOff val="60000"/>
              </a:schemeClr>
            </a:solidFill>
            <a:prstDash val="solid"/>
            <a:bevel/>
            <a:tailEnd type="non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cxnSp>
        <p:nvCxnSpPr>
          <p:cNvPr id="103" name="Straight Arrow Connector 22"/>
          <p:cNvCxnSpPr>
            <a:stCxn id="62" idx="6"/>
            <a:endCxn id="97" idx="1"/>
          </p:cNvCxnSpPr>
          <p:nvPr/>
        </p:nvCxnSpPr>
        <p:spPr>
          <a:xfrm>
            <a:off x="5486400" y="4038600"/>
            <a:ext cx="762000" cy="1257300"/>
          </a:xfrm>
          <a:prstGeom prst="bentConnector3">
            <a:avLst>
              <a:gd name="adj1" fmla="val 50000"/>
            </a:avLst>
          </a:prstGeom>
          <a:ln w="25400" cap="rnd" cmpd="sng">
            <a:solidFill>
              <a:schemeClr val="bg2">
                <a:lumMod val="40000"/>
                <a:lumOff val="60000"/>
              </a:schemeClr>
            </a:solidFill>
            <a:prstDash val="solid"/>
            <a:bevel/>
            <a:tailEnd type="non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spTree>
  </p:cSld>
  <p:clrMapOvr>
    <a:masterClrMapping/>
  </p:clrMapOvr>
  <p:transition advTm="1115"/>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Rendering with RTSG</a:t>
            </a:r>
            <a:endParaRPr lang="bg-BG" dirty="0"/>
          </a:p>
        </p:txBody>
      </p:sp>
      <p:sp>
        <p:nvSpPr>
          <p:cNvPr id="17" name="Textplatzhalter 16"/>
          <p:cNvSpPr>
            <a:spLocks noGrp="1"/>
          </p:cNvSpPr>
          <p:nvPr>
            <p:ph type="body" sz="quarter" idx="10"/>
          </p:nvPr>
        </p:nvSpPr>
        <p:spPr>
          <a:xfrm>
            <a:off x="-1" y="594360"/>
            <a:ext cx="7239001" cy="433394"/>
          </a:xfrm>
        </p:spPr>
        <p:txBody>
          <a:bodyPr/>
          <a:lstStyle/>
          <a:p>
            <a:r>
              <a:rPr lang="de-DE" dirty="0" smtClean="0"/>
              <a:t>Ray </a:t>
            </a:r>
            <a:r>
              <a:rPr lang="de-DE" dirty="0" err="1" smtClean="0"/>
              <a:t>Tracing</a:t>
            </a:r>
            <a:endParaRPr lang="de-DE" dirty="0"/>
          </a:p>
        </p:txBody>
      </p:sp>
      <p:sp>
        <p:nvSpPr>
          <p:cNvPr id="21" name="Content Placeholder 20"/>
          <p:cNvSpPr>
            <a:spLocks noGrp="1"/>
          </p:cNvSpPr>
          <p:nvPr>
            <p:ph idx="1"/>
          </p:nvPr>
        </p:nvSpPr>
        <p:spPr/>
        <p:txBody>
          <a:bodyPr/>
          <a:lstStyle/>
          <a:p>
            <a:r>
              <a:rPr lang="en-US" dirty="0" smtClean="0"/>
              <a:t>X3D Scene graph traversed once</a:t>
            </a:r>
          </a:p>
          <a:p>
            <a:pPr lvl="1"/>
            <a:r>
              <a:rPr lang="en-US" dirty="0" smtClean="0"/>
              <a:t>Second optimized scene graph for ray tracing is created (</a:t>
            </a:r>
            <a:r>
              <a:rPr lang="en-US" i="1" dirty="0" smtClean="0"/>
              <a:t>speed-up graph</a:t>
            </a:r>
            <a:r>
              <a:rPr lang="en-US" dirty="0" smtClean="0"/>
              <a:t>)</a:t>
            </a:r>
          </a:p>
          <a:p>
            <a:pPr lvl="1"/>
            <a:r>
              <a:rPr lang="en-US" dirty="0" smtClean="0"/>
              <a:t>Callbacks are used to synchronize both scene graphs</a:t>
            </a:r>
          </a:p>
          <a:p>
            <a:pPr>
              <a:buNone/>
            </a:pPr>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p:txBody>
      </p:sp>
      <p:grpSp>
        <p:nvGrpSpPr>
          <p:cNvPr id="113" name="Gruppierung 112"/>
          <p:cNvGrpSpPr/>
          <p:nvPr/>
        </p:nvGrpSpPr>
        <p:grpSpPr>
          <a:xfrm>
            <a:off x="1447800" y="3657600"/>
            <a:ext cx="1752600" cy="2743200"/>
            <a:chOff x="1295400" y="3276600"/>
            <a:chExt cx="2057400" cy="3200400"/>
          </a:xfrm>
        </p:grpSpPr>
        <p:sp>
          <p:nvSpPr>
            <p:cNvPr id="74" name="Oval 73"/>
            <p:cNvSpPr/>
            <p:nvPr/>
          </p:nvSpPr>
          <p:spPr>
            <a:xfrm>
              <a:off x="2743200" y="5867400"/>
              <a:ext cx="609600" cy="609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5" name="Straight Arrow Connector 22"/>
            <p:cNvCxnSpPr>
              <a:stCxn id="64" idx="4"/>
              <a:endCxn id="74" idx="0"/>
            </p:cNvCxnSpPr>
            <p:nvPr/>
          </p:nvCxnSpPr>
          <p:spPr>
            <a:xfrm rot="5400000">
              <a:off x="2895600" y="5715000"/>
              <a:ext cx="304800" cy="1588"/>
            </a:xfrm>
            <a:prstGeom prst="straightConnector1">
              <a:avLst/>
            </a:prstGeom>
            <a:ln w="38100" cap="rnd" cmpd="sng">
              <a:gradFill>
                <a:gsLst>
                  <a:gs pos="0">
                    <a:schemeClr val="tx1"/>
                  </a:gs>
                  <a:gs pos="100000">
                    <a:srgbClr val="FFEEA7"/>
                  </a:gs>
                </a:gsLst>
                <a:lin ang="5400000" scaled="0"/>
              </a:gradFill>
              <a:prstDash val="solid"/>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2743200" y="4953000"/>
              <a:ext cx="609600" cy="609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7" name="Rechteck 56"/>
            <p:cNvSpPr/>
            <p:nvPr/>
          </p:nvSpPr>
          <p:spPr>
            <a:xfrm>
              <a:off x="1295400" y="4953000"/>
              <a:ext cx="6096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63" name="Straight Arrow Connector 22"/>
            <p:cNvCxnSpPr>
              <a:stCxn id="56" idx="4"/>
              <a:endCxn id="64" idx="0"/>
            </p:cNvCxnSpPr>
            <p:nvPr/>
          </p:nvCxnSpPr>
          <p:spPr>
            <a:xfrm rot="16200000" flipH="1">
              <a:off x="2514600" y="4419600"/>
              <a:ext cx="381000" cy="685800"/>
            </a:xfrm>
            <a:prstGeom prst="straightConnector1">
              <a:avLst/>
            </a:prstGeom>
            <a:ln w="38100" cap="rnd" cmpd="sng">
              <a:gradFill>
                <a:gsLst>
                  <a:gs pos="0">
                    <a:schemeClr val="tx1"/>
                  </a:gs>
                  <a:gs pos="100000">
                    <a:srgbClr val="FFEEA7"/>
                  </a:gs>
                </a:gsLst>
                <a:lin ang="5400000" scaled="0"/>
              </a:gradFill>
              <a:prstDash val="solid"/>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cxnSp>
          <p:nvCxnSpPr>
            <p:cNvPr id="67" name="Straight Arrow Connector 22"/>
            <p:cNvCxnSpPr>
              <a:stCxn id="56" idx="4"/>
              <a:endCxn id="57" idx="0"/>
            </p:cNvCxnSpPr>
            <p:nvPr/>
          </p:nvCxnSpPr>
          <p:spPr>
            <a:xfrm rot="5400000">
              <a:off x="1790700" y="4381500"/>
              <a:ext cx="381000" cy="762000"/>
            </a:xfrm>
            <a:prstGeom prst="straightConnector1">
              <a:avLst/>
            </a:prstGeom>
            <a:ln w="38100" cap="rnd" cmpd="sng">
              <a:gradFill>
                <a:gsLst>
                  <a:gs pos="0">
                    <a:schemeClr val="tx1"/>
                  </a:gs>
                  <a:gs pos="100000">
                    <a:srgbClr val="FFEEA7"/>
                  </a:gs>
                </a:gsLst>
                <a:lin ang="5400000" scaled="0"/>
              </a:gradFill>
              <a:prstDash val="solid"/>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2057400" y="3962400"/>
              <a:ext cx="609600" cy="609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84" name="Straight Arrow Connector 22"/>
            <p:cNvCxnSpPr>
              <a:stCxn id="83" idx="4"/>
              <a:endCxn id="56" idx="0"/>
            </p:cNvCxnSpPr>
            <p:nvPr/>
          </p:nvCxnSpPr>
          <p:spPr>
            <a:xfrm rot="5400000">
              <a:off x="2171700" y="3771900"/>
              <a:ext cx="381000" cy="1588"/>
            </a:xfrm>
            <a:prstGeom prst="straightConnector1">
              <a:avLst/>
            </a:prstGeom>
            <a:ln w="38100" cap="rnd" cmpd="sng">
              <a:gradFill>
                <a:gsLst>
                  <a:gs pos="0">
                    <a:schemeClr val="tx1"/>
                  </a:gs>
                  <a:gs pos="100000">
                    <a:srgbClr val="FFEEA7"/>
                  </a:gs>
                </a:gsLst>
                <a:lin ang="5400000" scaled="0"/>
              </a:gradFill>
              <a:prstDash val="solid"/>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2209800" y="3276600"/>
              <a:ext cx="304800" cy="304800"/>
            </a:xfrm>
            <a:prstGeom prst="ellipse">
              <a:avLst/>
            </a:prstGeom>
            <a:scene3d>
              <a:camera prst="orthographicFront"/>
              <a:lightRig rig="threePt" dir="t"/>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effectLst>
                  <a:outerShdw blurRad="50800" dist="38100" dir="2700000">
                    <a:srgbClr val="000000">
                      <a:alpha val="43000"/>
                    </a:srgbClr>
                  </a:outerShdw>
                </a:effectLst>
              </a:endParaRPr>
            </a:p>
          </p:txBody>
        </p:sp>
      </p:grpSp>
      <p:sp>
        <p:nvSpPr>
          <p:cNvPr id="112" name="Textfeld 111"/>
          <p:cNvSpPr txBox="1"/>
          <p:nvPr/>
        </p:nvSpPr>
        <p:spPr>
          <a:xfrm>
            <a:off x="1981200" y="3124200"/>
            <a:ext cx="821709" cy="369332"/>
          </a:xfrm>
          <a:prstGeom prst="rect">
            <a:avLst/>
          </a:prstGeom>
          <a:noFill/>
        </p:spPr>
        <p:txBody>
          <a:bodyPr wrap="none" rtlCol="0">
            <a:spAutoFit/>
          </a:bodyPr>
          <a:lstStyle/>
          <a:p>
            <a:r>
              <a:rPr lang="de-DE" dirty="0" smtClean="0"/>
              <a:t>RTSG</a:t>
            </a:r>
            <a:endParaRPr lang="de-DE" dirty="0"/>
          </a:p>
        </p:txBody>
      </p:sp>
      <p:sp>
        <p:nvSpPr>
          <p:cNvPr id="117" name="Oval 116"/>
          <p:cNvSpPr/>
          <p:nvPr/>
        </p:nvSpPr>
        <p:spPr>
          <a:xfrm>
            <a:off x="6414911" y="5170714"/>
            <a:ext cx="519289" cy="5225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8" name="Rechteck 117"/>
          <p:cNvSpPr/>
          <p:nvPr/>
        </p:nvSpPr>
        <p:spPr>
          <a:xfrm>
            <a:off x="5181600" y="5170714"/>
            <a:ext cx="519289" cy="5225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19" name="Straight Arrow Connector 22"/>
          <p:cNvCxnSpPr>
            <a:stCxn id="121" idx="4"/>
            <a:endCxn id="117" idx="0"/>
          </p:cNvCxnSpPr>
          <p:nvPr/>
        </p:nvCxnSpPr>
        <p:spPr>
          <a:xfrm rot="16200000" flipH="1">
            <a:off x="6219170" y="4715329"/>
            <a:ext cx="326571" cy="584200"/>
          </a:xfrm>
          <a:prstGeom prst="straightConnector1">
            <a:avLst/>
          </a:prstGeom>
          <a:ln w="38100" cap="rnd" cmpd="sng">
            <a:gradFill>
              <a:gsLst>
                <a:gs pos="0">
                  <a:schemeClr val="tx1"/>
                </a:gs>
                <a:gs pos="100000">
                  <a:srgbClr val="FFEEA7"/>
                </a:gs>
              </a:gsLst>
              <a:lin ang="5400000" scaled="0"/>
            </a:gradFill>
            <a:prstDash val="solid"/>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cxnSp>
        <p:nvCxnSpPr>
          <p:cNvPr id="120" name="Straight Arrow Connector 22"/>
          <p:cNvCxnSpPr>
            <a:stCxn id="121" idx="4"/>
            <a:endCxn id="118" idx="0"/>
          </p:cNvCxnSpPr>
          <p:nvPr/>
        </p:nvCxnSpPr>
        <p:spPr>
          <a:xfrm rot="5400000">
            <a:off x="5602514" y="4682873"/>
            <a:ext cx="326571" cy="649111"/>
          </a:xfrm>
          <a:prstGeom prst="straightConnector1">
            <a:avLst/>
          </a:prstGeom>
          <a:ln w="38100" cap="rnd" cmpd="sng">
            <a:gradFill>
              <a:gsLst>
                <a:gs pos="0">
                  <a:schemeClr val="tx1"/>
                </a:gs>
                <a:gs pos="100000">
                  <a:srgbClr val="FFEEA7"/>
                </a:gs>
              </a:gsLst>
              <a:lin ang="5400000" scaled="0"/>
            </a:gradFill>
            <a:prstDash val="solid"/>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sp>
        <p:nvSpPr>
          <p:cNvPr id="121" name="Oval 120"/>
          <p:cNvSpPr/>
          <p:nvPr/>
        </p:nvSpPr>
        <p:spPr>
          <a:xfrm>
            <a:off x="5830711" y="4321629"/>
            <a:ext cx="519289" cy="5225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22" name="Straight Arrow Connector 22"/>
          <p:cNvCxnSpPr>
            <a:stCxn id="123" idx="4"/>
            <a:endCxn id="121" idx="0"/>
          </p:cNvCxnSpPr>
          <p:nvPr/>
        </p:nvCxnSpPr>
        <p:spPr>
          <a:xfrm rot="5400000">
            <a:off x="5927070" y="4158347"/>
            <a:ext cx="326571" cy="1353"/>
          </a:xfrm>
          <a:prstGeom prst="straightConnector1">
            <a:avLst/>
          </a:prstGeom>
          <a:ln w="38100" cap="rnd" cmpd="sng">
            <a:gradFill>
              <a:gsLst>
                <a:gs pos="0">
                  <a:schemeClr val="tx1"/>
                </a:gs>
                <a:gs pos="100000">
                  <a:srgbClr val="FFEEA7"/>
                </a:gs>
              </a:gsLst>
              <a:lin ang="5400000" scaled="0"/>
            </a:gradFill>
            <a:prstDash val="solid"/>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sp>
        <p:nvSpPr>
          <p:cNvPr id="123" name="Oval 122"/>
          <p:cNvSpPr/>
          <p:nvPr/>
        </p:nvSpPr>
        <p:spPr>
          <a:xfrm>
            <a:off x="5960533" y="3733800"/>
            <a:ext cx="259644" cy="261257"/>
          </a:xfrm>
          <a:prstGeom prst="ellipse">
            <a:avLst/>
          </a:prstGeom>
          <a:scene3d>
            <a:camera prst="orthographicFront"/>
            <a:lightRig rig="threePt" dir="t"/>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effectLst>
                <a:outerShdw blurRad="50800" dist="38100" dir="2700000">
                  <a:srgbClr val="000000">
                    <a:alpha val="43000"/>
                  </a:srgbClr>
                </a:outerShdw>
              </a:effectLst>
            </a:endParaRPr>
          </a:p>
        </p:txBody>
      </p:sp>
      <p:sp>
        <p:nvSpPr>
          <p:cNvPr id="124" name="Textfeld 123"/>
          <p:cNvSpPr txBox="1"/>
          <p:nvPr/>
        </p:nvSpPr>
        <p:spPr>
          <a:xfrm>
            <a:off x="4863527" y="3143248"/>
            <a:ext cx="2442721" cy="369332"/>
          </a:xfrm>
          <a:prstGeom prst="rect">
            <a:avLst/>
          </a:prstGeom>
          <a:noFill/>
        </p:spPr>
        <p:txBody>
          <a:bodyPr wrap="none" rtlCol="0">
            <a:spAutoFit/>
          </a:bodyPr>
          <a:lstStyle/>
          <a:p>
            <a:r>
              <a:rPr lang="de-DE" dirty="0" smtClean="0"/>
              <a:t>Ray Tracing Renderer</a:t>
            </a:r>
            <a:endParaRPr lang="de-DE" dirty="0"/>
          </a:p>
        </p:txBody>
      </p:sp>
      <p:sp>
        <p:nvSpPr>
          <p:cNvPr id="125" name="Gestreifter Pfeil nach rechts 124"/>
          <p:cNvSpPr/>
          <p:nvPr/>
        </p:nvSpPr>
        <p:spPr>
          <a:xfrm>
            <a:off x="3581400" y="4267200"/>
            <a:ext cx="1371600" cy="53340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smtClean="0">
                <a:effectLst>
                  <a:outerShdw blurRad="50800" dist="38100" dir="2700000">
                    <a:srgbClr val="000000">
                      <a:alpha val="43000"/>
                    </a:srgbClr>
                  </a:outerShdw>
                </a:effectLst>
              </a:rPr>
              <a:t>sync</a:t>
            </a:r>
            <a:endParaRPr lang="de-DE" dirty="0">
              <a:effectLst>
                <a:outerShdw blurRad="50800" dist="38100" dir="2700000">
                  <a:srgbClr val="000000">
                    <a:alpha val="43000"/>
                  </a:srgbClr>
                </a:outerShdw>
              </a:effectLst>
            </a:endParaRPr>
          </a:p>
        </p:txBody>
      </p:sp>
    </p:spTree>
  </p:cSld>
  <p:clrMapOvr>
    <a:masterClrMapping/>
  </p:clrMapOvr>
  <p:transition advTm="697"/>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Rendering with RTSG</a:t>
            </a:r>
            <a:endParaRPr lang="bg-BG" dirty="0"/>
          </a:p>
        </p:txBody>
      </p:sp>
      <p:sp>
        <p:nvSpPr>
          <p:cNvPr id="17" name="Textplatzhalter 16"/>
          <p:cNvSpPr>
            <a:spLocks noGrp="1"/>
          </p:cNvSpPr>
          <p:nvPr>
            <p:ph type="body" sz="quarter" idx="10"/>
          </p:nvPr>
        </p:nvSpPr>
        <p:spPr>
          <a:xfrm>
            <a:off x="-1" y="594360"/>
            <a:ext cx="7239001" cy="433394"/>
          </a:xfrm>
        </p:spPr>
        <p:txBody>
          <a:bodyPr/>
          <a:lstStyle/>
          <a:p>
            <a:r>
              <a:rPr lang="de-DE" dirty="0" smtClean="0"/>
              <a:t>Ray </a:t>
            </a:r>
            <a:r>
              <a:rPr lang="de-DE" dirty="0" err="1" smtClean="0"/>
              <a:t>Tracing</a:t>
            </a:r>
            <a:endParaRPr lang="de-DE" dirty="0"/>
          </a:p>
        </p:txBody>
      </p:sp>
      <p:sp>
        <p:nvSpPr>
          <p:cNvPr id="21" name="Content Placeholder 20"/>
          <p:cNvSpPr>
            <a:spLocks noGrp="1"/>
          </p:cNvSpPr>
          <p:nvPr>
            <p:ph idx="1"/>
          </p:nvPr>
        </p:nvSpPr>
        <p:spPr/>
        <p:txBody>
          <a:bodyPr/>
          <a:lstStyle/>
          <a:p>
            <a:r>
              <a:rPr lang="en-US" dirty="0" smtClean="0"/>
              <a:t>Speed-up graph is used for ray tracing optimization</a:t>
            </a:r>
          </a:p>
          <a:p>
            <a:pPr lvl="1"/>
            <a:r>
              <a:rPr lang="en-US" dirty="0" smtClean="0"/>
              <a:t>Detect largest static sub graphs in X3D graph</a:t>
            </a:r>
          </a:p>
          <a:p>
            <a:pPr lvl="1"/>
            <a:r>
              <a:rPr lang="en-US" dirty="0" smtClean="0"/>
              <a:t>Collapse them into single objects in a speed-up graph</a:t>
            </a:r>
          </a:p>
          <a:p>
            <a:pPr lvl="1"/>
            <a:endParaRPr lang="en-US" dirty="0" smtClean="0"/>
          </a:p>
          <a:p>
            <a:pPr>
              <a:buNone/>
            </a:pPr>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p:txBody>
      </p:sp>
      <p:sp>
        <p:nvSpPr>
          <p:cNvPr id="74" name="Oval 73"/>
          <p:cNvSpPr/>
          <p:nvPr/>
        </p:nvSpPr>
        <p:spPr>
          <a:xfrm>
            <a:off x="2681111" y="5878286"/>
            <a:ext cx="519289" cy="5225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5" name="Straight Arrow Connector 22"/>
          <p:cNvCxnSpPr>
            <a:stCxn id="64" idx="4"/>
            <a:endCxn id="74" idx="0"/>
          </p:cNvCxnSpPr>
          <p:nvPr/>
        </p:nvCxnSpPr>
        <p:spPr>
          <a:xfrm rot="5400000">
            <a:off x="2810127" y="5747661"/>
            <a:ext cx="261257" cy="1353"/>
          </a:xfrm>
          <a:prstGeom prst="straightConnector1">
            <a:avLst/>
          </a:prstGeom>
          <a:ln w="38100" cap="rnd" cmpd="sng">
            <a:gradFill>
              <a:gsLst>
                <a:gs pos="0">
                  <a:schemeClr val="tx1"/>
                </a:gs>
                <a:gs pos="100000">
                  <a:srgbClr val="FFEEA7"/>
                </a:gs>
              </a:gsLst>
              <a:lin ang="5400000" scaled="0"/>
            </a:gradFill>
            <a:prstDash val="solid"/>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2681111" y="5094514"/>
            <a:ext cx="519289" cy="5225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57" name="Rechteck 56"/>
          <p:cNvSpPr/>
          <p:nvPr/>
        </p:nvSpPr>
        <p:spPr>
          <a:xfrm>
            <a:off x="1447800" y="5094514"/>
            <a:ext cx="519289" cy="5225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63" name="Straight Arrow Connector 22"/>
          <p:cNvCxnSpPr>
            <a:stCxn id="56" idx="4"/>
            <a:endCxn id="64" idx="0"/>
          </p:cNvCxnSpPr>
          <p:nvPr/>
        </p:nvCxnSpPr>
        <p:spPr>
          <a:xfrm rot="16200000" flipH="1">
            <a:off x="2485370" y="4639129"/>
            <a:ext cx="326571" cy="584200"/>
          </a:xfrm>
          <a:prstGeom prst="straightConnector1">
            <a:avLst/>
          </a:prstGeom>
          <a:ln w="38100" cap="rnd" cmpd="sng">
            <a:gradFill>
              <a:gsLst>
                <a:gs pos="0">
                  <a:schemeClr val="tx1"/>
                </a:gs>
                <a:gs pos="100000">
                  <a:srgbClr val="FFEEA7"/>
                </a:gs>
              </a:gsLst>
              <a:lin ang="5400000" scaled="0"/>
            </a:gradFill>
            <a:prstDash val="solid"/>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cxnSp>
        <p:nvCxnSpPr>
          <p:cNvPr id="67" name="Straight Arrow Connector 22"/>
          <p:cNvCxnSpPr>
            <a:stCxn id="56" idx="4"/>
            <a:endCxn id="57" idx="0"/>
          </p:cNvCxnSpPr>
          <p:nvPr/>
        </p:nvCxnSpPr>
        <p:spPr>
          <a:xfrm rot="5400000">
            <a:off x="1868714" y="4606673"/>
            <a:ext cx="326571" cy="649111"/>
          </a:xfrm>
          <a:prstGeom prst="straightConnector1">
            <a:avLst/>
          </a:prstGeom>
          <a:ln w="38100" cap="rnd" cmpd="sng">
            <a:gradFill>
              <a:gsLst>
                <a:gs pos="0">
                  <a:schemeClr val="tx1"/>
                </a:gs>
                <a:gs pos="100000">
                  <a:srgbClr val="FFEEA7"/>
                </a:gs>
              </a:gsLst>
              <a:lin ang="5400000" scaled="0"/>
            </a:gradFill>
            <a:prstDash val="solid"/>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2096911" y="4245429"/>
            <a:ext cx="519289" cy="5225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84" name="Straight Arrow Connector 22"/>
          <p:cNvCxnSpPr>
            <a:stCxn id="83" idx="4"/>
            <a:endCxn id="56" idx="0"/>
          </p:cNvCxnSpPr>
          <p:nvPr/>
        </p:nvCxnSpPr>
        <p:spPr>
          <a:xfrm rot="5400000">
            <a:off x="2193270" y="4082147"/>
            <a:ext cx="326571" cy="1353"/>
          </a:xfrm>
          <a:prstGeom prst="straightConnector1">
            <a:avLst/>
          </a:prstGeom>
          <a:ln w="38100" cap="rnd" cmpd="sng">
            <a:gradFill>
              <a:gsLst>
                <a:gs pos="0">
                  <a:schemeClr val="tx1"/>
                </a:gs>
                <a:gs pos="100000">
                  <a:srgbClr val="FFEEA7"/>
                </a:gs>
              </a:gsLst>
              <a:lin ang="5400000" scaled="0"/>
            </a:gradFill>
            <a:prstDash val="solid"/>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2226733" y="3657600"/>
            <a:ext cx="259644" cy="261257"/>
          </a:xfrm>
          <a:prstGeom prst="ellipse">
            <a:avLst/>
          </a:prstGeom>
          <a:scene3d>
            <a:camera prst="orthographicFront"/>
            <a:lightRig rig="threePt" dir="t"/>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effectLst>
                <a:outerShdw blurRad="50800" dist="38100" dir="2700000">
                  <a:srgbClr val="000000">
                    <a:alpha val="43000"/>
                  </a:srgbClr>
                </a:outerShdw>
              </a:effectLst>
            </a:endParaRPr>
          </a:p>
        </p:txBody>
      </p:sp>
      <p:sp>
        <p:nvSpPr>
          <p:cNvPr id="112" name="Textfeld 111"/>
          <p:cNvSpPr txBox="1"/>
          <p:nvPr/>
        </p:nvSpPr>
        <p:spPr>
          <a:xfrm>
            <a:off x="1981200" y="3124200"/>
            <a:ext cx="821709" cy="369332"/>
          </a:xfrm>
          <a:prstGeom prst="rect">
            <a:avLst/>
          </a:prstGeom>
          <a:noFill/>
        </p:spPr>
        <p:txBody>
          <a:bodyPr wrap="none" rtlCol="0">
            <a:spAutoFit/>
          </a:bodyPr>
          <a:lstStyle/>
          <a:p>
            <a:r>
              <a:rPr lang="de-DE" dirty="0" smtClean="0"/>
              <a:t>RTSG</a:t>
            </a:r>
            <a:endParaRPr lang="de-DE" dirty="0"/>
          </a:p>
        </p:txBody>
      </p:sp>
      <p:sp>
        <p:nvSpPr>
          <p:cNvPr id="117" name="Oval 116"/>
          <p:cNvSpPr/>
          <p:nvPr/>
        </p:nvSpPr>
        <p:spPr>
          <a:xfrm>
            <a:off x="6414911" y="5170714"/>
            <a:ext cx="519289" cy="5225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8" name="Rechteck 117"/>
          <p:cNvSpPr/>
          <p:nvPr/>
        </p:nvSpPr>
        <p:spPr>
          <a:xfrm>
            <a:off x="5181600" y="5170714"/>
            <a:ext cx="519289" cy="5225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19" name="Straight Arrow Connector 22"/>
          <p:cNvCxnSpPr>
            <a:stCxn id="121" idx="4"/>
            <a:endCxn id="117" idx="0"/>
          </p:cNvCxnSpPr>
          <p:nvPr/>
        </p:nvCxnSpPr>
        <p:spPr>
          <a:xfrm rot="16200000" flipH="1">
            <a:off x="6219170" y="4715329"/>
            <a:ext cx="326571" cy="584200"/>
          </a:xfrm>
          <a:prstGeom prst="straightConnector1">
            <a:avLst/>
          </a:prstGeom>
          <a:ln w="38100" cap="rnd" cmpd="sng">
            <a:gradFill>
              <a:gsLst>
                <a:gs pos="0">
                  <a:schemeClr val="tx1"/>
                </a:gs>
                <a:gs pos="100000">
                  <a:srgbClr val="FFEEA7"/>
                </a:gs>
              </a:gsLst>
              <a:lin ang="5400000" scaled="0"/>
            </a:gradFill>
            <a:prstDash val="solid"/>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cxnSp>
        <p:nvCxnSpPr>
          <p:cNvPr id="120" name="Straight Arrow Connector 22"/>
          <p:cNvCxnSpPr>
            <a:stCxn id="121" idx="4"/>
            <a:endCxn id="118" idx="0"/>
          </p:cNvCxnSpPr>
          <p:nvPr/>
        </p:nvCxnSpPr>
        <p:spPr>
          <a:xfrm rot="5400000">
            <a:off x="5602514" y="4682873"/>
            <a:ext cx="326571" cy="649111"/>
          </a:xfrm>
          <a:prstGeom prst="straightConnector1">
            <a:avLst/>
          </a:prstGeom>
          <a:ln w="38100" cap="rnd" cmpd="sng">
            <a:gradFill>
              <a:gsLst>
                <a:gs pos="0">
                  <a:schemeClr val="tx1"/>
                </a:gs>
                <a:gs pos="100000">
                  <a:srgbClr val="FFEEA7"/>
                </a:gs>
              </a:gsLst>
              <a:lin ang="5400000" scaled="0"/>
            </a:gradFill>
            <a:prstDash val="solid"/>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sp>
        <p:nvSpPr>
          <p:cNvPr id="121" name="Oval 120"/>
          <p:cNvSpPr/>
          <p:nvPr/>
        </p:nvSpPr>
        <p:spPr>
          <a:xfrm>
            <a:off x="5830711" y="4321629"/>
            <a:ext cx="519289" cy="5225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22" name="Straight Arrow Connector 22"/>
          <p:cNvCxnSpPr>
            <a:stCxn id="123" idx="4"/>
            <a:endCxn id="121" idx="0"/>
          </p:cNvCxnSpPr>
          <p:nvPr/>
        </p:nvCxnSpPr>
        <p:spPr>
          <a:xfrm rot="5400000">
            <a:off x="5927070" y="4158347"/>
            <a:ext cx="326571" cy="1353"/>
          </a:xfrm>
          <a:prstGeom prst="straightConnector1">
            <a:avLst/>
          </a:prstGeom>
          <a:ln w="38100" cap="rnd" cmpd="sng">
            <a:gradFill>
              <a:gsLst>
                <a:gs pos="0">
                  <a:schemeClr val="tx1"/>
                </a:gs>
                <a:gs pos="100000">
                  <a:srgbClr val="FFEEA7"/>
                </a:gs>
              </a:gsLst>
              <a:lin ang="5400000" scaled="0"/>
            </a:gradFill>
            <a:prstDash val="solid"/>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sp>
        <p:nvSpPr>
          <p:cNvPr id="123" name="Oval 122"/>
          <p:cNvSpPr/>
          <p:nvPr/>
        </p:nvSpPr>
        <p:spPr>
          <a:xfrm>
            <a:off x="5960533" y="3733800"/>
            <a:ext cx="259644" cy="261257"/>
          </a:xfrm>
          <a:prstGeom prst="ellipse">
            <a:avLst/>
          </a:prstGeom>
          <a:scene3d>
            <a:camera prst="orthographicFront"/>
            <a:lightRig rig="threePt" dir="t"/>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effectLst>
                <a:outerShdw blurRad="50800" dist="38100" dir="2700000">
                  <a:srgbClr val="000000">
                    <a:alpha val="43000"/>
                  </a:srgbClr>
                </a:outerShdw>
              </a:effectLst>
            </a:endParaRPr>
          </a:p>
        </p:txBody>
      </p:sp>
      <p:sp>
        <p:nvSpPr>
          <p:cNvPr id="124" name="Textfeld 123"/>
          <p:cNvSpPr txBox="1"/>
          <p:nvPr/>
        </p:nvSpPr>
        <p:spPr>
          <a:xfrm>
            <a:off x="4863527" y="3143248"/>
            <a:ext cx="2442721" cy="369332"/>
          </a:xfrm>
          <a:prstGeom prst="rect">
            <a:avLst/>
          </a:prstGeom>
          <a:noFill/>
        </p:spPr>
        <p:txBody>
          <a:bodyPr wrap="none" rtlCol="0">
            <a:spAutoFit/>
          </a:bodyPr>
          <a:lstStyle/>
          <a:p>
            <a:r>
              <a:rPr lang="de-DE" dirty="0" smtClean="0"/>
              <a:t>Ray Tracing Renderer</a:t>
            </a:r>
            <a:endParaRPr lang="de-DE" dirty="0"/>
          </a:p>
        </p:txBody>
      </p:sp>
      <p:sp>
        <p:nvSpPr>
          <p:cNvPr id="125" name="Gestreifter Pfeil nach rechts 124"/>
          <p:cNvSpPr/>
          <p:nvPr/>
        </p:nvSpPr>
        <p:spPr>
          <a:xfrm>
            <a:off x="3581400" y="4267200"/>
            <a:ext cx="1371600" cy="53340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smtClean="0">
                <a:effectLst>
                  <a:outerShdw blurRad="50800" dist="38100" dir="2700000">
                    <a:srgbClr val="000000">
                      <a:alpha val="43000"/>
                    </a:srgbClr>
                  </a:outerShdw>
                </a:effectLst>
              </a:rPr>
              <a:t>sync</a:t>
            </a:r>
            <a:endParaRPr lang="de-DE" dirty="0">
              <a:effectLst>
                <a:outerShdw blurRad="50800" dist="38100" dir="2700000">
                  <a:srgbClr val="000000">
                    <a:alpha val="43000"/>
                  </a:srgbClr>
                </a:outerShdw>
              </a:effectLst>
            </a:endParaRPr>
          </a:p>
        </p:txBody>
      </p:sp>
      <p:sp>
        <p:nvSpPr>
          <p:cNvPr id="26" name="Rectangle 25"/>
          <p:cNvSpPr/>
          <p:nvPr/>
        </p:nvSpPr>
        <p:spPr>
          <a:xfrm>
            <a:off x="2428860" y="4929198"/>
            <a:ext cx="1071570" cy="17145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n-US" dirty="0" smtClean="0">
                <a:solidFill>
                  <a:srgbClr val="FF0000"/>
                </a:solidFill>
                <a:effectLst>
                  <a:outerShdw blurRad="50800" dist="38100" dir="2700000" algn="tl" rotWithShape="0">
                    <a:prstClr val="black">
                      <a:alpha val="40000"/>
                    </a:prstClr>
                  </a:outerShdw>
                </a:effectLst>
              </a:rPr>
              <a:t>static</a:t>
            </a:r>
            <a:endParaRPr lang="de-DE" dirty="0">
              <a:solidFill>
                <a:srgbClr val="FF0000"/>
              </a:solidFill>
              <a:effectLst>
                <a:outerShdw blurRad="50800" dist="38100" dir="2700000" algn="tl" rotWithShape="0">
                  <a:prstClr val="black">
                    <a:alpha val="40000"/>
                  </a:prstClr>
                </a:outerShdw>
              </a:effectLst>
            </a:endParaRPr>
          </a:p>
        </p:txBody>
      </p:sp>
      <p:sp>
        <p:nvSpPr>
          <p:cNvPr id="29" name="Rectangle 28"/>
          <p:cNvSpPr/>
          <p:nvPr/>
        </p:nvSpPr>
        <p:spPr>
          <a:xfrm>
            <a:off x="6286512" y="5000636"/>
            <a:ext cx="857256" cy="10001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n-US" dirty="0" smtClean="0">
                <a:solidFill>
                  <a:srgbClr val="FF0000"/>
                </a:solidFill>
                <a:effectLst>
                  <a:outerShdw blurRad="50800" dist="38100" dir="2700000" algn="tl" rotWithShape="0">
                    <a:prstClr val="black">
                      <a:alpha val="40000"/>
                    </a:prstClr>
                  </a:outerShdw>
                </a:effectLst>
              </a:rPr>
              <a:t>static</a:t>
            </a:r>
            <a:endParaRPr lang="de-DE" dirty="0">
              <a:solidFill>
                <a:srgbClr val="FF0000"/>
              </a:solidFill>
              <a:effectLst>
                <a:outerShdw blurRad="50800" dist="38100" dir="2700000" algn="tl" rotWithShape="0">
                  <a:prstClr val="black">
                    <a:alpha val="40000"/>
                  </a:prstClr>
                </a:outerShdw>
              </a:effectLst>
            </a:endParaRPr>
          </a:p>
        </p:txBody>
      </p:sp>
      <p:cxnSp>
        <p:nvCxnSpPr>
          <p:cNvPr id="31" name="Shape 30"/>
          <p:cNvCxnSpPr>
            <a:stCxn id="26" idx="3"/>
            <a:endCxn id="29" idx="2"/>
          </p:cNvCxnSpPr>
          <p:nvPr/>
        </p:nvCxnSpPr>
        <p:spPr>
          <a:xfrm>
            <a:off x="3500430" y="5786454"/>
            <a:ext cx="3214710" cy="214314"/>
          </a:xfrm>
          <a:prstGeom prst="bentConnector4">
            <a:avLst>
              <a:gd name="adj1" fmla="val 25775"/>
              <a:gd name="adj2" fmla="val 33835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976"/>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Rendering with RTSG</a:t>
            </a:r>
            <a:endParaRPr lang="de-DE" dirty="0"/>
          </a:p>
        </p:txBody>
      </p:sp>
      <p:sp>
        <p:nvSpPr>
          <p:cNvPr id="3" name="Text Placeholder 2"/>
          <p:cNvSpPr>
            <a:spLocks noGrp="1"/>
          </p:cNvSpPr>
          <p:nvPr>
            <p:ph type="body" sz="quarter" idx="10"/>
          </p:nvPr>
        </p:nvSpPr>
        <p:spPr>
          <a:xfrm>
            <a:off x="-1" y="594360"/>
            <a:ext cx="9001157" cy="433394"/>
          </a:xfrm>
        </p:spPr>
        <p:txBody>
          <a:bodyPr/>
          <a:lstStyle/>
          <a:p>
            <a:r>
              <a:rPr lang="en-US" dirty="0" smtClean="0"/>
              <a:t>Ray Tracing – Animation in Large Models</a:t>
            </a:r>
            <a:endParaRPr lang="de-DE" dirty="0"/>
          </a:p>
        </p:txBody>
      </p:sp>
      <p:sp>
        <p:nvSpPr>
          <p:cNvPr id="4" name="Content Placeholder 3"/>
          <p:cNvSpPr>
            <a:spLocks noGrp="1"/>
          </p:cNvSpPr>
          <p:nvPr>
            <p:ph idx="1"/>
          </p:nvPr>
        </p:nvSpPr>
        <p:spPr>
          <a:xfrm>
            <a:off x="0" y="1051560"/>
            <a:ext cx="9136380" cy="1734498"/>
          </a:xfrm>
        </p:spPr>
        <p:txBody>
          <a:bodyPr>
            <a:normAutofit fontScale="85000" lnSpcReduction="20000"/>
          </a:bodyPr>
          <a:lstStyle/>
          <a:p>
            <a:r>
              <a:rPr lang="en-US" dirty="0" smtClean="0"/>
              <a:t>Boeing 777 CAD model</a:t>
            </a:r>
          </a:p>
          <a:p>
            <a:r>
              <a:rPr lang="en-US" dirty="0" smtClean="0"/>
              <a:t>12 GB of raw geometrical model data</a:t>
            </a:r>
          </a:p>
          <a:p>
            <a:r>
              <a:rPr lang="en-US" dirty="0" smtClean="0"/>
              <a:t>Contains more than 350 </a:t>
            </a:r>
            <a:r>
              <a:rPr lang="en-US" i="1" dirty="0" smtClean="0"/>
              <a:t>million</a:t>
            </a:r>
            <a:r>
              <a:rPr lang="en-US" dirty="0" smtClean="0"/>
              <a:t> triangles</a:t>
            </a:r>
          </a:p>
          <a:p>
            <a:r>
              <a:rPr lang="en-US" dirty="0" smtClean="0"/>
              <a:t>About 70000 scene graph nodes</a:t>
            </a:r>
            <a:endParaRPr lang="de-DE" dirty="0"/>
          </a:p>
        </p:txBody>
      </p:sp>
      <p:pic>
        <p:nvPicPr>
          <p:cNvPr id="5" name="Picture 4" descr="boeing_LargeModels_Teaser.jpg"/>
          <p:cNvPicPr>
            <a:picLocks noChangeAspect="1"/>
          </p:cNvPicPr>
          <p:nvPr/>
        </p:nvPicPr>
        <p:blipFill>
          <a:blip r:embed="rId3" cstate="print"/>
          <a:stretch>
            <a:fillRect/>
          </a:stretch>
        </p:blipFill>
        <p:spPr>
          <a:xfrm>
            <a:off x="285720" y="4071942"/>
            <a:ext cx="5357850" cy="2215869"/>
          </a:xfrm>
          <a:prstGeom prst="rect">
            <a:avLst/>
          </a:prstGeom>
        </p:spPr>
      </p:pic>
      <p:pic>
        <p:nvPicPr>
          <p:cNvPr id="6" name="Picture 5" descr="nancy-in-boeing.png"/>
          <p:cNvPicPr>
            <a:picLocks noChangeAspect="1"/>
          </p:cNvPicPr>
          <p:nvPr/>
        </p:nvPicPr>
        <p:blipFill>
          <a:blip r:embed="rId4"/>
          <a:stretch>
            <a:fillRect/>
          </a:stretch>
        </p:blipFill>
        <p:spPr>
          <a:xfrm>
            <a:off x="6084888" y="4143380"/>
            <a:ext cx="2868631" cy="2151473"/>
          </a:xfrm>
          <a:prstGeom prst="rect">
            <a:avLst/>
          </a:prstGeom>
        </p:spPr>
      </p:pic>
      <p:sp>
        <p:nvSpPr>
          <p:cNvPr id="7" name="Rectangle 6"/>
          <p:cNvSpPr/>
          <p:nvPr/>
        </p:nvSpPr>
        <p:spPr>
          <a:xfrm>
            <a:off x="7643834" y="4429132"/>
            <a:ext cx="1357322" cy="2000264"/>
          </a:xfrm>
          <a:prstGeom prst="rect">
            <a:avLst/>
          </a:prstGeom>
          <a:noFill/>
          <a:ln>
            <a:solidFill>
              <a:schemeClr val="tx1"/>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de-DE" dirty="0">
              <a:solidFill>
                <a:srgbClr val="FF0000"/>
              </a:solidFill>
              <a:effectLst>
                <a:outerShdw blurRad="50800" dist="38100" dir="2700000" algn="tl" rotWithShape="0">
                  <a:prstClr val="black">
                    <a:alpha val="40000"/>
                  </a:prstClr>
                </a:outerShdw>
              </a:effectLst>
            </a:endParaRPr>
          </a:p>
        </p:txBody>
      </p:sp>
      <p:sp>
        <p:nvSpPr>
          <p:cNvPr id="9" name="Oval 8"/>
          <p:cNvSpPr/>
          <p:nvPr/>
        </p:nvSpPr>
        <p:spPr>
          <a:xfrm>
            <a:off x="857224" y="5143512"/>
            <a:ext cx="214314" cy="2143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Straight Arrow Connector 22"/>
          <p:cNvCxnSpPr>
            <a:stCxn id="11" idx="3"/>
            <a:endCxn id="9" idx="7"/>
          </p:cNvCxnSpPr>
          <p:nvPr/>
        </p:nvCxnSpPr>
        <p:spPr>
          <a:xfrm rot="5400000">
            <a:off x="1897986" y="2318493"/>
            <a:ext cx="1998572" cy="3714239"/>
          </a:xfrm>
          <a:prstGeom prst="straightConnector1">
            <a:avLst/>
          </a:prstGeom>
          <a:ln w="38100" cap="rnd" cmpd="sng">
            <a:gradFill>
              <a:gsLst>
                <a:gs pos="0">
                  <a:schemeClr val="tx1"/>
                </a:gs>
                <a:gs pos="100000">
                  <a:srgbClr val="FFEEA7"/>
                </a:gs>
              </a:gsLst>
              <a:lin ang="5400000" scaled="0"/>
            </a:gradFill>
            <a:prstDash val="solid"/>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cxnSp>
        <p:nvCxnSpPr>
          <p:cNvPr id="20" name="Straight Arrow Connector 22"/>
          <p:cNvCxnSpPr>
            <a:stCxn id="11" idx="5"/>
            <a:endCxn id="7" idx="0"/>
          </p:cNvCxnSpPr>
          <p:nvPr/>
        </p:nvCxnSpPr>
        <p:spPr>
          <a:xfrm rot="16200000" flipH="1">
            <a:off x="5984444" y="2091081"/>
            <a:ext cx="1252806" cy="3423296"/>
          </a:xfrm>
          <a:prstGeom prst="straightConnector1">
            <a:avLst/>
          </a:prstGeom>
          <a:ln w="38100" cap="rnd" cmpd="sng">
            <a:gradFill>
              <a:gsLst>
                <a:gs pos="0">
                  <a:schemeClr val="tx1"/>
                </a:gs>
                <a:gs pos="100000">
                  <a:srgbClr val="FFEEA7"/>
                </a:gs>
              </a:gsLst>
              <a:lin ang="5400000" scaled="0"/>
            </a:gradFill>
            <a:prstDash val="solid"/>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cxnSp>
        <p:nvCxnSpPr>
          <p:cNvPr id="35" name="Straight Arrow Connector 22"/>
          <p:cNvCxnSpPr>
            <a:stCxn id="11" idx="3"/>
            <a:endCxn id="34" idx="7"/>
          </p:cNvCxnSpPr>
          <p:nvPr/>
        </p:nvCxnSpPr>
        <p:spPr>
          <a:xfrm rot="5400000">
            <a:off x="2326614" y="2747121"/>
            <a:ext cx="1998572" cy="2856983"/>
          </a:xfrm>
          <a:prstGeom prst="straightConnector1">
            <a:avLst/>
          </a:prstGeom>
          <a:ln w="38100" cap="rnd" cmpd="sng">
            <a:gradFill>
              <a:gsLst>
                <a:gs pos="0">
                  <a:schemeClr val="tx1"/>
                </a:gs>
                <a:gs pos="100000">
                  <a:srgbClr val="FFEEA7"/>
                </a:gs>
              </a:gsLst>
              <a:lin ang="5400000" scaled="0"/>
            </a:gradFill>
            <a:prstDash val="solid"/>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cxnSp>
        <p:nvCxnSpPr>
          <p:cNvPr id="41" name="Straight Arrow Connector 22"/>
          <p:cNvCxnSpPr>
            <a:stCxn id="11" idx="4"/>
            <a:endCxn id="40" idx="0"/>
          </p:cNvCxnSpPr>
          <p:nvPr/>
        </p:nvCxnSpPr>
        <p:spPr>
          <a:xfrm rot="16200000" flipH="1">
            <a:off x="3896397" y="4136913"/>
            <a:ext cx="1865559" cy="4762"/>
          </a:xfrm>
          <a:prstGeom prst="straightConnector1">
            <a:avLst/>
          </a:prstGeom>
          <a:ln w="38100" cap="rnd" cmpd="sng">
            <a:gradFill>
              <a:gsLst>
                <a:gs pos="0">
                  <a:schemeClr val="tx1"/>
                </a:gs>
                <a:gs pos="100000">
                  <a:srgbClr val="FFEEA7"/>
                </a:gs>
              </a:gsLst>
              <a:lin ang="5400000" scaled="0"/>
            </a:gradFill>
            <a:prstDash val="solid"/>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4724400" y="3000372"/>
            <a:ext cx="204790" cy="20614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TextBox 17"/>
          <p:cNvSpPr txBox="1"/>
          <p:nvPr/>
        </p:nvSpPr>
        <p:spPr>
          <a:xfrm>
            <a:off x="285720" y="3357562"/>
            <a:ext cx="1787669" cy="369332"/>
          </a:xfrm>
          <a:prstGeom prst="rect">
            <a:avLst/>
          </a:prstGeom>
          <a:noFill/>
        </p:spPr>
        <p:txBody>
          <a:bodyPr wrap="none" rtlCol="0">
            <a:spAutoFit/>
          </a:bodyPr>
          <a:lstStyle/>
          <a:p>
            <a:r>
              <a:rPr lang="en-US" dirty="0" smtClean="0"/>
              <a:t>Static geometry</a:t>
            </a:r>
            <a:endParaRPr lang="de-DE" dirty="0"/>
          </a:p>
        </p:txBody>
      </p:sp>
      <p:sp>
        <p:nvSpPr>
          <p:cNvPr id="19" name="TextBox 18"/>
          <p:cNvSpPr txBox="1"/>
          <p:nvPr/>
        </p:nvSpPr>
        <p:spPr>
          <a:xfrm>
            <a:off x="6429388" y="3357562"/>
            <a:ext cx="2108269" cy="369332"/>
          </a:xfrm>
          <a:prstGeom prst="rect">
            <a:avLst/>
          </a:prstGeom>
          <a:noFill/>
        </p:spPr>
        <p:txBody>
          <a:bodyPr wrap="none" rtlCol="0">
            <a:spAutoFit/>
          </a:bodyPr>
          <a:lstStyle/>
          <a:p>
            <a:r>
              <a:rPr lang="en-US" dirty="0" smtClean="0"/>
              <a:t>Dynamic geometry</a:t>
            </a:r>
            <a:endParaRPr lang="de-DE" dirty="0"/>
          </a:p>
        </p:txBody>
      </p:sp>
      <p:sp>
        <p:nvSpPr>
          <p:cNvPr id="34" name="Oval 33"/>
          <p:cNvSpPr/>
          <p:nvPr/>
        </p:nvSpPr>
        <p:spPr>
          <a:xfrm>
            <a:off x="1714480" y="5143512"/>
            <a:ext cx="214314" cy="2143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0" name="Oval 39"/>
          <p:cNvSpPr/>
          <p:nvPr/>
        </p:nvSpPr>
        <p:spPr>
          <a:xfrm>
            <a:off x="4724400" y="5072074"/>
            <a:ext cx="214314" cy="2143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3" name="TextBox 52"/>
          <p:cNvSpPr txBox="1"/>
          <p:nvPr/>
        </p:nvSpPr>
        <p:spPr>
          <a:xfrm>
            <a:off x="4180661" y="3357562"/>
            <a:ext cx="543739" cy="523220"/>
          </a:xfrm>
          <a:prstGeom prst="rect">
            <a:avLst/>
          </a:prstGeom>
          <a:noFill/>
        </p:spPr>
        <p:txBody>
          <a:bodyPr wrap="none" rtlCol="0">
            <a:spAutoFit/>
          </a:bodyPr>
          <a:lstStyle/>
          <a:p>
            <a:r>
              <a:rPr lang="en-US" sz="2800" dirty="0" smtClean="0"/>
              <a:t>…</a:t>
            </a:r>
            <a:endParaRPr lang="de-DE" sz="2800" dirty="0"/>
          </a:p>
        </p:txBody>
      </p:sp>
    </p:spTree>
  </p:cSld>
  <p:clrMapOvr>
    <a:masterClrMapping/>
  </p:clrMapOvr>
  <p:transition advTm="1254"/>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VRML / X3D Limitations</a:t>
            </a:r>
            <a:endParaRPr lang="bg-BG" dirty="0"/>
          </a:p>
        </p:txBody>
      </p:sp>
      <p:sp>
        <p:nvSpPr>
          <p:cNvPr id="9" name="Content Placeholder 8"/>
          <p:cNvSpPr>
            <a:spLocks noGrp="1"/>
          </p:cNvSpPr>
          <p:nvPr>
            <p:ph idx="1"/>
          </p:nvPr>
        </p:nvSpPr>
        <p:spPr>
          <a:xfrm>
            <a:off x="0" y="1050925"/>
            <a:ext cx="9136063" cy="5807075"/>
          </a:xfrm>
        </p:spPr>
        <p:txBody>
          <a:bodyPr>
            <a:normAutofit fontScale="77500" lnSpcReduction="20000"/>
          </a:bodyPr>
          <a:lstStyle/>
          <a:p>
            <a:r>
              <a:rPr lang="en-US" dirty="0" smtClean="0"/>
              <a:t>VRML/X3D</a:t>
            </a:r>
          </a:p>
          <a:p>
            <a:pPr lvl="1">
              <a:buClr>
                <a:srgbClr val="00B050"/>
              </a:buClr>
              <a:buSzPct val="100000"/>
              <a:buFont typeface="Wingdings 2" pitchFamily="18" charset="2"/>
              <a:buChar char=""/>
            </a:pPr>
            <a:r>
              <a:rPr lang="en-US" dirty="0" smtClean="0"/>
              <a:t>Widely adopted standards for interactive 3D content interchange</a:t>
            </a:r>
          </a:p>
          <a:p>
            <a:pPr lvl="1">
              <a:buClr>
                <a:srgbClr val="FF0000"/>
              </a:buClr>
              <a:buSzPct val="100000"/>
              <a:buFont typeface="Wingdings 2" pitchFamily="18" charset="2"/>
              <a:buChar char=""/>
            </a:pPr>
            <a:r>
              <a:rPr lang="en-US" dirty="0" smtClean="0"/>
              <a:t>Designed around restricted functionality available in graphics hardware</a:t>
            </a:r>
          </a:p>
          <a:p>
            <a:pPr lvl="2">
              <a:buClr>
                <a:srgbClr val="FF0000"/>
              </a:buClr>
              <a:buFont typeface="Wingdings 2" pitchFamily="18" charset="2"/>
              <a:buChar char=""/>
            </a:pPr>
            <a:r>
              <a:rPr lang="en-US" dirty="0" smtClean="0"/>
              <a:t>Visual appearance model unchanged since VRML 1.0</a:t>
            </a:r>
          </a:p>
          <a:p>
            <a:pPr lvl="2">
              <a:buClr>
                <a:srgbClr val="FF0000"/>
              </a:buClr>
              <a:buFont typeface="Wingdings 2" pitchFamily="18" charset="2"/>
              <a:buChar char=""/>
            </a:pPr>
            <a:r>
              <a:rPr lang="en-US" dirty="0" smtClean="0"/>
              <a:t>User-defined shaders are limited to rasterization</a:t>
            </a:r>
          </a:p>
          <a:p>
            <a:r>
              <a:rPr lang="en-US" dirty="0" smtClean="0"/>
              <a:t>Rasterization</a:t>
            </a:r>
          </a:p>
          <a:p>
            <a:pPr lvl="1">
              <a:buClr>
                <a:srgbClr val="00B050"/>
              </a:buClr>
              <a:buSzPct val="100000"/>
              <a:buFont typeface="Wingdings 2" pitchFamily="18" charset="2"/>
              <a:buChar char=""/>
            </a:pPr>
            <a:r>
              <a:rPr lang="en-US" dirty="0" smtClean="0"/>
              <a:t>Available on every PC</a:t>
            </a:r>
          </a:p>
          <a:p>
            <a:pPr lvl="1">
              <a:buClr>
                <a:srgbClr val="00B050"/>
              </a:buClr>
              <a:buSzPct val="100000"/>
              <a:buFont typeface="Wingdings 2" pitchFamily="18" charset="2"/>
              <a:buChar char=""/>
            </a:pPr>
            <a:r>
              <a:rPr lang="en-US" dirty="0" smtClean="0"/>
              <a:t>Fast</a:t>
            </a:r>
          </a:p>
          <a:p>
            <a:pPr lvl="1">
              <a:buClr>
                <a:srgbClr val="FF0000"/>
              </a:buClr>
              <a:buSzPct val="100000"/>
              <a:buFont typeface="Wingdings 2" pitchFamily="18" charset="2"/>
              <a:buChar char=""/>
            </a:pPr>
            <a:r>
              <a:rPr lang="en-US" dirty="0" smtClean="0"/>
              <a:t>Producing photo-realistic effects is quite hard</a:t>
            </a:r>
          </a:p>
          <a:p>
            <a:r>
              <a:rPr lang="en-US" dirty="0" smtClean="0"/>
              <a:t>Ray tracing</a:t>
            </a:r>
          </a:p>
          <a:p>
            <a:pPr lvl="1">
              <a:buClr>
                <a:srgbClr val="00B050"/>
              </a:buClr>
              <a:buSzPct val="100000"/>
              <a:buFont typeface="Wingdings 2" pitchFamily="18" charset="2"/>
              <a:buChar char=""/>
            </a:pPr>
            <a:r>
              <a:rPr lang="en-US" dirty="0" smtClean="0"/>
              <a:t>Accurate visual simulation and physically correct results</a:t>
            </a:r>
          </a:p>
          <a:p>
            <a:pPr lvl="1">
              <a:buClr>
                <a:srgbClr val="00B050"/>
              </a:buClr>
              <a:buSzPct val="100000"/>
              <a:buFont typeface="Wingdings 2" pitchFamily="18" charset="2"/>
              <a:buChar char=""/>
            </a:pPr>
            <a:r>
              <a:rPr lang="en-US" dirty="0" smtClean="0"/>
              <a:t>Simple, well understood algorithm</a:t>
            </a:r>
          </a:p>
          <a:p>
            <a:pPr lvl="1">
              <a:buClr>
                <a:srgbClr val="FF0000"/>
              </a:buClr>
              <a:buSzPct val="100000"/>
              <a:buFont typeface="Wingdings 2" pitchFamily="18" charset="2"/>
              <a:buChar char=""/>
            </a:pPr>
            <a:r>
              <a:rPr lang="en-US" dirty="0" smtClean="0"/>
              <a:t>Slow — in the past</a:t>
            </a:r>
          </a:p>
          <a:p>
            <a:pPr lvl="1">
              <a:buClr>
                <a:srgbClr val="00B050"/>
              </a:buClr>
              <a:buSzPct val="100000"/>
              <a:buFont typeface="Wingdings 2" pitchFamily="18" charset="2"/>
              <a:buChar char=""/>
            </a:pPr>
            <a:r>
              <a:rPr lang="en-US" i="1" dirty="0" smtClean="0"/>
              <a:t>But becoming faster and mainstream</a:t>
            </a:r>
          </a:p>
          <a:p>
            <a:pPr lvl="2">
              <a:buClr>
                <a:srgbClr val="00B050"/>
              </a:buClr>
              <a:buSzPct val="100000"/>
              <a:buFont typeface="Wingdings 2" pitchFamily="18" charset="2"/>
              <a:buChar char=""/>
            </a:pPr>
            <a:r>
              <a:rPr lang="en-US" dirty="0" smtClean="0"/>
              <a:t>RTfact and OpenRT real-time ray tracers from Saarland University</a:t>
            </a:r>
            <a:endParaRPr lang="en-US" i="1" dirty="0" smtClean="0"/>
          </a:p>
          <a:p>
            <a:pPr lvl="2">
              <a:buClr>
                <a:srgbClr val="00B050"/>
              </a:buClr>
              <a:buSzPct val="100000"/>
              <a:buFont typeface="Wingdings 2" pitchFamily="18" charset="2"/>
              <a:buChar char=""/>
            </a:pPr>
            <a:r>
              <a:rPr lang="en-US" dirty="0" smtClean="0"/>
              <a:t>NVIDIA NVIRT with CUDA on commodity graphics cards</a:t>
            </a:r>
          </a:p>
          <a:p>
            <a:pPr lvl="2">
              <a:buClr>
                <a:srgbClr val="00B050"/>
              </a:buClr>
              <a:buSzPct val="100000"/>
              <a:buFont typeface="Wingdings 2" pitchFamily="18" charset="2"/>
              <a:buChar char=""/>
            </a:pPr>
            <a:r>
              <a:rPr lang="en-US" dirty="0" smtClean="0"/>
              <a:t>Intel’s ray tracer on Larrabee</a:t>
            </a:r>
          </a:p>
        </p:txBody>
      </p:sp>
      <p:pic>
        <p:nvPicPr>
          <p:cNvPr id="6" name="Bild 5" descr="vrml97_logo.gif"/>
          <p:cNvPicPr>
            <a:picLocks noChangeAspect="1"/>
          </p:cNvPicPr>
          <p:nvPr/>
        </p:nvPicPr>
        <p:blipFill>
          <a:blip r:embed="rId3"/>
          <a:stretch>
            <a:fillRect/>
          </a:stretch>
        </p:blipFill>
        <p:spPr>
          <a:xfrm>
            <a:off x="6324600" y="2971800"/>
            <a:ext cx="2636227" cy="533400"/>
          </a:xfrm>
          <a:prstGeom prst="rect">
            <a:avLst/>
          </a:prstGeom>
        </p:spPr>
      </p:pic>
      <p:pic>
        <p:nvPicPr>
          <p:cNvPr id="7" name="Bild 6" descr="x3d_logo.png"/>
          <p:cNvPicPr>
            <a:picLocks noChangeAspect="1"/>
          </p:cNvPicPr>
          <p:nvPr/>
        </p:nvPicPr>
        <p:blipFill>
          <a:blip r:embed="rId4"/>
          <a:stretch>
            <a:fillRect/>
          </a:stretch>
        </p:blipFill>
        <p:spPr>
          <a:xfrm>
            <a:off x="6781800" y="3505200"/>
            <a:ext cx="1828800" cy="914400"/>
          </a:xfrm>
          <a:prstGeom prst="rect">
            <a:avLst/>
          </a:prstGeom>
        </p:spPr>
      </p:pic>
    </p:spTree>
  </p:cSld>
  <p:clrMapOvr>
    <a:masterClrMapping/>
  </p:clrMapOvr>
  <p:transition advTm="2369"/>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 name="Gruppierung 120"/>
          <p:cNvGrpSpPr/>
          <p:nvPr/>
        </p:nvGrpSpPr>
        <p:grpSpPr>
          <a:xfrm>
            <a:off x="4713288" y="5210164"/>
            <a:ext cx="2359042" cy="228600"/>
            <a:chOff x="838200" y="3505200"/>
            <a:chExt cx="1371600" cy="228600"/>
          </a:xfrm>
        </p:grpSpPr>
        <p:sp>
          <p:nvSpPr>
            <p:cNvPr id="163" name="Rechteck 97"/>
            <p:cNvSpPr/>
            <p:nvPr/>
          </p:nvSpPr>
          <p:spPr>
            <a:xfrm>
              <a:off x="1752600" y="3505200"/>
              <a:ext cx="457200" cy="228600"/>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4" name="Rechteck 106"/>
            <p:cNvSpPr/>
            <p:nvPr/>
          </p:nvSpPr>
          <p:spPr>
            <a:xfrm>
              <a:off x="838200" y="3505200"/>
              <a:ext cx="457200" cy="228600"/>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2" name="Title 1"/>
          <p:cNvSpPr>
            <a:spLocks noGrp="1"/>
          </p:cNvSpPr>
          <p:nvPr>
            <p:ph type="title"/>
          </p:nvPr>
        </p:nvSpPr>
        <p:spPr/>
        <p:txBody>
          <a:bodyPr/>
          <a:lstStyle/>
          <a:p>
            <a:r>
              <a:rPr lang="en-US" dirty="0" smtClean="0"/>
              <a:t>Rendering with RTSG</a:t>
            </a:r>
            <a:endParaRPr lang="de-DE" dirty="0"/>
          </a:p>
        </p:txBody>
      </p:sp>
      <p:sp>
        <p:nvSpPr>
          <p:cNvPr id="3" name="Text Placeholder 2"/>
          <p:cNvSpPr>
            <a:spLocks noGrp="1"/>
          </p:cNvSpPr>
          <p:nvPr>
            <p:ph type="body" sz="quarter" idx="10"/>
          </p:nvPr>
        </p:nvSpPr>
        <p:spPr>
          <a:xfrm>
            <a:off x="-1" y="594360"/>
            <a:ext cx="9001157" cy="433394"/>
          </a:xfrm>
        </p:spPr>
        <p:txBody>
          <a:bodyPr/>
          <a:lstStyle/>
          <a:p>
            <a:r>
              <a:rPr lang="en-US" dirty="0" smtClean="0"/>
              <a:t>Ray Tracing – Shading</a:t>
            </a:r>
            <a:endParaRPr lang="de-DE" dirty="0"/>
          </a:p>
        </p:txBody>
      </p:sp>
      <p:sp>
        <p:nvSpPr>
          <p:cNvPr id="4" name="Content Placeholder 3"/>
          <p:cNvSpPr>
            <a:spLocks noGrp="1"/>
          </p:cNvSpPr>
          <p:nvPr>
            <p:ph idx="1"/>
          </p:nvPr>
        </p:nvSpPr>
        <p:spPr>
          <a:xfrm>
            <a:off x="0" y="1051560"/>
            <a:ext cx="9136380" cy="2734630"/>
          </a:xfrm>
        </p:spPr>
        <p:txBody>
          <a:bodyPr>
            <a:normAutofit fontScale="70000" lnSpcReduction="20000"/>
          </a:bodyPr>
          <a:lstStyle/>
          <a:p>
            <a:r>
              <a:rPr lang="en-US" dirty="0" smtClean="0"/>
              <a:t>Shading for Ray Tracers with </a:t>
            </a:r>
            <a:r>
              <a:rPr lang="en-US" dirty="0" err="1" smtClean="0"/>
              <a:t>AnySL</a:t>
            </a:r>
            <a:r>
              <a:rPr lang="en-US" dirty="0" smtClean="0"/>
              <a:t> infrastructure</a:t>
            </a:r>
          </a:p>
          <a:p>
            <a:pPr lvl="1"/>
            <a:r>
              <a:rPr lang="en-US" dirty="0" smtClean="0"/>
              <a:t>Project with SB compiler group</a:t>
            </a:r>
          </a:p>
          <a:p>
            <a:pPr lvl="1"/>
            <a:r>
              <a:rPr lang="en-US" dirty="0" smtClean="0"/>
              <a:t>No specific shading language: </a:t>
            </a:r>
            <a:r>
              <a:rPr lang="en-US" i="1" dirty="0" smtClean="0"/>
              <a:t>any language might be used</a:t>
            </a:r>
          </a:p>
          <a:p>
            <a:pPr lvl="1"/>
            <a:r>
              <a:rPr lang="en-US" dirty="0" smtClean="0"/>
              <a:t>Low Level Virtual Machine (LLVM) is used as universal compiler infrastructure</a:t>
            </a:r>
          </a:p>
          <a:p>
            <a:pPr lvl="1"/>
            <a:r>
              <a:rPr lang="en-US" dirty="0" smtClean="0"/>
              <a:t>Shader is compiled into platform-independent LLVM </a:t>
            </a:r>
            <a:r>
              <a:rPr lang="en-US" dirty="0" err="1" smtClean="0"/>
              <a:t>bitcode</a:t>
            </a:r>
            <a:endParaRPr lang="en-US" dirty="0" smtClean="0"/>
          </a:p>
          <a:p>
            <a:pPr lvl="1"/>
            <a:r>
              <a:rPr lang="en-US" dirty="0" err="1" smtClean="0"/>
              <a:t>Bitcode</a:t>
            </a:r>
            <a:r>
              <a:rPr lang="en-US" dirty="0" smtClean="0"/>
              <a:t> shaders are loaded, optimized, linked and compiled to target architecture at the </a:t>
            </a:r>
            <a:r>
              <a:rPr lang="en-US" i="1" dirty="0" smtClean="0"/>
              <a:t>runtime</a:t>
            </a:r>
            <a:r>
              <a:rPr lang="en-US" dirty="0" smtClean="0"/>
              <a:t>.</a:t>
            </a:r>
          </a:p>
          <a:p>
            <a:pPr lvl="1"/>
            <a:r>
              <a:rPr lang="en-US" dirty="0" smtClean="0"/>
              <a:t>Additionally with our </a:t>
            </a:r>
            <a:r>
              <a:rPr lang="en-US" dirty="0" err="1" smtClean="0"/>
              <a:t>jitRT</a:t>
            </a:r>
            <a:r>
              <a:rPr lang="en-US" dirty="0" smtClean="0"/>
              <a:t> optimizer </a:t>
            </a:r>
            <a:r>
              <a:rPr lang="en-US" dirty="0" err="1" smtClean="0"/>
              <a:t>bitcode</a:t>
            </a:r>
            <a:r>
              <a:rPr lang="en-US" dirty="0" smtClean="0"/>
              <a:t> is automatically packetize in order to exploit SIMD instruction set for maximal speed</a:t>
            </a:r>
          </a:p>
          <a:p>
            <a:pPr lvl="1">
              <a:buNone/>
            </a:pPr>
            <a:endParaRPr lang="en-US" dirty="0" smtClean="0"/>
          </a:p>
        </p:txBody>
      </p:sp>
      <p:sp>
        <p:nvSpPr>
          <p:cNvPr id="124" name="Folded Corner 123"/>
          <p:cNvSpPr/>
          <p:nvPr/>
        </p:nvSpPr>
        <p:spPr>
          <a:xfrm>
            <a:off x="7429520" y="4638660"/>
            <a:ext cx="1500198" cy="1357322"/>
          </a:xfrm>
          <a:prstGeom prst="foldedCorner">
            <a:avLst/>
          </a:prstGeom>
          <a:ln>
            <a:solidFill>
              <a:srgbClr val="FFFF00"/>
            </a:solidFill>
          </a:ln>
          <a:effectLst>
            <a:outerShdw blurRad="50800" dist="38100" dir="2700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Executable</a:t>
            </a:r>
          </a:p>
          <a:p>
            <a:pPr algn="ctr"/>
            <a:r>
              <a:rPr lang="en-US"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Shader</a:t>
            </a:r>
          </a:p>
        </p:txBody>
      </p:sp>
      <p:sp>
        <p:nvSpPr>
          <p:cNvPr id="125" name="TextBox 124"/>
          <p:cNvSpPr txBox="1"/>
          <p:nvPr/>
        </p:nvSpPr>
        <p:spPr>
          <a:xfrm>
            <a:off x="7429520" y="4638660"/>
            <a:ext cx="949299" cy="276999"/>
          </a:xfrm>
          <a:prstGeom prst="rect">
            <a:avLst/>
          </a:prstGeom>
          <a:noFill/>
        </p:spPr>
        <p:txBody>
          <a:bodyPr wrap="none" rtlCol="0">
            <a:spAutoFit/>
          </a:bodyPr>
          <a:lstStyle/>
          <a:p>
            <a:r>
              <a:rPr lang="en-US" sz="1200" dirty="0" smtClean="0"/>
              <a:t>100100100</a:t>
            </a:r>
            <a:endParaRPr lang="de-DE" sz="1200" dirty="0"/>
          </a:p>
        </p:txBody>
      </p:sp>
      <p:cxnSp>
        <p:nvCxnSpPr>
          <p:cNvPr id="135" name="Straight Arrow Connector 22"/>
          <p:cNvCxnSpPr>
            <a:endCxn id="124" idx="1"/>
          </p:cNvCxnSpPr>
          <p:nvPr/>
        </p:nvCxnSpPr>
        <p:spPr>
          <a:xfrm flipV="1">
            <a:off x="7072330" y="5317321"/>
            <a:ext cx="357190" cy="7143"/>
          </a:xfrm>
          <a:prstGeom prst="straightConnector1">
            <a:avLst/>
          </a:prstGeom>
          <a:ln w="38100" cap="rnd" cmpd="sng">
            <a:gradFill>
              <a:gsLst>
                <a:gs pos="0">
                  <a:schemeClr val="tx1"/>
                </a:gs>
                <a:gs pos="100000">
                  <a:srgbClr val="FFEEA7"/>
                </a:gs>
              </a:gsLst>
              <a:lin ang="5400000" scaled="0"/>
            </a:gradFill>
            <a:prstDash val="solid"/>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sp>
        <p:nvSpPr>
          <p:cNvPr id="46" name="Rectangle 9"/>
          <p:cNvSpPr/>
          <p:nvPr/>
        </p:nvSpPr>
        <p:spPr>
          <a:xfrm>
            <a:off x="4716463" y="4138594"/>
            <a:ext cx="2357454" cy="1857388"/>
          </a:xfrm>
          <a:prstGeom prst="rect">
            <a:avLst/>
          </a:prstGeom>
          <a:solidFill>
            <a:srgbClr val="D6A300"/>
          </a:solidFill>
          <a:ln w="34925">
            <a:noFill/>
          </a:ln>
          <a:effectLst>
            <a:outerShdw blurRad="50800" dist="38100" dir="2700000" algn="tl" rotWithShape="0">
              <a:prstClr val="black">
                <a:alpha val="70000"/>
              </a:prstClr>
            </a:outerShdw>
          </a:effectLst>
          <a:scene3d>
            <a:camera prst="orthographicFront"/>
            <a:lightRig rig="threePt" dir="t"/>
          </a:scene3d>
          <a:sp3d>
            <a:bevelT h="44450"/>
          </a:sp3d>
        </p:spPr>
        <p:style>
          <a:lnRef idx="2">
            <a:schemeClr val="accent1">
              <a:shade val="50000"/>
            </a:schemeClr>
          </a:lnRef>
          <a:fillRef idx="1">
            <a:schemeClr val="accent1"/>
          </a:fillRef>
          <a:effectRef idx="0">
            <a:schemeClr val="accent1"/>
          </a:effectRef>
          <a:fontRef idx="minor">
            <a:schemeClr val="lt1"/>
          </a:fontRef>
        </p:style>
        <p:txBody>
          <a:bodyPr rtlCol="0" anchor="t" anchorCtr="0">
            <a:sp3d extrusionH="57150" contourW="12700">
              <a:bevelT w="19050" h="19050"/>
              <a:contourClr>
                <a:srgbClr val="FFEEA7"/>
              </a:contourClr>
            </a:sp3d>
          </a:bodyPr>
          <a:lstStyle/>
          <a:p>
            <a:pPr algn="ctr"/>
            <a:r>
              <a:rPr lang="en-US" sz="2200" b="1" dirty="0" smtClean="0">
                <a:ln w="1270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rPr>
              <a:t>LLVM</a:t>
            </a:r>
          </a:p>
        </p:txBody>
      </p:sp>
      <p:sp>
        <p:nvSpPr>
          <p:cNvPr id="43" name="Rectangle 9"/>
          <p:cNvSpPr/>
          <p:nvPr/>
        </p:nvSpPr>
        <p:spPr>
          <a:xfrm>
            <a:off x="4929190" y="4567222"/>
            <a:ext cx="1928826" cy="428628"/>
          </a:xfrm>
          <a:prstGeom prst="rect">
            <a:avLst/>
          </a:prstGeom>
          <a:solidFill>
            <a:srgbClr val="D6A300"/>
          </a:solidFill>
          <a:ln w="34925">
            <a:noFill/>
          </a:ln>
          <a:effectLst>
            <a:outerShdw blurRad="50800" dist="38100" dir="2700000" algn="tl" rotWithShape="0">
              <a:prstClr val="black">
                <a:alpha val="70000"/>
              </a:prstClr>
            </a:outerShdw>
          </a:effectLst>
          <a:scene3d>
            <a:camera prst="orthographicFront"/>
            <a:lightRig rig="threePt" dir="t"/>
          </a:scene3d>
          <a:sp3d>
            <a:bevelT h="4445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contourW="12700">
              <a:bevelT w="19050" h="19050"/>
              <a:contourClr>
                <a:srgbClr val="FFEEA7"/>
              </a:contourClr>
            </a:sp3d>
          </a:bodyPr>
          <a:lstStyle/>
          <a:p>
            <a:pPr algn="ctr"/>
            <a:r>
              <a:rPr lang="en-US" sz="2200" b="1" dirty="0" smtClean="0">
                <a:ln w="1270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rPr>
              <a:t>Loader</a:t>
            </a:r>
          </a:p>
        </p:txBody>
      </p:sp>
      <p:sp>
        <p:nvSpPr>
          <p:cNvPr id="48" name="Rectangle 9"/>
          <p:cNvSpPr/>
          <p:nvPr/>
        </p:nvSpPr>
        <p:spPr>
          <a:xfrm>
            <a:off x="4929190" y="4995850"/>
            <a:ext cx="1928826" cy="428628"/>
          </a:xfrm>
          <a:prstGeom prst="rect">
            <a:avLst/>
          </a:prstGeom>
          <a:solidFill>
            <a:srgbClr val="D6A300"/>
          </a:solidFill>
          <a:ln w="34925">
            <a:noFill/>
          </a:ln>
          <a:effectLst>
            <a:outerShdw blurRad="50800" dist="38100" dir="2700000" algn="tl" rotWithShape="0">
              <a:prstClr val="black">
                <a:alpha val="70000"/>
              </a:prstClr>
            </a:outerShdw>
          </a:effectLst>
          <a:scene3d>
            <a:camera prst="orthographicFront"/>
            <a:lightRig rig="threePt" dir="t"/>
          </a:scene3d>
          <a:sp3d>
            <a:bevelT h="4445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contourW="12700">
              <a:bevelT w="19050" h="19050"/>
              <a:contourClr>
                <a:srgbClr val="FFEEA7"/>
              </a:contourClr>
            </a:sp3d>
          </a:bodyPr>
          <a:lstStyle/>
          <a:p>
            <a:pPr algn="ctr"/>
            <a:r>
              <a:rPr lang="en-US" sz="2200" b="1" dirty="0" smtClean="0">
                <a:ln w="1270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rPr>
              <a:t>Linker</a:t>
            </a:r>
          </a:p>
        </p:txBody>
      </p:sp>
      <p:sp>
        <p:nvSpPr>
          <p:cNvPr id="122" name="Rectangle 9"/>
          <p:cNvSpPr/>
          <p:nvPr/>
        </p:nvSpPr>
        <p:spPr>
          <a:xfrm>
            <a:off x="4929190" y="5424478"/>
            <a:ext cx="1928826" cy="428628"/>
          </a:xfrm>
          <a:prstGeom prst="rect">
            <a:avLst/>
          </a:prstGeom>
          <a:solidFill>
            <a:srgbClr val="D6A300"/>
          </a:solidFill>
          <a:ln w="34925">
            <a:noFill/>
          </a:ln>
          <a:effectLst>
            <a:outerShdw blurRad="50800" dist="38100" dir="2700000" algn="tl" rotWithShape="0">
              <a:prstClr val="black">
                <a:alpha val="70000"/>
              </a:prstClr>
            </a:outerShdw>
          </a:effectLst>
          <a:scene3d>
            <a:camera prst="orthographicFront"/>
            <a:lightRig rig="threePt" dir="t"/>
          </a:scene3d>
          <a:sp3d>
            <a:bevelT h="4445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contourW="12700">
              <a:bevelT w="19050" h="19050"/>
              <a:contourClr>
                <a:srgbClr val="FFEEA7"/>
              </a:contourClr>
            </a:sp3d>
          </a:bodyPr>
          <a:lstStyle/>
          <a:p>
            <a:pPr algn="ctr"/>
            <a:r>
              <a:rPr lang="en-US" sz="2200" b="1" dirty="0" smtClean="0">
                <a:ln w="1270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rPr>
              <a:t>Optimizer</a:t>
            </a:r>
          </a:p>
        </p:txBody>
      </p:sp>
      <p:sp>
        <p:nvSpPr>
          <p:cNvPr id="123" name="Rectangle 9"/>
          <p:cNvSpPr/>
          <p:nvPr/>
        </p:nvSpPr>
        <p:spPr>
          <a:xfrm>
            <a:off x="4716463" y="5995982"/>
            <a:ext cx="2355867" cy="428628"/>
          </a:xfrm>
          <a:prstGeom prst="rect">
            <a:avLst/>
          </a:prstGeom>
          <a:solidFill>
            <a:srgbClr val="D6A300"/>
          </a:solidFill>
          <a:ln w="34925">
            <a:noFill/>
          </a:ln>
          <a:effectLst>
            <a:outerShdw blurRad="50800" dist="38100" dir="2700000" algn="tl" rotWithShape="0">
              <a:prstClr val="black">
                <a:alpha val="70000"/>
              </a:prstClr>
            </a:outerShdw>
          </a:effectLst>
          <a:scene3d>
            <a:camera prst="orthographicFront"/>
            <a:lightRig rig="threePt" dir="t"/>
          </a:scene3d>
          <a:sp3d>
            <a:bevelT h="4445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contourW="12700">
              <a:bevelT w="19050" h="19050"/>
              <a:contourClr>
                <a:srgbClr val="FFEEA7"/>
              </a:contourClr>
            </a:sp3d>
          </a:bodyPr>
          <a:lstStyle/>
          <a:p>
            <a:pPr algn="ctr"/>
            <a:r>
              <a:rPr lang="en-US" sz="2200" b="1" dirty="0" err="1" smtClean="0">
                <a:ln w="1270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rPr>
              <a:t>jitRT</a:t>
            </a:r>
            <a:r>
              <a:rPr lang="en-US" sz="2200" b="1" dirty="0" smtClean="0">
                <a:ln w="1270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rPr>
              <a:t> Optimizer</a:t>
            </a:r>
          </a:p>
        </p:txBody>
      </p:sp>
      <p:sp>
        <p:nvSpPr>
          <p:cNvPr id="148" name="Rectangle 147"/>
          <p:cNvSpPr/>
          <p:nvPr/>
        </p:nvSpPr>
        <p:spPr>
          <a:xfrm>
            <a:off x="4572000" y="3924280"/>
            <a:ext cx="4429156" cy="2857520"/>
          </a:xfrm>
          <a:prstGeom prst="rect">
            <a:avLst/>
          </a:prstGeom>
          <a:noFill/>
          <a:ln>
            <a:solidFill>
              <a:srgbClr val="FFFF00"/>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n-US" dirty="0" smtClean="0">
                <a:solidFill>
                  <a:srgbClr val="FFFF00"/>
                </a:solidFill>
                <a:effectLst>
                  <a:outerShdw blurRad="50800" dist="38100" dir="2700000" algn="tl" rotWithShape="0">
                    <a:prstClr val="black">
                      <a:alpha val="40000"/>
                    </a:prstClr>
                  </a:outerShdw>
                </a:effectLst>
              </a:rPr>
              <a:t>At runtime in ray tracer</a:t>
            </a:r>
            <a:endParaRPr lang="de-DE" dirty="0">
              <a:solidFill>
                <a:srgbClr val="FFFF00"/>
              </a:solidFill>
              <a:effectLst>
                <a:outerShdw blurRad="50800" dist="38100" dir="2700000" algn="tl" rotWithShape="0">
                  <a:prstClr val="black">
                    <a:alpha val="40000"/>
                  </a:prstClr>
                </a:outerShdw>
              </a:effectLst>
            </a:endParaRPr>
          </a:p>
        </p:txBody>
      </p:sp>
      <p:cxnSp>
        <p:nvCxnSpPr>
          <p:cNvPr id="126" name="Straight Arrow Connector 22"/>
          <p:cNvCxnSpPr>
            <a:stCxn id="62" idx="3"/>
          </p:cNvCxnSpPr>
          <p:nvPr/>
        </p:nvCxnSpPr>
        <p:spPr>
          <a:xfrm>
            <a:off x="4429124" y="5317321"/>
            <a:ext cx="284164" cy="7143"/>
          </a:xfrm>
          <a:prstGeom prst="straightConnector1">
            <a:avLst/>
          </a:prstGeom>
          <a:ln w="38100" cap="rnd" cmpd="sng">
            <a:gradFill>
              <a:gsLst>
                <a:gs pos="0">
                  <a:schemeClr val="tx1"/>
                </a:gs>
                <a:gs pos="100000">
                  <a:srgbClr val="FFEEA7"/>
                </a:gs>
              </a:gsLst>
              <a:lin ang="5400000" scaled="0"/>
            </a:gradFill>
            <a:prstDash val="solid"/>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sp>
        <p:nvSpPr>
          <p:cNvPr id="62" name="Folded Corner 61"/>
          <p:cNvSpPr/>
          <p:nvPr/>
        </p:nvSpPr>
        <p:spPr>
          <a:xfrm>
            <a:off x="3286116" y="4638660"/>
            <a:ext cx="1143008" cy="1357322"/>
          </a:xfrm>
          <a:prstGeom prst="foldedCorner">
            <a:avLst/>
          </a:prstGeom>
          <a:ln>
            <a:solidFill>
              <a:srgbClr val="FFFF00"/>
            </a:solidFill>
          </a:ln>
          <a:effectLst>
            <a:outerShdw blurRad="50800" dist="38100" dir="2700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Shader</a:t>
            </a:r>
          </a:p>
          <a:p>
            <a:pPr algn="ctr"/>
            <a:r>
              <a:rPr lang="en-US"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in</a:t>
            </a:r>
            <a:endParaRPr lang="de-DE"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a:p>
            <a:pPr algn="ctr"/>
            <a:r>
              <a:rPr lang="en-US" b="1" dirty="0" err="1"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bitcode</a:t>
            </a:r>
            <a:endParaRPr lang="en-US"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63" name="TextBox 62"/>
          <p:cNvSpPr txBox="1"/>
          <p:nvPr/>
        </p:nvSpPr>
        <p:spPr>
          <a:xfrm>
            <a:off x="3286116" y="4638660"/>
            <a:ext cx="949299" cy="276999"/>
          </a:xfrm>
          <a:prstGeom prst="rect">
            <a:avLst/>
          </a:prstGeom>
          <a:noFill/>
        </p:spPr>
        <p:txBody>
          <a:bodyPr wrap="none" rtlCol="0">
            <a:spAutoFit/>
          </a:bodyPr>
          <a:lstStyle/>
          <a:p>
            <a:r>
              <a:rPr lang="en-US" sz="1200" dirty="0" smtClean="0"/>
              <a:t>100100100</a:t>
            </a:r>
            <a:endParaRPr lang="de-DE" sz="1200" dirty="0"/>
          </a:p>
        </p:txBody>
      </p:sp>
      <p:cxnSp>
        <p:nvCxnSpPr>
          <p:cNvPr id="64" name="Straight Arrow Connector 22"/>
          <p:cNvCxnSpPr>
            <a:stCxn id="45" idx="3"/>
            <a:endCxn id="62" idx="1"/>
          </p:cNvCxnSpPr>
          <p:nvPr/>
        </p:nvCxnSpPr>
        <p:spPr>
          <a:xfrm>
            <a:off x="3017809" y="5317321"/>
            <a:ext cx="268307" cy="1588"/>
          </a:xfrm>
          <a:prstGeom prst="straightConnector1">
            <a:avLst/>
          </a:prstGeom>
          <a:ln w="38100" cap="rnd" cmpd="sng">
            <a:gradFill>
              <a:gsLst>
                <a:gs pos="0">
                  <a:schemeClr val="tx1"/>
                </a:gs>
                <a:gs pos="100000">
                  <a:srgbClr val="FFEEA7"/>
                </a:gs>
              </a:gsLst>
              <a:lin ang="5400000" scaled="0"/>
            </a:gradFill>
            <a:prstDash val="solid"/>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sp>
        <p:nvSpPr>
          <p:cNvPr id="45" name="Rectangle 9"/>
          <p:cNvSpPr/>
          <p:nvPr/>
        </p:nvSpPr>
        <p:spPr>
          <a:xfrm>
            <a:off x="1500166" y="4710098"/>
            <a:ext cx="1517643" cy="1214446"/>
          </a:xfrm>
          <a:prstGeom prst="rect">
            <a:avLst/>
          </a:prstGeom>
          <a:solidFill>
            <a:srgbClr val="D6A300"/>
          </a:solidFill>
          <a:ln w="34925">
            <a:noFill/>
          </a:ln>
          <a:effectLst>
            <a:outerShdw blurRad="50800" dist="38100" dir="2700000" algn="tl" rotWithShape="0">
              <a:prstClr val="black">
                <a:alpha val="70000"/>
              </a:prstClr>
            </a:outerShdw>
          </a:effectLst>
          <a:scene3d>
            <a:camera prst="orthographicFront"/>
            <a:lightRig rig="threePt" dir="t"/>
          </a:scene3d>
          <a:sp3d>
            <a:bevelT h="4445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contourW="12700">
              <a:bevelT w="19050" h="19050"/>
              <a:contourClr>
                <a:srgbClr val="FFEEA7"/>
              </a:contourClr>
            </a:sp3d>
          </a:bodyPr>
          <a:lstStyle/>
          <a:p>
            <a:pPr algn="ctr"/>
            <a:r>
              <a:rPr lang="en-US" sz="2200" b="1" dirty="0" smtClean="0">
                <a:ln w="1270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rPr>
              <a:t>GCC-LLVM</a:t>
            </a:r>
          </a:p>
          <a:p>
            <a:pPr algn="ctr"/>
            <a:r>
              <a:rPr lang="de-DE" sz="1400" dirty="0" smtClean="0">
                <a:solidFill>
                  <a:schemeClr val="bg1"/>
                </a:solidFill>
              </a:rPr>
              <a:t>C/C++ to LLVM bitcode compiler</a:t>
            </a:r>
            <a:endParaRPr lang="bg-BG" sz="1400" b="1" dirty="0" smtClean="0">
              <a:ln w="1270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endParaRPr>
          </a:p>
        </p:txBody>
      </p:sp>
      <p:cxnSp>
        <p:nvCxnSpPr>
          <p:cNvPr id="52" name="Straight Arrow Connector 22"/>
          <p:cNvCxnSpPr>
            <a:stCxn id="57" idx="3"/>
            <a:endCxn id="45" idx="1"/>
          </p:cNvCxnSpPr>
          <p:nvPr/>
        </p:nvCxnSpPr>
        <p:spPr>
          <a:xfrm>
            <a:off x="1285852" y="5317321"/>
            <a:ext cx="216000" cy="0"/>
          </a:xfrm>
          <a:prstGeom prst="straightConnector1">
            <a:avLst/>
          </a:prstGeom>
          <a:ln w="38100" cap="rnd" cmpd="sng">
            <a:gradFill>
              <a:gsLst>
                <a:gs pos="0">
                  <a:schemeClr val="tx1"/>
                </a:gs>
                <a:gs pos="100000">
                  <a:srgbClr val="FFEEA7"/>
                </a:gs>
              </a:gsLst>
              <a:lin ang="5400000" scaled="0"/>
            </a:gradFill>
            <a:prstDash val="solid"/>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sp>
        <p:nvSpPr>
          <p:cNvPr id="57" name="Folded Corner 56"/>
          <p:cNvSpPr/>
          <p:nvPr/>
        </p:nvSpPr>
        <p:spPr>
          <a:xfrm>
            <a:off x="142844" y="4638660"/>
            <a:ext cx="1143008" cy="1357322"/>
          </a:xfrm>
          <a:prstGeom prst="foldedCorner">
            <a:avLst/>
          </a:prstGeom>
          <a:ln>
            <a:solidFill>
              <a:srgbClr val="FFFF00"/>
            </a:solidFill>
          </a:ln>
          <a:effectLst>
            <a:outerShdw blurRad="50800" dist="38100" dir="2700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Shader</a:t>
            </a:r>
          </a:p>
          <a:p>
            <a:pPr algn="ctr"/>
            <a:r>
              <a:rPr lang="en-US"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in</a:t>
            </a:r>
          </a:p>
          <a:p>
            <a:pPr algn="ctr"/>
            <a:r>
              <a:rPr lang="en-US"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C++</a:t>
            </a:r>
            <a:endParaRPr lang="de-DE"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Tree>
  </p:cSld>
  <p:clrMapOvr>
    <a:masterClrMapping/>
  </p:clrMapOvr>
  <p:transition advTm="1115"/>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Rendering with RTSG</a:t>
            </a:r>
            <a:endParaRPr lang="de-DE" dirty="0"/>
          </a:p>
        </p:txBody>
      </p:sp>
      <p:sp>
        <p:nvSpPr>
          <p:cNvPr id="3" name="Text Placeholder 2"/>
          <p:cNvSpPr>
            <a:spLocks noGrp="1"/>
          </p:cNvSpPr>
          <p:nvPr>
            <p:ph type="body" sz="quarter" idx="10"/>
          </p:nvPr>
        </p:nvSpPr>
        <p:spPr>
          <a:xfrm>
            <a:off x="-1" y="594360"/>
            <a:ext cx="9001157" cy="433394"/>
          </a:xfrm>
        </p:spPr>
        <p:txBody>
          <a:bodyPr/>
          <a:lstStyle/>
          <a:p>
            <a:r>
              <a:rPr lang="en-US" dirty="0" smtClean="0"/>
              <a:t>Ray Tracing – Shading</a:t>
            </a:r>
            <a:endParaRPr lang="de-DE" dirty="0"/>
          </a:p>
        </p:txBody>
      </p:sp>
      <p:sp>
        <p:nvSpPr>
          <p:cNvPr id="4" name="Content Placeholder 3"/>
          <p:cNvSpPr>
            <a:spLocks noGrp="1"/>
          </p:cNvSpPr>
          <p:nvPr>
            <p:ph idx="1"/>
          </p:nvPr>
        </p:nvSpPr>
        <p:spPr>
          <a:xfrm>
            <a:off x="0" y="1051560"/>
            <a:ext cx="9136380" cy="520052"/>
          </a:xfrm>
        </p:spPr>
        <p:txBody>
          <a:bodyPr>
            <a:normAutofit fontScale="85000" lnSpcReduction="20000"/>
          </a:bodyPr>
          <a:lstStyle/>
          <a:p>
            <a:r>
              <a:rPr lang="en-US" dirty="0" smtClean="0"/>
              <a:t>Ray Tracing Shaders with X3D </a:t>
            </a:r>
            <a:endParaRPr lang="de-DE" dirty="0"/>
          </a:p>
        </p:txBody>
      </p:sp>
      <p:pic>
        <p:nvPicPr>
          <p:cNvPr id="1026" name="Picture 2" descr="C:\Dokumente und Einstellungen\rubinste\Eigene Dateien\RTSG_Presentation\AnySL\images\final_red_teapot.png"/>
          <p:cNvPicPr>
            <a:picLocks noChangeAspect="1" noChangeArrowheads="1"/>
          </p:cNvPicPr>
          <p:nvPr/>
        </p:nvPicPr>
        <p:blipFill>
          <a:blip r:embed="rId3" cstate="print"/>
          <a:srcRect/>
          <a:stretch>
            <a:fillRect/>
          </a:stretch>
        </p:blipFill>
        <p:spPr bwMode="auto">
          <a:xfrm>
            <a:off x="5715008" y="1643050"/>
            <a:ext cx="3128313" cy="2508149"/>
          </a:xfrm>
          <a:prstGeom prst="rect">
            <a:avLst/>
          </a:prstGeom>
          <a:noFill/>
        </p:spPr>
      </p:pic>
      <p:pic>
        <p:nvPicPr>
          <p:cNvPr id="1027" name="Picture 3" descr="C:\Dokumente und Einstellungen\rubinste\Eigene Dateien\RTSG_Presentation\AnySL\images\final_starball_glass.png"/>
          <p:cNvPicPr>
            <a:picLocks noChangeAspect="1" noChangeArrowheads="1"/>
          </p:cNvPicPr>
          <p:nvPr/>
        </p:nvPicPr>
        <p:blipFill>
          <a:blip r:embed="rId4" cstate="print"/>
          <a:srcRect/>
          <a:stretch>
            <a:fillRect/>
          </a:stretch>
        </p:blipFill>
        <p:spPr bwMode="auto">
          <a:xfrm>
            <a:off x="5715008" y="4261657"/>
            <a:ext cx="3143272" cy="2520143"/>
          </a:xfrm>
          <a:prstGeom prst="rect">
            <a:avLst/>
          </a:prstGeom>
          <a:noFill/>
        </p:spPr>
      </p:pic>
      <p:sp>
        <p:nvSpPr>
          <p:cNvPr id="9" name="TextBox 4"/>
          <p:cNvSpPr txBox="1"/>
          <p:nvPr/>
        </p:nvSpPr>
        <p:spPr>
          <a:xfrm>
            <a:off x="142844" y="1643050"/>
            <a:ext cx="4716463" cy="5138750"/>
          </a:xfrm>
          <a:prstGeom prst="rect">
            <a:avLst/>
          </a:prstGeom>
          <a:solidFill>
            <a:schemeClr val="bg1">
              <a:lumMod val="85000"/>
              <a:lumOff val="15000"/>
            </a:schemeClr>
          </a:solidFill>
          <a:ln w="12700">
            <a:solidFill>
              <a:schemeClr val="tx1">
                <a:lumMod val="50000"/>
              </a:schemeClr>
            </a:solidFill>
          </a:ln>
        </p:spPr>
        <p:txBody>
          <a:bodyPr wrap="square" rtlCol="0">
            <a:noAutofit/>
          </a:bodyPr>
          <a:lstStyle/>
          <a:p>
            <a:endParaRPr lang="bg-BG" dirty="0" smtClean="0">
              <a:latin typeface="Consolas" pitchFamily="49" charset="0"/>
            </a:endParaRPr>
          </a:p>
        </p:txBody>
      </p:sp>
      <p:sp>
        <p:nvSpPr>
          <p:cNvPr id="11" name="Rectangle 10"/>
          <p:cNvSpPr/>
          <p:nvPr/>
        </p:nvSpPr>
        <p:spPr>
          <a:xfrm>
            <a:off x="142844" y="1643050"/>
            <a:ext cx="4703805" cy="5138750"/>
          </a:xfrm>
          <a:prstGeom prst="rect">
            <a:avLst/>
          </a:prstGeom>
        </p:spPr>
        <p:txBody>
          <a:bodyPr wrap="square">
            <a:spAutoFit/>
          </a:bodyPr>
          <a:lstStyle/>
          <a:p>
            <a:r>
              <a:rPr lang="de-DE" dirty="0" smtClean="0">
                <a:solidFill>
                  <a:schemeClr val="bg2">
                    <a:lumMod val="40000"/>
                    <a:lumOff val="60000"/>
                  </a:schemeClr>
                </a:solidFill>
              </a:rPr>
              <a:t>Transform</a:t>
            </a:r>
            <a:r>
              <a:rPr lang="de-DE" dirty="0" smtClean="0"/>
              <a:t> {</a:t>
            </a:r>
          </a:p>
          <a:p>
            <a:r>
              <a:rPr lang="de-DE" dirty="0" smtClean="0"/>
              <a:t>  children </a:t>
            </a:r>
            <a:r>
              <a:rPr lang="de-DE" dirty="0" smtClean="0">
                <a:solidFill>
                  <a:schemeClr val="bg2">
                    <a:lumMod val="40000"/>
                    <a:lumOff val="60000"/>
                  </a:schemeClr>
                </a:solidFill>
              </a:rPr>
              <a:t>Shape</a:t>
            </a:r>
            <a:r>
              <a:rPr lang="de-DE" dirty="0" smtClean="0"/>
              <a:t> {</a:t>
            </a:r>
          </a:p>
          <a:p>
            <a:r>
              <a:rPr lang="de-DE" dirty="0" smtClean="0"/>
              <a:t>    appearance </a:t>
            </a:r>
            <a:r>
              <a:rPr lang="de-DE" dirty="0" smtClean="0">
                <a:solidFill>
                  <a:schemeClr val="bg2">
                    <a:lumMod val="40000"/>
                    <a:lumOff val="60000"/>
                  </a:schemeClr>
                </a:solidFill>
              </a:rPr>
              <a:t>Appearance</a:t>
            </a:r>
            <a:r>
              <a:rPr lang="de-DE" dirty="0" smtClean="0"/>
              <a:t> {</a:t>
            </a:r>
          </a:p>
          <a:p>
            <a:r>
              <a:rPr lang="de-DE" dirty="0" smtClean="0"/>
              <a:t>      shaders </a:t>
            </a:r>
            <a:r>
              <a:rPr lang="de-DE" u="sng" dirty="0" smtClean="0">
                <a:solidFill>
                  <a:schemeClr val="bg2">
                    <a:lumMod val="40000"/>
                    <a:lumOff val="60000"/>
                  </a:schemeClr>
                </a:solidFill>
              </a:rPr>
              <a:t>PackagedShader</a:t>
            </a:r>
            <a:r>
              <a:rPr lang="de-DE" dirty="0" smtClean="0"/>
              <a:t> {</a:t>
            </a:r>
          </a:p>
          <a:p>
            <a:r>
              <a:rPr lang="de-DE" dirty="0" smtClean="0"/>
              <a:t>        inputOutput SFFloat Ka 0.0</a:t>
            </a:r>
          </a:p>
          <a:p>
            <a:r>
              <a:rPr lang="de-DE" dirty="0" smtClean="0"/>
              <a:t>        inputOutput SFFloat Kd 0.0</a:t>
            </a:r>
          </a:p>
          <a:p>
            <a:r>
              <a:rPr lang="de-DE" dirty="0" smtClean="0"/>
              <a:t>        inputOutput SFFloat Ks 0.5</a:t>
            </a:r>
          </a:p>
          <a:p>
            <a:r>
              <a:rPr lang="de-DE" dirty="0" smtClean="0"/>
              <a:t>        inputOutput SFFloat Kr 1.0</a:t>
            </a:r>
          </a:p>
          <a:p>
            <a:r>
              <a:rPr lang="de-DE" dirty="0" smtClean="0"/>
              <a:t>        ...</a:t>
            </a:r>
          </a:p>
          <a:p>
            <a:r>
              <a:rPr lang="de-DE" dirty="0" smtClean="0"/>
              <a:t>        </a:t>
            </a:r>
            <a:r>
              <a:rPr lang="de-DE" u="sng" dirty="0" smtClean="0"/>
              <a:t>url "rtfact:JIT:GlassShader.bc“</a:t>
            </a:r>
          </a:p>
          <a:p>
            <a:r>
              <a:rPr lang="de-DE" dirty="0" smtClean="0"/>
              <a:t>      }</a:t>
            </a:r>
          </a:p>
          <a:p>
            <a:r>
              <a:rPr lang="de-DE" dirty="0" smtClean="0"/>
              <a:t>      material </a:t>
            </a:r>
            <a:r>
              <a:rPr lang="de-DE" dirty="0" smtClean="0">
                <a:solidFill>
                  <a:schemeClr val="bg2">
                    <a:lumMod val="40000"/>
                    <a:lumOff val="60000"/>
                  </a:schemeClr>
                </a:solidFill>
              </a:rPr>
              <a:t>Material</a:t>
            </a:r>
            <a:r>
              <a:rPr lang="de-DE" dirty="0" smtClean="0"/>
              <a:t> { }      </a:t>
            </a:r>
          </a:p>
          <a:p>
            <a:r>
              <a:rPr lang="de-DE" dirty="0" smtClean="0"/>
              <a:t>    }</a:t>
            </a:r>
          </a:p>
          <a:p>
            <a:r>
              <a:rPr lang="de-DE" dirty="0" smtClean="0"/>
              <a:t>    geometry </a:t>
            </a:r>
            <a:r>
              <a:rPr lang="de-DE" dirty="0" smtClean="0">
                <a:solidFill>
                  <a:schemeClr val="bg2">
                    <a:lumMod val="40000"/>
                    <a:lumOff val="60000"/>
                  </a:schemeClr>
                </a:solidFill>
              </a:rPr>
              <a:t>IndexedFaceSet</a:t>
            </a:r>
            <a:r>
              <a:rPr lang="de-DE" dirty="0" smtClean="0"/>
              <a:t> {</a:t>
            </a:r>
          </a:p>
          <a:p>
            <a:r>
              <a:rPr lang="en-US" dirty="0" smtClean="0"/>
              <a:t>        …</a:t>
            </a:r>
          </a:p>
          <a:p>
            <a:r>
              <a:rPr lang="en-US" dirty="0" smtClean="0"/>
              <a:t>     }</a:t>
            </a:r>
          </a:p>
          <a:p>
            <a:r>
              <a:rPr lang="en-US" dirty="0" smtClean="0"/>
              <a:t>  }</a:t>
            </a:r>
          </a:p>
          <a:p>
            <a:r>
              <a:rPr lang="en-US" dirty="0" smtClean="0"/>
              <a:t>}</a:t>
            </a:r>
            <a:endParaRPr lang="de-DE" dirty="0"/>
          </a:p>
        </p:txBody>
      </p:sp>
    </p:spTree>
  </p:cSld>
  <p:clrMapOvr>
    <a:masterClrMapping/>
  </p:clrMapOvr>
  <p:transition advTm="1254"/>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Rendering with RTSG</a:t>
            </a:r>
            <a:endParaRPr lang="bg-BG" dirty="0"/>
          </a:p>
        </p:txBody>
      </p:sp>
      <p:sp>
        <p:nvSpPr>
          <p:cNvPr id="17" name="Textplatzhalter 16"/>
          <p:cNvSpPr>
            <a:spLocks noGrp="1"/>
          </p:cNvSpPr>
          <p:nvPr>
            <p:ph type="body" sz="quarter" idx="10"/>
          </p:nvPr>
        </p:nvSpPr>
        <p:spPr>
          <a:xfrm>
            <a:off x="-1" y="594360"/>
            <a:ext cx="7239001" cy="433394"/>
          </a:xfrm>
        </p:spPr>
        <p:txBody>
          <a:bodyPr/>
          <a:lstStyle/>
          <a:p>
            <a:r>
              <a:rPr lang="de-DE" dirty="0" smtClean="0"/>
              <a:t>Ray </a:t>
            </a:r>
            <a:r>
              <a:rPr lang="de-DE" dirty="0" err="1" smtClean="0"/>
              <a:t>Tracing</a:t>
            </a:r>
            <a:endParaRPr lang="de-DE" dirty="0"/>
          </a:p>
        </p:txBody>
      </p:sp>
      <p:sp>
        <p:nvSpPr>
          <p:cNvPr id="21" name="Content Placeholder 20"/>
          <p:cNvSpPr>
            <a:spLocks noGrp="1"/>
          </p:cNvSpPr>
          <p:nvPr>
            <p:ph idx="1"/>
          </p:nvPr>
        </p:nvSpPr>
        <p:spPr/>
        <p:txBody>
          <a:bodyPr/>
          <a:lstStyle/>
          <a:p>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p:txBody>
      </p:sp>
      <p:pic>
        <p:nvPicPr>
          <p:cNvPr id="25" name="Picture 2" descr="D:\Presentations\Conferences\INTUITION 2008\images\RTSG Venice.png"/>
          <p:cNvPicPr>
            <a:picLocks noChangeAspect="1" noChangeArrowheads="1"/>
          </p:cNvPicPr>
          <p:nvPr/>
        </p:nvPicPr>
        <p:blipFill>
          <a:blip r:embed="rId3" cstate="print"/>
          <a:stretch>
            <a:fillRect/>
          </a:stretch>
        </p:blipFill>
        <p:spPr bwMode="auto">
          <a:xfrm>
            <a:off x="228600" y="1143000"/>
            <a:ext cx="3759201" cy="2819400"/>
          </a:xfrm>
          <a:prstGeom prst="round2DiagRect">
            <a:avLst>
              <a:gd name="adj1" fmla="val 9700"/>
              <a:gd name="adj2" fmla="val 0"/>
            </a:avLst>
          </a:prstGeom>
          <a:ln w="88900" cap="sq">
            <a:noFill/>
            <a:miter lim="800000"/>
          </a:ln>
          <a:effectLst/>
          <a:scene3d>
            <a:camera prst="orthographicFront"/>
            <a:lightRig rig="glow" dir="t">
              <a:rot lat="0" lon="0" rev="4800000"/>
            </a:lightRig>
          </a:scene3d>
          <a:sp3d prstMaterial="matte">
            <a:bevelT w="127000" h="63500"/>
          </a:sp3d>
        </p:spPr>
      </p:pic>
      <p:pic>
        <p:nvPicPr>
          <p:cNvPr id="29" name="Picture 2" descr="D:\Presentations\Conferences\INTUITION 2008\images\RTSG Venice.png"/>
          <p:cNvPicPr>
            <a:picLocks noChangeAspect="1" noChangeArrowheads="1"/>
          </p:cNvPicPr>
          <p:nvPr/>
        </p:nvPicPr>
        <p:blipFill>
          <a:blip r:embed="rId4" cstate="print"/>
          <a:stretch>
            <a:fillRect/>
          </a:stretch>
        </p:blipFill>
        <p:spPr bwMode="auto">
          <a:xfrm>
            <a:off x="5156199" y="4049676"/>
            <a:ext cx="3759201" cy="2732124"/>
          </a:xfrm>
          <a:prstGeom prst="round2DiagRect">
            <a:avLst>
              <a:gd name="adj1" fmla="val 9700"/>
              <a:gd name="adj2" fmla="val 0"/>
            </a:avLst>
          </a:prstGeom>
          <a:ln w="88900" cap="sq">
            <a:noFill/>
            <a:miter lim="800000"/>
          </a:ln>
          <a:effectLst/>
          <a:scene3d>
            <a:camera prst="orthographicFront"/>
            <a:lightRig rig="glow" dir="t">
              <a:rot lat="0" lon="0" rev="4800000"/>
            </a:lightRig>
          </a:scene3d>
          <a:sp3d prstMaterial="matte">
            <a:bevelT w="127000" h="63500"/>
          </a:sp3d>
        </p:spPr>
      </p:pic>
      <p:sp>
        <p:nvSpPr>
          <p:cNvPr id="27" name="Text Placeholder 5"/>
          <p:cNvSpPr txBox="1">
            <a:spLocks/>
          </p:cNvSpPr>
          <p:nvPr/>
        </p:nvSpPr>
        <p:spPr>
          <a:xfrm>
            <a:off x="228600" y="3581400"/>
            <a:ext cx="2438400" cy="391462"/>
          </a:xfrm>
          <a:prstGeom prst="rect">
            <a:avLst/>
          </a:prstGeom>
        </p:spPr>
        <p:txBody>
          <a:bodyPr lIns="118800" tIns="0" bIns="0" anchor="ctr" anchorCtr="0">
            <a:noAutofit/>
            <a:scene3d>
              <a:camera prst="orthographicFront"/>
              <a:lightRig rig="threePt" dir="t"/>
            </a:scene3d>
            <a:sp3d extrusionH="57150" contourW="12700" prstMaterial="translucentPowder">
              <a:bevelT w="12700" h="12700"/>
              <a:contourClr>
                <a:srgbClr val="434343"/>
              </a:contourClr>
            </a:sp3d>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Tx/>
              <a:buNone/>
              <a:tabLst/>
              <a:defRPr/>
            </a:pPr>
            <a:r>
              <a:rPr lang="en-US" sz="2200" b="1" noProof="0" dirty="0" smtClean="0">
                <a:solidFill>
                  <a:schemeClr val="tx1">
                    <a:alpha val="46000"/>
                  </a:schemeClr>
                </a:solidFill>
                <a:effectLst>
                  <a:outerShdw blurRad="50800" dist="38100" dir="2700000" algn="tl" rotWithShape="0">
                    <a:prstClr val="black">
                      <a:alpha val="67000"/>
                    </a:prstClr>
                  </a:outerShdw>
                </a:effectLst>
                <a:latin typeface="Calibri" pitchFamily="34" charset="0"/>
                <a:cs typeface="+mn-cs"/>
              </a:rPr>
              <a:t>Campus</a:t>
            </a:r>
            <a:r>
              <a:rPr kumimoji="0" lang="en-US" sz="2200" b="1" i="0" u="none" strike="noStrike" kern="1200" cap="none" spc="0" normalizeH="0" baseline="0" noProof="0" dirty="0" smtClean="0">
                <a:ln>
                  <a:noFill/>
                </a:ln>
                <a:solidFill>
                  <a:schemeClr val="tx1">
                    <a:alpha val="46000"/>
                  </a:schemeClr>
                </a:solidFill>
                <a:effectLst>
                  <a:outerShdw blurRad="50800" dist="38100" dir="2700000" algn="tl" rotWithShape="0">
                    <a:prstClr val="black">
                      <a:alpha val="67000"/>
                    </a:prstClr>
                  </a:outerShdw>
                </a:effectLst>
                <a:uLnTx/>
                <a:uFillTx/>
                <a:latin typeface="Calibri" pitchFamily="34" charset="0"/>
                <a:ea typeface="+mn-ea"/>
                <a:cs typeface="+mn-cs"/>
              </a:rPr>
              <a:t> (4.3Mtri)</a:t>
            </a:r>
            <a:endParaRPr kumimoji="0" lang="bg-BG" sz="2200" b="1" i="0" u="none" strike="noStrike" kern="1200" cap="none" spc="0" normalizeH="0" baseline="0" noProof="0" dirty="0">
              <a:ln>
                <a:noFill/>
              </a:ln>
              <a:solidFill>
                <a:schemeClr val="tx1">
                  <a:alpha val="46000"/>
                </a:schemeClr>
              </a:solidFill>
              <a:effectLst>
                <a:outerShdw blurRad="50800" dist="38100" dir="2700000" algn="tl" rotWithShape="0">
                  <a:prstClr val="black">
                    <a:alpha val="67000"/>
                  </a:prstClr>
                </a:outerShdw>
              </a:effectLst>
              <a:uLnTx/>
              <a:uFillTx/>
              <a:latin typeface="Calibri" pitchFamily="34" charset="0"/>
              <a:ea typeface="+mn-ea"/>
              <a:cs typeface="+mn-cs"/>
            </a:endParaRPr>
          </a:p>
        </p:txBody>
      </p:sp>
      <p:grpSp>
        <p:nvGrpSpPr>
          <p:cNvPr id="32" name="Gruppierung 31"/>
          <p:cNvGrpSpPr/>
          <p:nvPr/>
        </p:nvGrpSpPr>
        <p:grpSpPr>
          <a:xfrm>
            <a:off x="4724400" y="1143000"/>
            <a:ext cx="3759201" cy="2829862"/>
            <a:chOff x="4038599" y="1143000"/>
            <a:chExt cx="3759201" cy="2829862"/>
          </a:xfrm>
        </p:grpSpPr>
        <p:pic>
          <p:nvPicPr>
            <p:cNvPr id="26" name="Picture 6" descr="D:\Presentations\Conferences\INTUITION 2008\images\RTSG OGRE Beetle.png"/>
            <p:cNvPicPr>
              <a:picLocks noChangeAspect="1" noChangeArrowheads="1"/>
            </p:cNvPicPr>
            <p:nvPr/>
          </p:nvPicPr>
          <p:blipFill>
            <a:blip r:embed="rId5"/>
            <a:stretch>
              <a:fillRect/>
            </a:stretch>
          </p:blipFill>
          <p:spPr bwMode="auto">
            <a:xfrm>
              <a:off x="4038599" y="1143000"/>
              <a:ext cx="3759201" cy="2819400"/>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scene3d>
              <a:camera prst="orthographicFront"/>
              <a:lightRig rig="glow" dir="t">
                <a:rot lat="0" lon="0" rev="4800000"/>
              </a:lightRig>
            </a:scene3d>
            <a:sp3d prstMaterial="matte">
              <a:bevelT w="127000" h="63500"/>
            </a:sp3d>
          </p:spPr>
        </p:pic>
        <p:sp>
          <p:nvSpPr>
            <p:cNvPr id="28" name="Text Placeholder 5"/>
            <p:cNvSpPr txBox="1">
              <a:spLocks/>
            </p:cNvSpPr>
            <p:nvPr/>
          </p:nvSpPr>
          <p:spPr>
            <a:xfrm>
              <a:off x="4038600" y="3581400"/>
              <a:ext cx="3429000" cy="391462"/>
            </a:xfrm>
            <a:prstGeom prst="rect">
              <a:avLst/>
            </a:prstGeom>
          </p:spPr>
          <p:txBody>
            <a:bodyPr lIns="118800" tIns="0" bIns="0" anchor="ctr" anchorCtr="0">
              <a:noAutofit/>
              <a:scene3d>
                <a:camera prst="orthographicFront"/>
                <a:lightRig rig="threePt" dir="t"/>
              </a:scene3d>
              <a:sp3d extrusionH="57150" contourW="12700" prstMaterial="translucentPowder">
                <a:bevelT w="12700" h="12700"/>
                <a:contourClr>
                  <a:srgbClr val="434343"/>
                </a:contourClr>
              </a:sp3d>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Tx/>
                <a:buNone/>
                <a:tabLst/>
                <a:defRPr/>
              </a:pPr>
              <a:r>
                <a:rPr lang="en-US" sz="2200" b="1" dirty="0" smtClean="0">
                  <a:solidFill>
                    <a:schemeClr val="tx1">
                      <a:alpha val="46000"/>
                    </a:schemeClr>
                  </a:solidFill>
                  <a:effectLst>
                    <a:outerShdw blurRad="50800" dist="38100" dir="2700000" algn="tl" rotWithShape="0">
                      <a:prstClr val="black">
                        <a:alpha val="67000"/>
                      </a:prstClr>
                    </a:outerShdw>
                  </a:effectLst>
                  <a:latin typeface="Calibri" pitchFamily="34" charset="0"/>
                  <a:cs typeface="+mn-cs"/>
                </a:rPr>
                <a:t>Conference</a:t>
              </a:r>
              <a:r>
                <a:rPr kumimoji="0" lang="en-US" sz="2200" b="1" i="0" u="none" strike="noStrike" kern="1200" cap="none" spc="0" normalizeH="0" baseline="0" noProof="0" dirty="0" smtClean="0">
                  <a:ln>
                    <a:noFill/>
                  </a:ln>
                  <a:solidFill>
                    <a:schemeClr val="tx1">
                      <a:alpha val="46000"/>
                    </a:schemeClr>
                  </a:solidFill>
                  <a:effectLst>
                    <a:outerShdw blurRad="50800" dist="38100" dir="2700000" algn="tl" rotWithShape="0">
                      <a:prstClr val="black">
                        <a:alpha val="67000"/>
                      </a:prstClr>
                    </a:outerShdw>
                  </a:effectLst>
                  <a:uLnTx/>
                  <a:uFillTx/>
                  <a:latin typeface="Calibri" pitchFamily="34" charset="0"/>
                  <a:ea typeface="+mn-ea"/>
                  <a:cs typeface="+mn-cs"/>
                </a:rPr>
                <a:t> (280ktri)</a:t>
              </a:r>
              <a:endParaRPr kumimoji="0" lang="bg-BG" sz="2200" b="1" i="0" u="none" strike="noStrike" kern="1200" cap="none" spc="0" normalizeH="0" baseline="0" noProof="0" dirty="0">
                <a:ln>
                  <a:noFill/>
                </a:ln>
                <a:solidFill>
                  <a:schemeClr val="tx1">
                    <a:alpha val="46000"/>
                  </a:schemeClr>
                </a:solidFill>
                <a:effectLst>
                  <a:outerShdw blurRad="50800" dist="38100" dir="2700000" algn="tl" rotWithShape="0">
                    <a:prstClr val="black">
                      <a:alpha val="67000"/>
                    </a:prstClr>
                  </a:outerShdw>
                </a:effectLst>
                <a:uLnTx/>
                <a:uFillTx/>
                <a:latin typeface="Calibri" pitchFamily="34" charset="0"/>
                <a:ea typeface="+mn-ea"/>
                <a:cs typeface="+mn-cs"/>
              </a:endParaRPr>
            </a:p>
          </p:txBody>
        </p:sp>
      </p:grpSp>
      <p:sp>
        <p:nvSpPr>
          <p:cNvPr id="30" name="Text Placeholder 5"/>
          <p:cNvSpPr txBox="1">
            <a:spLocks/>
          </p:cNvSpPr>
          <p:nvPr/>
        </p:nvSpPr>
        <p:spPr>
          <a:xfrm>
            <a:off x="5257800" y="6390338"/>
            <a:ext cx="3429000" cy="391462"/>
          </a:xfrm>
          <a:prstGeom prst="rect">
            <a:avLst/>
          </a:prstGeom>
        </p:spPr>
        <p:txBody>
          <a:bodyPr lIns="118800" tIns="0" bIns="0" anchor="ctr" anchorCtr="0">
            <a:noAutofit/>
            <a:scene3d>
              <a:camera prst="orthographicFront"/>
              <a:lightRig rig="threePt" dir="t"/>
            </a:scene3d>
            <a:sp3d extrusionH="57150" contourW="12700" prstMaterial="translucentPowder">
              <a:bevelT w="12700" h="12700"/>
              <a:contourClr>
                <a:srgbClr val="434343"/>
              </a:contourClr>
            </a:sp3d>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Tx/>
              <a:buNone/>
              <a:tabLst/>
              <a:defRPr/>
            </a:pPr>
            <a:r>
              <a:rPr lang="en-US" sz="2200" b="1" noProof="0" dirty="0" smtClean="0">
                <a:solidFill>
                  <a:schemeClr val="tx1">
                    <a:alpha val="46000"/>
                  </a:schemeClr>
                </a:solidFill>
                <a:effectLst>
                  <a:outerShdw blurRad="50800" dist="38100" dir="2700000" algn="tl" rotWithShape="0">
                    <a:prstClr val="black">
                      <a:alpha val="67000"/>
                    </a:prstClr>
                  </a:outerShdw>
                </a:effectLst>
                <a:latin typeface="Calibri" pitchFamily="34" charset="0"/>
                <a:cs typeface="+mn-cs"/>
              </a:rPr>
              <a:t>Venice </a:t>
            </a:r>
            <a:r>
              <a:rPr kumimoji="0" lang="en-US" sz="2200" b="1" i="0" u="none" strike="noStrike" kern="1200" cap="none" spc="0" normalizeH="0" baseline="0" noProof="0" dirty="0" smtClean="0">
                <a:ln>
                  <a:noFill/>
                </a:ln>
                <a:solidFill>
                  <a:schemeClr val="tx1">
                    <a:alpha val="46000"/>
                  </a:schemeClr>
                </a:solidFill>
                <a:effectLst>
                  <a:outerShdw blurRad="50800" dist="38100" dir="2700000" algn="tl" rotWithShape="0">
                    <a:prstClr val="black">
                      <a:alpha val="67000"/>
                    </a:prstClr>
                  </a:outerShdw>
                </a:effectLst>
                <a:uLnTx/>
                <a:uFillTx/>
                <a:latin typeface="Calibri" pitchFamily="34" charset="0"/>
                <a:ea typeface="+mn-ea"/>
                <a:cs typeface="+mn-cs"/>
              </a:rPr>
              <a:t>(1.2M tri)</a:t>
            </a:r>
            <a:endParaRPr kumimoji="0" lang="bg-BG" sz="2200" b="1" i="0" u="none" strike="noStrike" kern="1200" cap="none" spc="0" normalizeH="0" baseline="0" noProof="0" dirty="0">
              <a:ln>
                <a:noFill/>
              </a:ln>
              <a:solidFill>
                <a:schemeClr val="tx1">
                  <a:alpha val="46000"/>
                </a:schemeClr>
              </a:solidFill>
              <a:effectLst>
                <a:outerShdw blurRad="50800" dist="38100" dir="2700000" algn="tl" rotWithShape="0">
                  <a:prstClr val="black">
                    <a:alpha val="67000"/>
                  </a:prstClr>
                </a:outerShdw>
              </a:effectLst>
              <a:uLnTx/>
              <a:uFillTx/>
              <a:latin typeface="Calibri" pitchFamily="34" charset="0"/>
              <a:ea typeface="+mn-ea"/>
              <a:cs typeface="+mn-cs"/>
            </a:endParaRPr>
          </a:p>
        </p:txBody>
      </p:sp>
      <p:pic>
        <p:nvPicPr>
          <p:cNvPr id="31" name="Picture 2" descr="D:\Presentations\Conferences\INTUITION 2008\images\RTSG Venice.png"/>
          <p:cNvPicPr>
            <a:picLocks noChangeAspect="1" noChangeArrowheads="1"/>
          </p:cNvPicPr>
          <p:nvPr/>
        </p:nvPicPr>
        <p:blipFill>
          <a:blip r:embed="rId6"/>
          <a:stretch>
            <a:fillRect/>
          </a:stretch>
        </p:blipFill>
        <p:spPr bwMode="auto">
          <a:xfrm>
            <a:off x="660400" y="4053493"/>
            <a:ext cx="3759201" cy="2724490"/>
          </a:xfrm>
          <a:prstGeom prst="round2DiagRect">
            <a:avLst>
              <a:gd name="adj1" fmla="val 9700"/>
              <a:gd name="adj2" fmla="val 0"/>
            </a:avLst>
          </a:prstGeom>
          <a:ln w="88900" cap="sq">
            <a:noFill/>
            <a:miter lim="800000"/>
          </a:ln>
          <a:effectLst/>
          <a:scene3d>
            <a:camera prst="orthographicFront"/>
            <a:lightRig rig="glow" dir="t">
              <a:rot lat="0" lon="0" rev="4800000"/>
            </a:lightRig>
          </a:scene3d>
          <a:sp3d prstMaterial="matte">
            <a:bevelT w="127000" h="63500"/>
          </a:sp3d>
        </p:spPr>
      </p:pic>
      <p:sp>
        <p:nvSpPr>
          <p:cNvPr id="33" name="Text Placeholder 5"/>
          <p:cNvSpPr txBox="1">
            <a:spLocks/>
          </p:cNvSpPr>
          <p:nvPr/>
        </p:nvSpPr>
        <p:spPr>
          <a:xfrm>
            <a:off x="609600" y="6390338"/>
            <a:ext cx="2438400" cy="391462"/>
          </a:xfrm>
          <a:prstGeom prst="rect">
            <a:avLst/>
          </a:prstGeom>
        </p:spPr>
        <p:txBody>
          <a:bodyPr lIns="118800" tIns="0" bIns="0" anchor="ctr" anchorCtr="0">
            <a:noAutofit/>
            <a:scene3d>
              <a:camera prst="orthographicFront"/>
              <a:lightRig rig="threePt" dir="t"/>
            </a:scene3d>
            <a:sp3d extrusionH="57150" contourW="12700" prstMaterial="translucentPowder">
              <a:bevelT w="12700" h="12700"/>
              <a:contourClr>
                <a:srgbClr val="434343"/>
              </a:contourClr>
            </a:sp3d>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Tx/>
              <a:buNone/>
              <a:tabLst/>
              <a:defRPr/>
            </a:pPr>
            <a:r>
              <a:rPr lang="en-US" sz="2200" b="1" dirty="0" smtClean="0">
                <a:solidFill>
                  <a:schemeClr val="tx1">
                    <a:alpha val="46000"/>
                  </a:schemeClr>
                </a:solidFill>
                <a:effectLst>
                  <a:outerShdw blurRad="50800" dist="38100" dir="2700000" algn="tl" rotWithShape="0">
                    <a:prstClr val="black">
                      <a:alpha val="67000"/>
                    </a:prstClr>
                  </a:outerShdw>
                </a:effectLst>
                <a:latin typeface="Calibri" pitchFamily="34" charset="0"/>
                <a:cs typeface="+mn-cs"/>
              </a:rPr>
              <a:t>Beetles</a:t>
            </a:r>
            <a:r>
              <a:rPr kumimoji="0" lang="en-US" sz="2200" b="1" i="0" u="none" strike="noStrike" kern="1200" cap="none" spc="0" normalizeH="0" baseline="0" noProof="0" dirty="0" smtClean="0">
                <a:ln>
                  <a:noFill/>
                </a:ln>
                <a:solidFill>
                  <a:schemeClr val="tx1">
                    <a:alpha val="46000"/>
                  </a:schemeClr>
                </a:solidFill>
                <a:effectLst>
                  <a:outerShdw blurRad="50800" dist="38100" dir="2700000" algn="tl" rotWithShape="0">
                    <a:prstClr val="black">
                      <a:alpha val="67000"/>
                    </a:prstClr>
                  </a:outerShdw>
                </a:effectLst>
                <a:uLnTx/>
                <a:uFillTx/>
                <a:latin typeface="Calibri" pitchFamily="34" charset="0"/>
                <a:ea typeface="+mn-ea"/>
                <a:cs typeface="+mn-cs"/>
              </a:rPr>
              <a:t> (2.7Mtri)</a:t>
            </a:r>
            <a:endParaRPr kumimoji="0" lang="bg-BG" sz="2200" b="1" i="0" u="none" strike="noStrike" kern="1200" cap="none" spc="0" normalizeH="0" baseline="0" noProof="0" dirty="0">
              <a:ln>
                <a:noFill/>
              </a:ln>
              <a:solidFill>
                <a:schemeClr val="tx1">
                  <a:alpha val="46000"/>
                </a:schemeClr>
              </a:solidFill>
              <a:effectLst>
                <a:outerShdw blurRad="50800" dist="38100" dir="2700000" algn="tl" rotWithShape="0">
                  <a:prstClr val="black">
                    <a:alpha val="67000"/>
                  </a:prstClr>
                </a:outerShdw>
              </a:effectLst>
              <a:uLnTx/>
              <a:uFillTx/>
              <a:latin typeface="Calibri" pitchFamily="34" charset="0"/>
              <a:ea typeface="+mn-ea"/>
              <a:cs typeface="+mn-cs"/>
            </a:endParaRPr>
          </a:p>
        </p:txBody>
      </p:sp>
    </p:spTree>
  </p:cSld>
  <p:clrMapOvr>
    <a:masterClrMapping/>
  </p:clrMapOvr>
  <p:transition advTm="558"/>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Rendering with RTSG</a:t>
            </a:r>
            <a:endParaRPr lang="bg-BG" dirty="0"/>
          </a:p>
        </p:txBody>
      </p:sp>
      <p:sp>
        <p:nvSpPr>
          <p:cNvPr id="17" name="Textplatzhalter 16"/>
          <p:cNvSpPr>
            <a:spLocks noGrp="1"/>
          </p:cNvSpPr>
          <p:nvPr>
            <p:ph type="body" sz="quarter" idx="10"/>
          </p:nvPr>
        </p:nvSpPr>
        <p:spPr>
          <a:xfrm>
            <a:off x="-1" y="594360"/>
            <a:ext cx="7239001" cy="433394"/>
          </a:xfrm>
        </p:spPr>
        <p:txBody>
          <a:bodyPr/>
          <a:lstStyle/>
          <a:p>
            <a:r>
              <a:rPr lang="de-DE" dirty="0" smtClean="0"/>
              <a:t>Rasterization with OGRE</a:t>
            </a:r>
            <a:endParaRPr lang="de-DE" dirty="0"/>
          </a:p>
        </p:txBody>
      </p:sp>
      <p:sp>
        <p:nvSpPr>
          <p:cNvPr id="21" name="Content Placeholder 20"/>
          <p:cNvSpPr>
            <a:spLocks noGrp="1"/>
          </p:cNvSpPr>
          <p:nvPr>
            <p:ph idx="1"/>
          </p:nvPr>
        </p:nvSpPr>
        <p:spPr/>
        <p:txBody>
          <a:bodyPr/>
          <a:lstStyle/>
          <a:p>
            <a:r>
              <a:rPr lang="en-US" dirty="0" smtClean="0"/>
              <a:t>X3D Scene graph traversed once</a:t>
            </a:r>
          </a:p>
          <a:p>
            <a:pPr lvl="1"/>
            <a:r>
              <a:rPr lang="en-US" dirty="0" smtClean="0"/>
              <a:t>OGRE scene graph is created</a:t>
            </a:r>
          </a:p>
          <a:p>
            <a:pPr lvl="1"/>
            <a:r>
              <a:rPr lang="en-US" dirty="0" smtClean="0"/>
              <a:t>Callbacks are used to synchronize both scene graphs</a:t>
            </a:r>
          </a:p>
          <a:p>
            <a:pPr>
              <a:buNone/>
            </a:pPr>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p:txBody>
      </p:sp>
      <p:grpSp>
        <p:nvGrpSpPr>
          <p:cNvPr id="3" name="Gruppierung 112"/>
          <p:cNvGrpSpPr/>
          <p:nvPr/>
        </p:nvGrpSpPr>
        <p:grpSpPr>
          <a:xfrm>
            <a:off x="1447800" y="3657600"/>
            <a:ext cx="1752600" cy="2743200"/>
            <a:chOff x="1295400" y="3276600"/>
            <a:chExt cx="2057400" cy="3200400"/>
          </a:xfrm>
        </p:grpSpPr>
        <p:sp>
          <p:nvSpPr>
            <p:cNvPr id="74" name="Oval 73"/>
            <p:cNvSpPr/>
            <p:nvPr/>
          </p:nvSpPr>
          <p:spPr>
            <a:xfrm>
              <a:off x="2743200" y="5867400"/>
              <a:ext cx="609600" cy="609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5" name="Straight Arrow Connector 22"/>
            <p:cNvCxnSpPr>
              <a:stCxn id="64" idx="4"/>
              <a:endCxn id="74" idx="0"/>
            </p:cNvCxnSpPr>
            <p:nvPr/>
          </p:nvCxnSpPr>
          <p:spPr>
            <a:xfrm rot="5400000">
              <a:off x="2895600" y="5715000"/>
              <a:ext cx="304800" cy="1588"/>
            </a:xfrm>
            <a:prstGeom prst="straightConnector1">
              <a:avLst/>
            </a:prstGeom>
            <a:ln w="38100" cap="rnd" cmpd="sng">
              <a:gradFill>
                <a:gsLst>
                  <a:gs pos="0">
                    <a:schemeClr val="tx1"/>
                  </a:gs>
                  <a:gs pos="100000">
                    <a:srgbClr val="FFEEA7"/>
                  </a:gs>
                </a:gsLst>
                <a:lin ang="5400000" scaled="0"/>
              </a:gradFill>
              <a:prstDash val="solid"/>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2743200" y="4953000"/>
              <a:ext cx="609600" cy="609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7" name="Rechteck 56"/>
            <p:cNvSpPr/>
            <p:nvPr/>
          </p:nvSpPr>
          <p:spPr>
            <a:xfrm>
              <a:off x="1295400" y="4953000"/>
              <a:ext cx="6096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63" name="Straight Arrow Connector 22"/>
            <p:cNvCxnSpPr>
              <a:stCxn id="56" idx="4"/>
              <a:endCxn id="64" idx="0"/>
            </p:cNvCxnSpPr>
            <p:nvPr/>
          </p:nvCxnSpPr>
          <p:spPr>
            <a:xfrm rot="16200000" flipH="1">
              <a:off x="2514600" y="4419600"/>
              <a:ext cx="381000" cy="685800"/>
            </a:xfrm>
            <a:prstGeom prst="straightConnector1">
              <a:avLst/>
            </a:prstGeom>
            <a:ln w="38100" cap="rnd" cmpd="sng">
              <a:gradFill>
                <a:gsLst>
                  <a:gs pos="0">
                    <a:schemeClr val="tx1"/>
                  </a:gs>
                  <a:gs pos="100000">
                    <a:srgbClr val="FFEEA7"/>
                  </a:gs>
                </a:gsLst>
                <a:lin ang="5400000" scaled="0"/>
              </a:gradFill>
              <a:prstDash val="solid"/>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cxnSp>
          <p:nvCxnSpPr>
            <p:cNvPr id="67" name="Straight Arrow Connector 22"/>
            <p:cNvCxnSpPr>
              <a:stCxn id="56" idx="4"/>
              <a:endCxn id="57" idx="0"/>
            </p:cNvCxnSpPr>
            <p:nvPr/>
          </p:nvCxnSpPr>
          <p:spPr>
            <a:xfrm rot="5400000">
              <a:off x="1790700" y="4381500"/>
              <a:ext cx="381000" cy="762000"/>
            </a:xfrm>
            <a:prstGeom prst="straightConnector1">
              <a:avLst/>
            </a:prstGeom>
            <a:ln w="38100" cap="rnd" cmpd="sng">
              <a:gradFill>
                <a:gsLst>
                  <a:gs pos="0">
                    <a:schemeClr val="tx1"/>
                  </a:gs>
                  <a:gs pos="100000">
                    <a:srgbClr val="FFEEA7"/>
                  </a:gs>
                </a:gsLst>
                <a:lin ang="5400000" scaled="0"/>
              </a:gradFill>
              <a:prstDash val="solid"/>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2057400" y="3962400"/>
              <a:ext cx="609600" cy="609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84" name="Straight Arrow Connector 22"/>
            <p:cNvCxnSpPr>
              <a:stCxn id="83" idx="4"/>
              <a:endCxn id="56" idx="0"/>
            </p:cNvCxnSpPr>
            <p:nvPr/>
          </p:nvCxnSpPr>
          <p:spPr>
            <a:xfrm rot="5400000">
              <a:off x="2171700" y="3771900"/>
              <a:ext cx="381000" cy="1588"/>
            </a:xfrm>
            <a:prstGeom prst="straightConnector1">
              <a:avLst/>
            </a:prstGeom>
            <a:ln w="38100" cap="rnd" cmpd="sng">
              <a:gradFill>
                <a:gsLst>
                  <a:gs pos="0">
                    <a:schemeClr val="tx1"/>
                  </a:gs>
                  <a:gs pos="100000">
                    <a:srgbClr val="FFEEA7"/>
                  </a:gs>
                </a:gsLst>
                <a:lin ang="5400000" scaled="0"/>
              </a:gradFill>
              <a:prstDash val="solid"/>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2209800" y="3276600"/>
              <a:ext cx="304800" cy="304800"/>
            </a:xfrm>
            <a:prstGeom prst="ellipse">
              <a:avLst/>
            </a:prstGeom>
            <a:scene3d>
              <a:camera prst="orthographicFront"/>
              <a:lightRig rig="threePt" dir="t"/>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effectLst>
                  <a:outerShdw blurRad="50800" dist="38100" dir="2700000">
                    <a:srgbClr val="000000">
                      <a:alpha val="43000"/>
                    </a:srgbClr>
                  </a:outerShdw>
                </a:effectLst>
              </a:endParaRPr>
            </a:p>
          </p:txBody>
        </p:sp>
      </p:grpSp>
      <p:sp>
        <p:nvSpPr>
          <p:cNvPr id="112" name="Textfeld 111"/>
          <p:cNvSpPr txBox="1"/>
          <p:nvPr/>
        </p:nvSpPr>
        <p:spPr>
          <a:xfrm>
            <a:off x="1981200" y="3124200"/>
            <a:ext cx="821709" cy="369332"/>
          </a:xfrm>
          <a:prstGeom prst="rect">
            <a:avLst/>
          </a:prstGeom>
          <a:noFill/>
        </p:spPr>
        <p:txBody>
          <a:bodyPr wrap="none" rtlCol="0">
            <a:spAutoFit/>
          </a:bodyPr>
          <a:lstStyle/>
          <a:p>
            <a:r>
              <a:rPr lang="de-DE" dirty="0" smtClean="0"/>
              <a:t>RTSG</a:t>
            </a:r>
            <a:endParaRPr lang="de-DE" dirty="0"/>
          </a:p>
        </p:txBody>
      </p:sp>
      <p:sp>
        <p:nvSpPr>
          <p:cNvPr id="117" name="Oval 116"/>
          <p:cNvSpPr/>
          <p:nvPr/>
        </p:nvSpPr>
        <p:spPr>
          <a:xfrm>
            <a:off x="6414911" y="5170714"/>
            <a:ext cx="519289" cy="5225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8" name="Rechteck 117"/>
          <p:cNvSpPr/>
          <p:nvPr/>
        </p:nvSpPr>
        <p:spPr>
          <a:xfrm>
            <a:off x="5181600" y="5170714"/>
            <a:ext cx="519289" cy="5225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19" name="Straight Arrow Connector 22"/>
          <p:cNvCxnSpPr>
            <a:stCxn id="121" idx="4"/>
            <a:endCxn id="117" idx="0"/>
          </p:cNvCxnSpPr>
          <p:nvPr/>
        </p:nvCxnSpPr>
        <p:spPr>
          <a:xfrm rot="16200000" flipH="1">
            <a:off x="6219170" y="4715329"/>
            <a:ext cx="326571" cy="584200"/>
          </a:xfrm>
          <a:prstGeom prst="straightConnector1">
            <a:avLst/>
          </a:prstGeom>
          <a:ln w="38100" cap="rnd" cmpd="sng">
            <a:gradFill>
              <a:gsLst>
                <a:gs pos="0">
                  <a:schemeClr val="tx1"/>
                </a:gs>
                <a:gs pos="100000">
                  <a:srgbClr val="FFEEA7"/>
                </a:gs>
              </a:gsLst>
              <a:lin ang="5400000" scaled="0"/>
            </a:gradFill>
            <a:prstDash val="solid"/>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cxnSp>
        <p:nvCxnSpPr>
          <p:cNvPr id="120" name="Straight Arrow Connector 22"/>
          <p:cNvCxnSpPr>
            <a:stCxn id="121" idx="4"/>
            <a:endCxn id="118" idx="0"/>
          </p:cNvCxnSpPr>
          <p:nvPr/>
        </p:nvCxnSpPr>
        <p:spPr>
          <a:xfrm rot="5400000">
            <a:off x="5602514" y="4682873"/>
            <a:ext cx="326571" cy="649111"/>
          </a:xfrm>
          <a:prstGeom prst="straightConnector1">
            <a:avLst/>
          </a:prstGeom>
          <a:ln w="38100" cap="rnd" cmpd="sng">
            <a:gradFill>
              <a:gsLst>
                <a:gs pos="0">
                  <a:schemeClr val="tx1"/>
                </a:gs>
                <a:gs pos="100000">
                  <a:srgbClr val="FFEEA7"/>
                </a:gs>
              </a:gsLst>
              <a:lin ang="5400000" scaled="0"/>
            </a:gradFill>
            <a:prstDash val="solid"/>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sp>
        <p:nvSpPr>
          <p:cNvPr id="121" name="Oval 120"/>
          <p:cNvSpPr/>
          <p:nvPr/>
        </p:nvSpPr>
        <p:spPr>
          <a:xfrm>
            <a:off x="5830711" y="4321629"/>
            <a:ext cx="519289" cy="52251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22" name="Straight Arrow Connector 22"/>
          <p:cNvCxnSpPr>
            <a:stCxn id="123" idx="4"/>
            <a:endCxn id="121" idx="0"/>
          </p:cNvCxnSpPr>
          <p:nvPr/>
        </p:nvCxnSpPr>
        <p:spPr>
          <a:xfrm rot="5400000">
            <a:off x="5927070" y="4158347"/>
            <a:ext cx="326571" cy="1353"/>
          </a:xfrm>
          <a:prstGeom prst="straightConnector1">
            <a:avLst/>
          </a:prstGeom>
          <a:ln w="38100" cap="rnd" cmpd="sng">
            <a:gradFill>
              <a:gsLst>
                <a:gs pos="0">
                  <a:schemeClr val="tx1"/>
                </a:gs>
                <a:gs pos="100000">
                  <a:srgbClr val="FFEEA7"/>
                </a:gs>
              </a:gsLst>
              <a:lin ang="5400000" scaled="0"/>
            </a:gradFill>
            <a:prstDash val="solid"/>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sp>
        <p:nvSpPr>
          <p:cNvPr id="123" name="Oval 122"/>
          <p:cNvSpPr/>
          <p:nvPr/>
        </p:nvSpPr>
        <p:spPr>
          <a:xfrm>
            <a:off x="5960533" y="3733800"/>
            <a:ext cx="259644" cy="261257"/>
          </a:xfrm>
          <a:prstGeom prst="ellipse">
            <a:avLst/>
          </a:prstGeom>
          <a:scene3d>
            <a:camera prst="orthographicFront"/>
            <a:lightRig rig="threePt" dir="t"/>
          </a:scene3d>
          <a:sp3d/>
        </p:spPr>
        <p:style>
          <a:lnRef idx="1">
            <a:schemeClr val="accent1"/>
          </a:lnRef>
          <a:fillRef idx="3">
            <a:schemeClr val="accent1"/>
          </a:fillRef>
          <a:effectRef idx="2">
            <a:schemeClr val="accent1"/>
          </a:effectRef>
          <a:fontRef idx="minor">
            <a:schemeClr val="lt1"/>
          </a:fontRef>
        </p:style>
        <p:txBody>
          <a:bodyPr rtlCol="0" anchor="ctr"/>
          <a:lstStyle/>
          <a:p>
            <a:pPr algn="r"/>
            <a:endParaRPr lang="de-DE" dirty="0">
              <a:effectLst>
                <a:outerShdw blurRad="50800" dist="38100" dir="2700000">
                  <a:srgbClr val="000000">
                    <a:alpha val="43000"/>
                  </a:srgbClr>
                </a:outerShdw>
              </a:effectLst>
            </a:endParaRPr>
          </a:p>
        </p:txBody>
      </p:sp>
      <p:sp>
        <p:nvSpPr>
          <p:cNvPr id="124" name="Textfeld 123"/>
          <p:cNvSpPr txBox="1"/>
          <p:nvPr/>
        </p:nvSpPr>
        <p:spPr>
          <a:xfrm>
            <a:off x="5143504" y="3143248"/>
            <a:ext cx="1890261" cy="369332"/>
          </a:xfrm>
          <a:prstGeom prst="rect">
            <a:avLst/>
          </a:prstGeom>
          <a:noFill/>
        </p:spPr>
        <p:txBody>
          <a:bodyPr wrap="square" rtlCol="0">
            <a:spAutoFit/>
          </a:bodyPr>
          <a:lstStyle/>
          <a:p>
            <a:pPr algn="r"/>
            <a:r>
              <a:rPr lang="de-DE" dirty="0" smtClean="0"/>
              <a:t>OGRE Renderer</a:t>
            </a:r>
            <a:endParaRPr lang="de-DE" dirty="0"/>
          </a:p>
        </p:txBody>
      </p:sp>
      <p:sp>
        <p:nvSpPr>
          <p:cNvPr id="125" name="Gestreifter Pfeil nach rechts 124"/>
          <p:cNvSpPr/>
          <p:nvPr/>
        </p:nvSpPr>
        <p:spPr>
          <a:xfrm>
            <a:off x="3581400" y="4267200"/>
            <a:ext cx="1371600" cy="53340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smtClean="0">
                <a:effectLst>
                  <a:outerShdw blurRad="50800" dist="38100" dir="2700000">
                    <a:srgbClr val="000000">
                      <a:alpha val="43000"/>
                    </a:srgbClr>
                  </a:outerShdw>
                </a:effectLst>
              </a:rPr>
              <a:t>sync</a:t>
            </a:r>
            <a:endParaRPr lang="de-DE" dirty="0">
              <a:effectLst>
                <a:outerShdw blurRad="50800" dist="38100" dir="2700000">
                  <a:srgbClr val="000000">
                    <a:alpha val="43000"/>
                  </a:srgbClr>
                </a:outerShdw>
              </a:effectLst>
            </a:endParaRPr>
          </a:p>
        </p:txBody>
      </p:sp>
    </p:spTree>
  </p:cSld>
  <p:clrMapOvr>
    <a:masterClrMapping/>
  </p:clrMapOvr>
  <p:transition advTm="1254"/>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Rendering with RTSG</a:t>
            </a:r>
            <a:endParaRPr lang="bg-BG" dirty="0"/>
          </a:p>
        </p:txBody>
      </p:sp>
      <p:sp>
        <p:nvSpPr>
          <p:cNvPr id="6" name="Text Placeholder 5"/>
          <p:cNvSpPr>
            <a:spLocks noGrp="1"/>
          </p:cNvSpPr>
          <p:nvPr>
            <p:ph type="body" sz="quarter" idx="10"/>
          </p:nvPr>
        </p:nvSpPr>
        <p:spPr/>
        <p:txBody>
          <a:bodyPr/>
          <a:lstStyle/>
          <a:p>
            <a:r>
              <a:rPr lang="en-US" dirty="0" smtClean="0"/>
              <a:t>Rasterization with OGRE</a:t>
            </a:r>
            <a:endParaRPr lang="bg-BG" dirty="0"/>
          </a:p>
        </p:txBody>
      </p:sp>
      <p:graphicFrame>
        <p:nvGraphicFramePr>
          <p:cNvPr id="25" name="Content Placeholder 7"/>
          <p:cNvGraphicFramePr>
            <a:graphicFrameLocks noGrp="1"/>
          </p:cNvGraphicFramePr>
          <p:nvPr>
            <p:ph idx="1"/>
          </p:nvPr>
        </p:nvGraphicFramePr>
        <p:xfrm>
          <a:off x="340630" y="4388096"/>
          <a:ext cx="4872066" cy="1920240"/>
        </p:xfrm>
        <a:graphic>
          <a:graphicData uri="http://schemas.openxmlformats.org/drawingml/2006/table">
            <a:tbl>
              <a:tblPr firstRow="1" bandRow="1">
                <a:effectLst>
                  <a:outerShdw blurRad="114300" dir="2700000" algn="tl" rotWithShape="0">
                    <a:schemeClr val="tx1">
                      <a:alpha val="50000"/>
                    </a:schemeClr>
                  </a:outerShdw>
                </a:effectLst>
                <a:tableStyleId>{D7AC3CCA-C797-4891-BE02-D94E43425B78}</a:tableStyleId>
              </a:tblPr>
              <a:tblGrid>
                <a:gridCol w="1852918"/>
                <a:gridCol w="928968"/>
                <a:gridCol w="1068484"/>
                <a:gridCol w="1021696"/>
              </a:tblGrid>
              <a:tr h="245824">
                <a:tc>
                  <a:txBody>
                    <a:bodyPr/>
                    <a:lstStyle/>
                    <a:p>
                      <a:endParaRPr lang="bg-BG" sz="1800" dirty="0">
                        <a:ln>
                          <a:noFill/>
                        </a:ln>
                        <a:effectLst>
                          <a:outerShdw blurRad="38100" dist="12700" dir="2700000" algn="tl" rotWithShape="0">
                            <a:schemeClr val="tx1"/>
                          </a:outerShdw>
                        </a:effectLst>
                        <a:latin typeface="Calibri" pitchFamily="34" charset="0"/>
                      </a:endParaRPr>
                    </a:p>
                  </a:txBody>
                  <a:tcPr marT="0" marB="0">
                    <a:gradFill>
                      <a:gsLst>
                        <a:gs pos="0">
                          <a:schemeClr val="tx1">
                            <a:lumMod val="85000"/>
                          </a:schemeClr>
                        </a:gs>
                        <a:gs pos="75000">
                          <a:schemeClr val="bg2">
                            <a:lumMod val="60000"/>
                            <a:lumOff val="40000"/>
                          </a:schemeClr>
                        </a:gs>
                      </a:gsLst>
                      <a:lin ang="5400000" scaled="0"/>
                    </a:gradFill>
                  </a:tcPr>
                </a:tc>
                <a:tc>
                  <a:txBody>
                    <a:bodyPr/>
                    <a:lstStyle/>
                    <a:p>
                      <a:pPr algn="ctr"/>
                      <a:r>
                        <a:rPr lang="en-US" sz="1800" dirty="0" smtClean="0">
                          <a:ln>
                            <a:noFill/>
                          </a:ln>
                          <a:effectLst>
                            <a:outerShdw blurRad="38100" dist="12700" dir="2700000" algn="tl" rotWithShape="0">
                              <a:schemeClr val="tx1"/>
                            </a:outerShdw>
                          </a:effectLst>
                          <a:latin typeface="Calibri" pitchFamily="34" charset="0"/>
                        </a:rPr>
                        <a:t>Beetles</a:t>
                      </a:r>
                      <a:endParaRPr lang="bg-BG" sz="1800" dirty="0">
                        <a:ln>
                          <a:noFill/>
                        </a:ln>
                        <a:effectLst>
                          <a:outerShdw blurRad="38100" dist="12700" dir="2700000" algn="tl" rotWithShape="0">
                            <a:schemeClr val="tx1"/>
                          </a:outerShdw>
                        </a:effectLst>
                        <a:latin typeface="Calibri" pitchFamily="34" charset="0"/>
                      </a:endParaRPr>
                    </a:p>
                  </a:txBody>
                  <a:tcPr marT="0" marB="0">
                    <a:gradFill>
                      <a:gsLst>
                        <a:gs pos="0">
                          <a:schemeClr val="tx1">
                            <a:lumMod val="85000"/>
                          </a:schemeClr>
                        </a:gs>
                        <a:gs pos="75000">
                          <a:schemeClr val="bg2">
                            <a:lumMod val="60000"/>
                            <a:lumOff val="40000"/>
                          </a:schemeClr>
                        </a:gs>
                      </a:gsLst>
                      <a:lin ang="5400000" scaled="0"/>
                    </a:gradFill>
                  </a:tcPr>
                </a:tc>
                <a:tc>
                  <a:txBody>
                    <a:bodyPr/>
                    <a:lstStyle/>
                    <a:p>
                      <a:pPr algn="ctr"/>
                      <a:r>
                        <a:rPr lang="en-US" sz="1800" dirty="0" smtClean="0">
                          <a:ln>
                            <a:noFill/>
                          </a:ln>
                          <a:effectLst>
                            <a:outerShdw blurRad="38100" dist="12700" dir="2700000" algn="tl" rotWithShape="0">
                              <a:schemeClr val="tx1"/>
                            </a:outerShdw>
                          </a:effectLst>
                          <a:latin typeface="Calibri" pitchFamily="34" charset="0"/>
                        </a:rPr>
                        <a:t>Troopers</a:t>
                      </a:r>
                      <a:endParaRPr lang="bg-BG" sz="1800" dirty="0">
                        <a:ln>
                          <a:noFill/>
                        </a:ln>
                        <a:effectLst>
                          <a:outerShdw blurRad="38100" dist="12700" dir="2700000" algn="tl" rotWithShape="0">
                            <a:schemeClr val="tx1"/>
                          </a:outerShdw>
                        </a:effectLst>
                        <a:latin typeface="Calibri" pitchFamily="34" charset="0"/>
                      </a:endParaRPr>
                    </a:p>
                  </a:txBody>
                  <a:tcPr marT="0" marB="0">
                    <a:gradFill>
                      <a:gsLst>
                        <a:gs pos="0">
                          <a:schemeClr val="tx1">
                            <a:lumMod val="85000"/>
                          </a:schemeClr>
                        </a:gs>
                        <a:gs pos="75000">
                          <a:schemeClr val="bg2">
                            <a:lumMod val="60000"/>
                            <a:lumOff val="40000"/>
                          </a:schemeClr>
                        </a:gs>
                      </a:gsLst>
                      <a:lin ang="5400000" scaled="0"/>
                    </a:gradFill>
                  </a:tcPr>
                </a:tc>
                <a:tc>
                  <a:txBody>
                    <a:bodyPr/>
                    <a:lstStyle/>
                    <a:p>
                      <a:pPr algn="ctr"/>
                      <a:r>
                        <a:rPr lang="en-US" sz="1800" dirty="0" smtClean="0">
                          <a:ln>
                            <a:noFill/>
                          </a:ln>
                          <a:effectLst>
                            <a:outerShdw blurRad="38100" dist="12700" dir="2700000" algn="tl" rotWithShape="0">
                              <a:schemeClr val="tx1"/>
                            </a:outerShdw>
                          </a:effectLst>
                          <a:latin typeface="Calibri" pitchFamily="34" charset="0"/>
                        </a:rPr>
                        <a:t>Venice</a:t>
                      </a:r>
                      <a:endParaRPr lang="bg-BG" sz="1800" dirty="0">
                        <a:ln>
                          <a:noFill/>
                        </a:ln>
                        <a:effectLst>
                          <a:outerShdw blurRad="38100" dist="12700" dir="2700000" algn="tl" rotWithShape="0">
                            <a:schemeClr val="tx1"/>
                          </a:outerShdw>
                        </a:effectLst>
                        <a:latin typeface="Calibri" pitchFamily="34" charset="0"/>
                      </a:endParaRPr>
                    </a:p>
                  </a:txBody>
                  <a:tcPr marT="0" marB="0">
                    <a:gradFill>
                      <a:gsLst>
                        <a:gs pos="0">
                          <a:schemeClr val="tx1">
                            <a:lumMod val="85000"/>
                          </a:schemeClr>
                        </a:gs>
                        <a:gs pos="75000">
                          <a:schemeClr val="bg2">
                            <a:lumMod val="60000"/>
                            <a:lumOff val="40000"/>
                          </a:schemeClr>
                        </a:gs>
                      </a:gsLst>
                      <a:lin ang="5400000" scaled="0"/>
                    </a:gradFill>
                  </a:tcPr>
                </a:tc>
              </a:tr>
              <a:tr h="245824">
                <a:tc>
                  <a:txBody>
                    <a:bodyPr/>
                    <a:lstStyle/>
                    <a:p>
                      <a:r>
                        <a:rPr lang="en-US" sz="1800" dirty="0" smtClean="0">
                          <a:ln>
                            <a:noFill/>
                          </a:ln>
                          <a:effectLst>
                            <a:outerShdw blurRad="63500" dir="2700000" algn="tl" rotWithShape="0">
                              <a:prstClr val="black">
                                <a:alpha val="40000"/>
                              </a:prstClr>
                            </a:outerShdw>
                          </a:effectLst>
                          <a:latin typeface="Calibri" pitchFamily="34" charset="0"/>
                        </a:rPr>
                        <a:t>BS Contact (GL)</a:t>
                      </a:r>
                      <a:endParaRPr lang="bg-BG" sz="1800" dirty="0">
                        <a:ln>
                          <a:noFill/>
                        </a:ln>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c>
                  <a:txBody>
                    <a:bodyPr/>
                    <a:lstStyle/>
                    <a:p>
                      <a:pPr algn="ctr"/>
                      <a:r>
                        <a:rPr lang="en-US" sz="1800" dirty="0" smtClean="0">
                          <a:ln>
                            <a:noFill/>
                          </a:ln>
                          <a:effectLst>
                            <a:outerShdw blurRad="63500" dir="2700000" algn="tl" rotWithShape="0">
                              <a:prstClr val="black">
                                <a:alpha val="40000"/>
                              </a:prstClr>
                            </a:outerShdw>
                          </a:effectLst>
                          <a:latin typeface="Calibri" pitchFamily="34" charset="0"/>
                        </a:rPr>
                        <a:t>14.8</a:t>
                      </a:r>
                      <a:endParaRPr lang="bg-BG" sz="1800" dirty="0">
                        <a:ln>
                          <a:noFill/>
                        </a:ln>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c>
                  <a:txBody>
                    <a:bodyPr/>
                    <a:lstStyle/>
                    <a:p>
                      <a:pPr algn="ctr"/>
                      <a:r>
                        <a:rPr lang="en-US" sz="1800" dirty="0" smtClean="0">
                          <a:ln>
                            <a:noFill/>
                          </a:ln>
                          <a:effectLst>
                            <a:outerShdw blurRad="63500" dir="2700000" algn="tl" rotWithShape="0">
                              <a:prstClr val="black">
                                <a:alpha val="40000"/>
                              </a:prstClr>
                            </a:outerShdw>
                          </a:effectLst>
                          <a:latin typeface="Calibri" pitchFamily="34" charset="0"/>
                        </a:rPr>
                        <a:t>11.6</a:t>
                      </a:r>
                      <a:endParaRPr lang="bg-BG" sz="1800" dirty="0">
                        <a:ln>
                          <a:noFill/>
                        </a:ln>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c>
                  <a:txBody>
                    <a:bodyPr/>
                    <a:lstStyle/>
                    <a:p>
                      <a:pPr algn="ctr"/>
                      <a:r>
                        <a:rPr lang="en-US" sz="1800" dirty="0" smtClean="0">
                          <a:ln>
                            <a:noFill/>
                          </a:ln>
                          <a:effectLst>
                            <a:outerShdw blurRad="63500" dir="2700000" algn="tl" rotWithShape="0">
                              <a:prstClr val="black">
                                <a:alpha val="40000"/>
                              </a:prstClr>
                            </a:outerShdw>
                          </a:effectLst>
                          <a:latin typeface="Calibri" pitchFamily="34" charset="0"/>
                        </a:rPr>
                        <a:t>151.6</a:t>
                      </a:r>
                      <a:endParaRPr lang="bg-BG" sz="1800" dirty="0">
                        <a:ln>
                          <a:noFill/>
                        </a:ln>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r>
              <a:tr h="245824">
                <a:tc>
                  <a:txBody>
                    <a:bodyPr/>
                    <a:lstStyle/>
                    <a:p>
                      <a:r>
                        <a:rPr lang="en-US" sz="1800" dirty="0" smtClean="0">
                          <a:ln>
                            <a:noFill/>
                          </a:ln>
                          <a:effectLst>
                            <a:outerShdw blurRad="63500" dir="2700000" algn="tl" rotWithShape="0">
                              <a:prstClr val="black">
                                <a:alpha val="40000"/>
                              </a:prstClr>
                            </a:outerShdw>
                          </a:effectLst>
                          <a:latin typeface="Calibri" pitchFamily="34" charset="0"/>
                        </a:rPr>
                        <a:t>Octaga Player</a:t>
                      </a:r>
                      <a:endParaRPr lang="bg-BG" sz="1800" dirty="0">
                        <a:ln>
                          <a:noFill/>
                        </a:ln>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c>
                  <a:txBody>
                    <a:bodyPr/>
                    <a:lstStyle/>
                    <a:p>
                      <a:pPr algn="ctr"/>
                      <a:r>
                        <a:rPr lang="en-US" sz="1800" dirty="0" smtClean="0">
                          <a:ln>
                            <a:noFill/>
                          </a:ln>
                          <a:effectLst>
                            <a:outerShdw blurRad="63500" dir="2700000" algn="tl" rotWithShape="0">
                              <a:prstClr val="black">
                                <a:alpha val="40000"/>
                              </a:prstClr>
                            </a:outerShdw>
                          </a:effectLst>
                          <a:latin typeface="Calibri" pitchFamily="34" charset="0"/>
                        </a:rPr>
                        <a:t>38.2</a:t>
                      </a:r>
                      <a:endParaRPr lang="bg-BG" sz="1800" dirty="0">
                        <a:ln>
                          <a:noFill/>
                        </a:ln>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c>
                  <a:txBody>
                    <a:bodyPr/>
                    <a:lstStyle/>
                    <a:p>
                      <a:pPr algn="ctr"/>
                      <a:r>
                        <a:rPr lang="en-US" sz="1800" dirty="0" smtClean="0">
                          <a:ln>
                            <a:noFill/>
                          </a:ln>
                          <a:effectLst>
                            <a:outerShdw blurRad="63500" dir="2700000" algn="tl" rotWithShape="0">
                              <a:prstClr val="black">
                                <a:alpha val="40000"/>
                              </a:prstClr>
                            </a:outerShdw>
                          </a:effectLst>
                          <a:latin typeface="Calibri" pitchFamily="34" charset="0"/>
                        </a:rPr>
                        <a:t>14.0</a:t>
                      </a:r>
                      <a:endParaRPr lang="bg-BG" sz="1800" dirty="0">
                        <a:ln>
                          <a:noFill/>
                        </a:ln>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c>
                  <a:txBody>
                    <a:bodyPr/>
                    <a:lstStyle/>
                    <a:p>
                      <a:pPr algn="ctr"/>
                      <a:r>
                        <a:rPr lang="en-US" sz="1800" dirty="0" smtClean="0">
                          <a:ln>
                            <a:noFill/>
                          </a:ln>
                          <a:effectLst>
                            <a:outerShdw blurRad="63500" dir="2700000" algn="tl" rotWithShape="0">
                              <a:prstClr val="black">
                                <a:alpha val="40000"/>
                              </a:prstClr>
                            </a:outerShdw>
                          </a:effectLst>
                          <a:latin typeface="Calibri" pitchFamily="34" charset="0"/>
                        </a:rPr>
                        <a:t>64.2</a:t>
                      </a:r>
                      <a:endParaRPr lang="bg-BG" sz="1800" dirty="0">
                        <a:ln>
                          <a:noFill/>
                        </a:ln>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r>
              <a:tr h="245824">
                <a:tc>
                  <a:txBody>
                    <a:bodyPr/>
                    <a:lstStyle/>
                    <a:p>
                      <a:r>
                        <a:rPr lang="en-US" sz="1800" dirty="0" smtClean="0">
                          <a:ln>
                            <a:noFill/>
                          </a:ln>
                          <a:effectLst>
                            <a:outerShdw blurRad="63500" dir="2700000" algn="tl" rotWithShape="0">
                              <a:prstClr val="black">
                                <a:alpha val="40000"/>
                              </a:prstClr>
                            </a:outerShdw>
                          </a:effectLst>
                          <a:latin typeface="Calibri" pitchFamily="34" charset="0"/>
                        </a:rPr>
                        <a:t>Flux Player</a:t>
                      </a:r>
                      <a:endParaRPr lang="bg-BG" sz="1800" dirty="0">
                        <a:ln>
                          <a:noFill/>
                        </a:ln>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c>
                  <a:txBody>
                    <a:bodyPr/>
                    <a:lstStyle/>
                    <a:p>
                      <a:pPr algn="ctr"/>
                      <a:r>
                        <a:rPr lang="en-US" sz="1800" dirty="0" smtClean="0">
                          <a:ln>
                            <a:noFill/>
                          </a:ln>
                          <a:effectLst>
                            <a:outerShdw blurRad="63500" dir="2700000" algn="tl" rotWithShape="0">
                              <a:prstClr val="black">
                                <a:alpha val="40000"/>
                              </a:prstClr>
                            </a:outerShdw>
                          </a:effectLst>
                          <a:latin typeface="Calibri" pitchFamily="34" charset="0"/>
                        </a:rPr>
                        <a:t>30.4</a:t>
                      </a:r>
                      <a:endParaRPr lang="bg-BG" sz="1800" dirty="0">
                        <a:ln>
                          <a:noFill/>
                        </a:ln>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c>
                  <a:txBody>
                    <a:bodyPr/>
                    <a:lstStyle/>
                    <a:p>
                      <a:pPr algn="ctr"/>
                      <a:r>
                        <a:rPr lang="en-US" sz="1800" dirty="0" smtClean="0">
                          <a:ln>
                            <a:noFill/>
                          </a:ln>
                          <a:effectLst>
                            <a:outerShdw blurRad="63500" dir="2700000" algn="tl" rotWithShape="0">
                              <a:prstClr val="black">
                                <a:alpha val="40000"/>
                              </a:prstClr>
                            </a:outerShdw>
                          </a:effectLst>
                          <a:latin typeface="Calibri" pitchFamily="34" charset="0"/>
                        </a:rPr>
                        <a:t>9.2</a:t>
                      </a:r>
                      <a:endParaRPr lang="bg-BG" sz="1800" dirty="0">
                        <a:ln>
                          <a:noFill/>
                        </a:ln>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c>
                  <a:txBody>
                    <a:bodyPr/>
                    <a:lstStyle/>
                    <a:p>
                      <a:pPr algn="ctr"/>
                      <a:r>
                        <a:rPr lang="en-US" sz="1800" dirty="0" smtClean="0">
                          <a:ln>
                            <a:noFill/>
                          </a:ln>
                          <a:effectLst>
                            <a:outerShdw blurRad="63500" dir="2700000" algn="tl" rotWithShape="0">
                              <a:prstClr val="black">
                                <a:alpha val="40000"/>
                              </a:prstClr>
                            </a:outerShdw>
                          </a:effectLst>
                          <a:latin typeface="Calibri" pitchFamily="34" charset="0"/>
                        </a:rPr>
                        <a:t>24.7</a:t>
                      </a:r>
                      <a:endParaRPr lang="bg-BG" sz="1800" dirty="0">
                        <a:ln>
                          <a:noFill/>
                        </a:ln>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r>
              <a:tr h="2458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n>
                            <a:noFill/>
                          </a:ln>
                          <a:effectLst>
                            <a:outerShdw blurRad="63500" dir="2700000" algn="tl" rotWithShape="0">
                              <a:prstClr val="black">
                                <a:alpha val="40000"/>
                              </a:prstClr>
                            </a:outerShdw>
                          </a:effectLst>
                          <a:latin typeface="Calibri" pitchFamily="34" charset="0"/>
                        </a:rPr>
                        <a:t>InstantReality</a:t>
                      </a:r>
                      <a:endParaRPr lang="bg-BG" sz="1800" dirty="0" smtClean="0">
                        <a:ln>
                          <a:noFill/>
                        </a:ln>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c>
                  <a:txBody>
                    <a:bodyPr/>
                    <a:lstStyle/>
                    <a:p>
                      <a:pPr algn="ctr"/>
                      <a:r>
                        <a:rPr lang="en-US" sz="1800" dirty="0" smtClean="0">
                          <a:effectLst>
                            <a:outerShdw blurRad="63500" dir="2700000" algn="tl" rotWithShape="0">
                              <a:prstClr val="black">
                                <a:alpha val="40000"/>
                              </a:prstClr>
                            </a:outerShdw>
                          </a:effectLst>
                          <a:latin typeface="Calibri" pitchFamily="34" charset="0"/>
                        </a:rPr>
                        <a:t>64.2</a:t>
                      </a:r>
                      <a:endParaRPr lang="bg-BG" sz="1800" dirty="0">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c>
                  <a:txBody>
                    <a:bodyPr/>
                    <a:lstStyle/>
                    <a:p>
                      <a:pPr algn="ctr"/>
                      <a:r>
                        <a:rPr lang="en-US" sz="1800" dirty="0" smtClean="0">
                          <a:effectLst>
                            <a:outerShdw blurRad="63500" dir="2700000" algn="tl" rotWithShape="0">
                              <a:prstClr val="black">
                                <a:alpha val="40000"/>
                              </a:prstClr>
                            </a:outerShdw>
                          </a:effectLst>
                          <a:latin typeface="Calibri" pitchFamily="34" charset="0"/>
                        </a:rPr>
                        <a:t>32.3</a:t>
                      </a:r>
                      <a:endParaRPr lang="bg-BG" sz="1800" dirty="0">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c>
                  <a:txBody>
                    <a:bodyPr/>
                    <a:lstStyle/>
                    <a:p>
                      <a:pPr algn="ctr"/>
                      <a:r>
                        <a:rPr lang="en-US" sz="1800" dirty="0" smtClean="0">
                          <a:effectLst>
                            <a:outerShdw blurRad="63500" dir="2700000" algn="tl" rotWithShape="0">
                              <a:prstClr val="black">
                                <a:alpha val="40000"/>
                              </a:prstClr>
                            </a:outerShdw>
                          </a:effectLst>
                          <a:latin typeface="Calibri" pitchFamily="34" charset="0"/>
                        </a:rPr>
                        <a:t>11.6</a:t>
                      </a:r>
                      <a:endParaRPr lang="bg-BG" sz="1800" dirty="0">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r>
              <a:tr h="245824">
                <a:tc>
                  <a:txBody>
                    <a:bodyPr/>
                    <a:lstStyle/>
                    <a:p>
                      <a:r>
                        <a:rPr lang="en-US" sz="1800" dirty="0" smtClean="0">
                          <a:effectLst>
                            <a:outerShdw blurRad="63500" dir="2700000" algn="tl" rotWithShape="0">
                              <a:prstClr val="black">
                                <a:alpha val="40000"/>
                              </a:prstClr>
                            </a:outerShdw>
                          </a:effectLst>
                          <a:latin typeface="Calibri" pitchFamily="34" charset="0"/>
                        </a:rPr>
                        <a:t>Xj3D</a:t>
                      </a:r>
                      <a:endParaRPr lang="bg-BG" sz="1800" dirty="0">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c>
                  <a:txBody>
                    <a:bodyPr/>
                    <a:lstStyle/>
                    <a:p>
                      <a:pPr algn="ctr"/>
                      <a:r>
                        <a:rPr lang="en-US" sz="1800" dirty="0" smtClean="0">
                          <a:effectLst>
                            <a:outerShdw blurRad="63500" dir="2700000" algn="tl" rotWithShape="0">
                              <a:prstClr val="black">
                                <a:alpha val="40000"/>
                              </a:prstClr>
                            </a:outerShdw>
                          </a:effectLst>
                          <a:latin typeface="Calibri" pitchFamily="34" charset="0"/>
                        </a:rPr>
                        <a:t>26.8</a:t>
                      </a:r>
                      <a:endParaRPr lang="bg-BG" sz="1800" dirty="0">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c>
                  <a:txBody>
                    <a:bodyPr/>
                    <a:lstStyle/>
                    <a:p>
                      <a:pPr algn="ctr"/>
                      <a:r>
                        <a:rPr lang="en-US" sz="1800" dirty="0" smtClean="0">
                          <a:effectLst>
                            <a:outerShdw blurRad="63500" dir="2700000" algn="tl" rotWithShape="0">
                              <a:prstClr val="black">
                                <a:alpha val="40000"/>
                              </a:prstClr>
                            </a:outerShdw>
                          </a:effectLst>
                          <a:latin typeface="Calibri" pitchFamily="34" charset="0"/>
                        </a:rPr>
                        <a:t>27.2</a:t>
                      </a:r>
                      <a:endParaRPr lang="bg-BG" sz="1800" dirty="0">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c>
                  <a:txBody>
                    <a:bodyPr/>
                    <a:lstStyle/>
                    <a:p>
                      <a:pPr algn="ctr"/>
                      <a:r>
                        <a:rPr lang="en-US" sz="1800" dirty="0" smtClean="0">
                          <a:effectLst>
                            <a:outerShdw blurRad="63500" dir="2700000" algn="tl" rotWithShape="0">
                              <a:prstClr val="black">
                                <a:alpha val="40000"/>
                              </a:prstClr>
                            </a:outerShdw>
                          </a:effectLst>
                          <a:latin typeface="Calibri" pitchFamily="34" charset="0"/>
                        </a:rPr>
                        <a:t>123.4</a:t>
                      </a:r>
                      <a:endParaRPr lang="bg-BG" sz="1800" dirty="0">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r>
              <a:tr h="245824">
                <a:tc>
                  <a:txBody>
                    <a:bodyPr/>
                    <a:lstStyle/>
                    <a:p>
                      <a:r>
                        <a:rPr lang="en-US" sz="1800" dirty="0" smtClean="0">
                          <a:effectLst>
                            <a:outerShdw blurRad="63500" dir="2700000" algn="tl" rotWithShape="0">
                              <a:prstClr val="black">
                                <a:alpha val="40000"/>
                              </a:prstClr>
                            </a:outerShdw>
                          </a:effectLst>
                          <a:latin typeface="Calibri" pitchFamily="34" charset="0"/>
                        </a:rPr>
                        <a:t>RTSG/OGRE</a:t>
                      </a:r>
                      <a:endParaRPr lang="bg-BG" sz="1800" dirty="0">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rgbClr val="FFC000"/>
                        </a:gs>
                      </a:gsLst>
                      <a:lin ang="5400000" scaled="0"/>
                    </a:gradFill>
                  </a:tcPr>
                </a:tc>
                <a:tc>
                  <a:txBody>
                    <a:bodyPr/>
                    <a:lstStyle/>
                    <a:p>
                      <a:pPr algn="ctr"/>
                      <a:r>
                        <a:rPr lang="en-US" sz="1800" dirty="0" smtClean="0">
                          <a:effectLst>
                            <a:outerShdw blurRad="63500" dir="2700000" algn="tl" rotWithShape="0">
                              <a:prstClr val="black">
                                <a:alpha val="40000"/>
                              </a:prstClr>
                            </a:outerShdw>
                          </a:effectLst>
                          <a:latin typeface="Calibri" pitchFamily="34" charset="0"/>
                        </a:rPr>
                        <a:t>113.7</a:t>
                      </a:r>
                      <a:endParaRPr lang="bg-BG" sz="1800" dirty="0">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rgbClr val="FFC000"/>
                        </a:gs>
                      </a:gsLst>
                      <a:lin ang="5400000" scaled="0"/>
                    </a:gradFill>
                  </a:tcPr>
                </a:tc>
                <a:tc>
                  <a:txBody>
                    <a:bodyPr/>
                    <a:lstStyle/>
                    <a:p>
                      <a:pPr algn="ctr"/>
                      <a:r>
                        <a:rPr lang="en-US" sz="1800" dirty="0" smtClean="0">
                          <a:effectLst>
                            <a:outerShdw blurRad="63500" dir="2700000" algn="tl" rotWithShape="0">
                              <a:prstClr val="black">
                                <a:alpha val="40000"/>
                              </a:prstClr>
                            </a:outerShdw>
                          </a:effectLst>
                          <a:latin typeface="Calibri" pitchFamily="34" charset="0"/>
                        </a:rPr>
                        <a:t>51.6</a:t>
                      </a:r>
                      <a:endParaRPr lang="bg-BG" sz="1800" dirty="0">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rgbClr val="FFC000"/>
                        </a:gs>
                      </a:gsLst>
                      <a:lin ang="5400000" scaled="0"/>
                    </a:gradFill>
                  </a:tcPr>
                </a:tc>
                <a:tc>
                  <a:txBody>
                    <a:bodyPr/>
                    <a:lstStyle/>
                    <a:p>
                      <a:pPr algn="ctr"/>
                      <a:r>
                        <a:rPr lang="en-US" sz="1800" dirty="0" smtClean="0">
                          <a:effectLst>
                            <a:outerShdw blurRad="63500" dir="2700000" algn="tl" rotWithShape="0">
                              <a:prstClr val="black">
                                <a:alpha val="40000"/>
                              </a:prstClr>
                            </a:outerShdw>
                          </a:effectLst>
                          <a:latin typeface="Calibri" pitchFamily="34" charset="0"/>
                        </a:rPr>
                        <a:t>631.2</a:t>
                      </a:r>
                      <a:endParaRPr lang="bg-BG" sz="1800" dirty="0">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rgbClr val="FFC000"/>
                        </a:gs>
                      </a:gsLst>
                      <a:lin ang="5400000" scaled="0"/>
                    </a:gradFill>
                  </a:tcPr>
                </a:tc>
              </a:tr>
            </a:tbl>
          </a:graphicData>
        </a:graphic>
      </p:graphicFrame>
      <p:pic>
        <p:nvPicPr>
          <p:cNvPr id="2050" name="Picture 2" descr="D:\Presentations\Conferences\INTUITION 2008\images\RTSG Venice.png"/>
          <p:cNvPicPr>
            <a:picLocks noChangeAspect="1" noChangeArrowheads="1"/>
          </p:cNvPicPr>
          <p:nvPr/>
        </p:nvPicPr>
        <p:blipFill>
          <a:blip r:embed="rId3" cstate="print"/>
          <a:srcRect r="6633"/>
          <a:stretch>
            <a:fillRect/>
          </a:stretch>
        </p:blipFill>
        <p:spPr bwMode="auto">
          <a:xfrm>
            <a:off x="5715000" y="3886200"/>
            <a:ext cx="3208140" cy="2438400"/>
          </a:xfrm>
          <a:prstGeom prst="round2DiagRect">
            <a:avLst>
              <a:gd name="adj1" fmla="val 9700"/>
              <a:gd name="adj2" fmla="val 0"/>
            </a:avLst>
          </a:prstGeom>
          <a:ln w="88900" cap="sq">
            <a:noFill/>
            <a:miter lim="800000"/>
          </a:ln>
          <a:effectLst/>
          <a:scene3d>
            <a:camera prst="orthographicFront"/>
            <a:lightRig rig="glow" dir="t">
              <a:rot lat="0" lon="0" rev="4800000"/>
            </a:lightRig>
          </a:scene3d>
          <a:sp3d prstMaterial="matte">
            <a:bevelT w="127000" h="63500"/>
          </a:sp3d>
        </p:spPr>
      </p:pic>
      <p:sp>
        <p:nvSpPr>
          <p:cNvPr id="26" name="Text Placeholder 5"/>
          <p:cNvSpPr txBox="1">
            <a:spLocks/>
          </p:cNvSpPr>
          <p:nvPr/>
        </p:nvSpPr>
        <p:spPr>
          <a:xfrm>
            <a:off x="5791200" y="5791200"/>
            <a:ext cx="2152681" cy="467662"/>
          </a:xfrm>
          <a:prstGeom prst="rect">
            <a:avLst/>
          </a:prstGeom>
        </p:spPr>
        <p:txBody>
          <a:bodyPr lIns="118800" tIns="0" bIns="0" anchor="ctr" anchorCtr="0">
            <a:noAutofit/>
            <a:scene3d>
              <a:camera prst="orthographicFront"/>
              <a:lightRig rig="threePt" dir="t"/>
            </a:scene3d>
            <a:sp3d extrusionH="57150" contourW="12700" prstMaterial="translucentPowder">
              <a:bevelT w="12700" h="12700"/>
              <a:contourClr>
                <a:srgbClr val="434343"/>
              </a:contourClr>
            </a:sp3d>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Tx/>
              <a:buNone/>
              <a:tabLst/>
              <a:defRPr/>
            </a:pPr>
            <a:r>
              <a:rPr kumimoji="0" lang="en-US" sz="2200" b="1" i="0" u="none" strike="noStrike" kern="1200" cap="none" spc="0" normalizeH="0" baseline="0" noProof="0" dirty="0" smtClean="0">
                <a:ln>
                  <a:noFill/>
                </a:ln>
                <a:solidFill>
                  <a:schemeClr val="tx1">
                    <a:alpha val="46000"/>
                  </a:schemeClr>
                </a:solidFill>
                <a:effectLst>
                  <a:outerShdw blurRad="50800" dist="38100" dir="2700000" algn="tl" rotWithShape="0">
                    <a:prstClr val="black">
                      <a:alpha val="67000"/>
                    </a:prstClr>
                  </a:outerShdw>
                </a:effectLst>
                <a:uLnTx/>
                <a:uFillTx/>
                <a:latin typeface="Calibri" pitchFamily="34" charset="0"/>
                <a:ea typeface="+mn-ea"/>
                <a:cs typeface="+mn-cs"/>
              </a:rPr>
              <a:t>Venice (1M tri)</a:t>
            </a:r>
            <a:endParaRPr kumimoji="0" lang="bg-BG" sz="2200" b="1" i="0" u="none" strike="noStrike" kern="1200" cap="none" spc="0" normalizeH="0" baseline="0" noProof="0" dirty="0">
              <a:ln>
                <a:noFill/>
              </a:ln>
              <a:solidFill>
                <a:schemeClr val="tx1">
                  <a:alpha val="46000"/>
                </a:schemeClr>
              </a:solidFill>
              <a:effectLst>
                <a:outerShdw blurRad="50800" dist="38100" dir="2700000" algn="tl" rotWithShape="0">
                  <a:prstClr val="black">
                    <a:alpha val="67000"/>
                  </a:prstClr>
                </a:outerShdw>
              </a:effectLst>
              <a:uLnTx/>
              <a:uFillTx/>
              <a:latin typeface="Calibri" pitchFamily="34" charset="0"/>
              <a:ea typeface="+mn-ea"/>
              <a:cs typeface="+mn-cs"/>
            </a:endParaRPr>
          </a:p>
        </p:txBody>
      </p:sp>
      <p:pic>
        <p:nvPicPr>
          <p:cNvPr id="2054" name="Picture 6" descr="D:\Presentations\Conferences\INTUITION 2008\images\RTSG OGRE Beetle.png"/>
          <p:cNvPicPr>
            <a:picLocks noChangeAspect="1" noChangeArrowheads="1"/>
          </p:cNvPicPr>
          <p:nvPr/>
        </p:nvPicPr>
        <p:blipFill>
          <a:blip r:embed="rId4" cstate="print"/>
          <a:stretch>
            <a:fillRect/>
          </a:stretch>
        </p:blipFill>
        <p:spPr bwMode="auto">
          <a:xfrm>
            <a:off x="300046" y="1219200"/>
            <a:ext cx="3205154" cy="2136768"/>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scene3d>
            <a:camera prst="orthographicFront"/>
            <a:lightRig rig="glow" dir="t">
              <a:rot lat="0" lon="0" rev="4800000"/>
            </a:lightRig>
          </a:scene3d>
          <a:sp3d prstMaterial="matte">
            <a:bevelT w="127000" h="63500"/>
          </a:sp3d>
        </p:spPr>
      </p:pic>
      <p:sp>
        <p:nvSpPr>
          <p:cNvPr id="27" name="Text Placeholder 5"/>
          <p:cNvSpPr txBox="1">
            <a:spLocks/>
          </p:cNvSpPr>
          <p:nvPr/>
        </p:nvSpPr>
        <p:spPr>
          <a:xfrm>
            <a:off x="228600" y="2819400"/>
            <a:ext cx="2566996" cy="467662"/>
          </a:xfrm>
          <a:prstGeom prst="rect">
            <a:avLst/>
          </a:prstGeom>
        </p:spPr>
        <p:txBody>
          <a:bodyPr lIns="118800" tIns="0" bIns="0" anchor="ctr" anchorCtr="0">
            <a:noAutofit/>
            <a:scene3d>
              <a:camera prst="orthographicFront"/>
              <a:lightRig rig="threePt" dir="t"/>
            </a:scene3d>
            <a:sp3d extrusionH="57150" contourW="12700" prstMaterial="translucentPowder">
              <a:bevelT w="12700" h="12700"/>
              <a:contourClr>
                <a:srgbClr val="434343"/>
              </a:contourClr>
            </a:sp3d>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Tx/>
              <a:buNone/>
              <a:tabLst/>
              <a:defRPr/>
            </a:pPr>
            <a:r>
              <a:rPr kumimoji="0" lang="en-US" sz="2200" b="1" i="0" u="none" strike="noStrike" kern="1200" cap="none" spc="0" normalizeH="0" baseline="0" noProof="0" dirty="0" smtClean="0">
                <a:ln>
                  <a:noFill/>
                </a:ln>
                <a:solidFill>
                  <a:schemeClr val="tx1">
                    <a:alpha val="46000"/>
                  </a:schemeClr>
                </a:solidFill>
                <a:effectLst>
                  <a:outerShdw blurRad="50800" dist="38100" dir="2700000" algn="tl" rotWithShape="0">
                    <a:prstClr val="black">
                      <a:alpha val="67000"/>
                    </a:prstClr>
                  </a:outerShdw>
                </a:effectLst>
                <a:uLnTx/>
                <a:uFillTx/>
                <a:latin typeface="Calibri" pitchFamily="34" charset="0"/>
                <a:ea typeface="+mn-ea"/>
                <a:cs typeface="+mn-cs"/>
              </a:rPr>
              <a:t>Beetles (2.7M</a:t>
            </a:r>
            <a:r>
              <a:rPr kumimoji="0" lang="en-US" sz="2200" b="1" i="0" u="none" strike="noStrike" kern="1200" cap="none" spc="0" normalizeH="0" noProof="0" dirty="0" smtClean="0">
                <a:ln>
                  <a:noFill/>
                </a:ln>
                <a:solidFill>
                  <a:schemeClr val="tx1">
                    <a:alpha val="46000"/>
                  </a:schemeClr>
                </a:solidFill>
                <a:effectLst>
                  <a:outerShdw blurRad="50800" dist="38100" dir="2700000" algn="tl" rotWithShape="0">
                    <a:prstClr val="black">
                      <a:alpha val="67000"/>
                    </a:prstClr>
                  </a:outerShdw>
                </a:effectLst>
                <a:uLnTx/>
                <a:uFillTx/>
                <a:latin typeface="Calibri" pitchFamily="34" charset="0"/>
                <a:ea typeface="+mn-ea"/>
                <a:cs typeface="+mn-cs"/>
              </a:rPr>
              <a:t> tri)</a:t>
            </a:r>
            <a:endParaRPr kumimoji="0" lang="bg-BG" sz="2200" b="1" i="0" u="none" strike="noStrike" kern="1200" cap="none" spc="0" normalizeH="0" baseline="0" noProof="0" dirty="0">
              <a:ln>
                <a:noFill/>
              </a:ln>
              <a:solidFill>
                <a:schemeClr val="tx1">
                  <a:alpha val="46000"/>
                </a:schemeClr>
              </a:solidFill>
              <a:effectLst>
                <a:outerShdw blurRad="50800" dist="38100" dir="2700000" algn="tl" rotWithShape="0">
                  <a:prstClr val="black">
                    <a:alpha val="67000"/>
                  </a:prstClr>
                </a:outerShdw>
              </a:effectLst>
              <a:uLnTx/>
              <a:uFillTx/>
              <a:latin typeface="Calibri" pitchFamily="34" charset="0"/>
              <a:ea typeface="+mn-ea"/>
              <a:cs typeface="+mn-cs"/>
            </a:endParaRPr>
          </a:p>
        </p:txBody>
      </p:sp>
      <p:pic>
        <p:nvPicPr>
          <p:cNvPr id="2053" name="Picture 5" descr="D:\Presentations\Conferences\INTUITION 2008\images\RTSG OGRE Troops.jpg"/>
          <p:cNvPicPr>
            <a:picLocks noChangeAspect="1" noChangeArrowheads="1"/>
          </p:cNvPicPr>
          <p:nvPr/>
        </p:nvPicPr>
        <p:blipFill>
          <a:blip r:embed="rId5" cstate="print"/>
          <a:stretch>
            <a:fillRect/>
          </a:stretch>
        </p:blipFill>
        <p:spPr bwMode="auto">
          <a:xfrm>
            <a:off x="5715000" y="1219200"/>
            <a:ext cx="3200400" cy="2133600"/>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
        <p:nvSpPr>
          <p:cNvPr id="28" name="Text Placeholder 5"/>
          <p:cNvSpPr txBox="1">
            <a:spLocks/>
          </p:cNvSpPr>
          <p:nvPr/>
        </p:nvSpPr>
        <p:spPr>
          <a:xfrm>
            <a:off x="5791200" y="2819400"/>
            <a:ext cx="2328851" cy="467662"/>
          </a:xfrm>
          <a:prstGeom prst="rect">
            <a:avLst/>
          </a:prstGeom>
        </p:spPr>
        <p:txBody>
          <a:bodyPr lIns="118800" tIns="0" bIns="0" anchor="ctr" anchorCtr="0">
            <a:noAutofit/>
            <a:scene3d>
              <a:camera prst="orthographicFront"/>
              <a:lightRig rig="threePt" dir="t"/>
            </a:scene3d>
            <a:sp3d extrusionH="57150" contourW="12700" prstMaterial="translucentPowder">
              <a:bevelT w="12700" h="12700"/>
              <a:contourClr>
                <a:srgbClr val="434343"/>
              </a:contourClr>
            </a:sp3d>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Tx/>
              <a:buNone/>
              <a:tabLst/>
              <a:defRPr/>
            </a:pPr>
            <a:r>
              <a:rPr lang="en-US" sz="2200" b="1" dirty="0" smtClean="0">
                <a:solidFill>
                  <a:schemeClr val="tx1">
                    <a:alpha val="46000"/>
                  </a:schemeClr>
                </a:solidFill>
                <a:effectLst>
                  <a:outerShdw blurRad="50800" dist="38100" dir="2700000" algn="tl" rotWithShape="0">
                    <a:prstClr val="black">
                      <a:alpha val="67000"/>
                    </a:prstClr>
                  </a:outerShdw>
                </a:effectLst>
                <a:latin typeface="Calibri" pitchFamily="34" charset="0"/>
                <a:cs typeface="+mn-cs"/>
              </a:rPr>
              <a:t>Troopers (1M tri)</a:t>
            </a:r>
            <a:endParaRPr kumimoji="0" lang="bg-BG" sz="2200" b="1" i="0" u="none" strike="noStrike" kern="1200" cap="none" spc="0" normalizeH="0" baseline="0" noProof="0" dirty="0">
              <a:ln>
                <a:noFill/>
              </a:ln>
              <a:solidFill>
                <a:schemeClr val="tx1">
                  <a:alpha val="46000"/>
                </a:schemeClr>
              </a:solidFill>
              <a:effectLst>
                <a:outerShdw blurRad="50800" dist="38100" dir="2700000" algn="tl" rotWithShape="0">
                  <a:prstClr val="black">
                    <a:alpha val="67000"/>
                  </a:prstClr>
                </a:outerShdw>
              </a:effectLst>
              <a:uLnTx/>
              <a:uFillTx/>
              <a:latin typeface="Calibri" pitchFamily="34" charset="0"/>
              <a:ea typeface="+mn-ea"/>
              <a:cs typeface="+mn-cs"/>
            </a:endParaRPr>
          </a:p>
        </p:txBody>
      </p:sp>
      <p:sp>
        <p:nvSpPr>
          <p:cNvPr id="14" name="Text Placeholder 5"/>
          <p:cNvSpPr txBox="1">
            <a:spLocks/>
          </p:cNvSpPr>
          <p:nvPr/>
        </p:nvSpPr>
        <p:spPr>
          <a:xfrm>
            <a:off x="152400" y="3886200"/>
            <a:ext cx="2786082" cy="467662"/>
          </a:xfrm>
          <a:prstGeom prst="rect">
            <a:avLst/>
          </a:prstGeom>
        </p:spPr>
        <p:txBody>
          <a:bodyPr lIns="118800" tIns="0" bIns="0" anchor="ctr" anchorCtr="0">
            <a:noAutofit/>
            <a:scene3d>
              <a:camera prst="orthographicFront"/>
              <a:lightRig rig="threePt" dir="t"/>
            </a:scene3d>
            <a:sp3d extrusionH="57150" contourW="12700" prstMaterial="translucentPowder">
              <a:bevelT w="12700" h="12700"/>
              <a:contourClr>
                <a:srgbClr val="434343"/>
              </a:contourClr>
            </a:sp3d>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Tx/>
              <a:buNone/>
              <a:tabLst/>
              <a:defRPr/>
            </a:pPr>
            <a:r>
              <a:rPr kumimoji="0" lang="en-US" sz="2200" b="1" i="0" u="none" strike="noStrike" kern="1200" cap="none" spc="0" normalizeH="0" baseline="0" noProof="0" dirty="0" smtClean="0">
                <a:ln>
                  <a:noFill/>
                </a:ln>
                <a:solidFill>
                  <a:schemeClr val="tx1">
                    <a:alpha val="46000"/>
                  </a:schemeClr>
                </a:solidFill>
                <a:effectLst>
                  <a:outerShdw blurRad="50800" dist="38100" dir="2700000" algn="tl" rotWithShape="0">
                    <a:prstClr val="black">
                      <a:alpha val="67000"/>
                    </a:prstClr>
                  </a:outerShdw>
                </a:effectLst>
                <a:uLnTx/>
                <a:uFillTx/>
                <a:latin typeface="Calibri" pitchFamily="34" charset="0"/>
                <a:ea typeface="+mn-ea"/>
                <a:cs typeface="+mn-cs"/>
              </a:rPr>
              <a:t>Performance (FPS)</a:t>
            </a:r>
            <a:endParaRPr kumimoji="0" lang="bg-BG" sz="2200" b="1" i="0" u="none" strike="noStrike" kern="1200" cap="none" spc="0" normalizeH="0" baseline="0" noProof="0" dirty="0">
              <a:ln>
                <a:noFill/>
              </a:ln>
              <a:solidFill>
                <a:schemeClr val="tx1">
                  <a:alpha val="46000"/>
                </a:schemeClr>
              </a:solidFill>
              <a:effectLst>
                <a:outerShdw blurRad="50800" dist="38100" dir="2700000" algn="tl" rotWithShape="0">
                  <a:prstClr val="black">
                    <a:alpha val="67000"/>
                  </a:prstClr>
                </a:outerShdw>
              </a:effectLst>
              <a:uLnTx/>
              <a:uFillTx/>
              <a:latin typeface="Calibri" pitchFamily="34" charset="0"/>
              <a:ea typeface="+mn-ea"/>
              <a:cs typeface="+mn-cs"/>
            </a:endParaRPr>
          </a:p>
        </p:txBody>
      </p:sp>
    </p:spTree>
  </p:cSld>
  <p:clrMapOvr>
    <a:masterClrMapping/>
  </p:clrMapOvr>
  <p:transition advTm="976"/>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Research</a:t>
            </a:r>
            <a:endParaRPr lang="bg-BG" dirty="0"/>
          </a:p>
        </p:txBody>
      </p:sp>
      <p:sp>
        <p:nvSpPr>
          <p:cNvPr id="5" name="Content Placeholder 4"/>
          <p:cNvSpPr>
            <a:spLocks noGrp="1"/>
          </p:cNvSpPr>
          <p:nvPr>
            <p:ph idx="1"/>
          </p:nvPr>
        </p:nvSpPr>
        <p:spPr/>
        <p:txBody>
          <a:bodyPr>
            <a:normAutofit/>
          </a:bodyPr>
          <a:lstStyle/>
          <a:p>
            <a:r>
              <a:rPr lang="en-US" dirty="0" smtClean="0"/>
              <a:t>Multi-threading with EXTRA</a:t>
            </a:r>
          </a:p>
          <a:p>
            <a:r>
              <a:rPr lang="en-US" dirty="0" smtClean="0"/>
              <a:t>Optimizing X3D scene graph is hard when SAI is used, restrictions on scene graph modification would help</a:t>
            </a:r>
          </a:p>
          <a:p>
            <a:r>
              <a:rPr lang="en-US" dirty="0" smtClean="0"/>
              <a:t>Common appearance model for ray tracing and rasterization</a:t>
            </a:r>
          </a:p>
          <a:p>
            <a:pPr lvl="1"/>
            <a:r>
              <a:rPr lang="en-US" dirty="0" smtClean="0"/>
              <a:t>Descriptive like Appearance and Material nodes</a:t>
            </a:r>
          </a:p>
          <a:p>
            <a:pPr lvl="1"/>
            <a:r>
              <a:rPr lang="en-US" dirty="0" smtClean="0"/>
              <a:t>Or imperative like user-defined shaders</a:t>
            </a:r>
          </a:p>
        </p:txBody>
      </p:sp>
    </p:spTree>
  </p:cSld>
  <p:clrMapOvr>
    <a:masterClrMapping/>
  </p:clrMapOvr>
  <p:transition advTm="223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21791" y="2214554"/>
            <a:ext cx="5989344" cy="2273634"/>
          </a:xfrm>
        </p:spPr>
        <p:txBody>
          <a:bodyPr/>
          <a:lstStyle/>
          <a:p>
            <a:r>
              <a:rPr lang="en-US" dirty="0" smtClean="0"/>
              <a:t>Thank you !</a:t>
            </a:r>
            <a:br>
              <a:rPr lang="en-US" dirty="0" smtClean="0"/>
            </a:br>
            <a:r>
              <a:rPr lang="en-US" dirty="0" smtClean="0"/>
              <a:t>Questions ?</a:t>
            </a:r>
            <a:endParaRPr lang="de-D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Rasterization</a:t>
            </a:r>
            <a:endParaRPr lang="bg-BG" dirty="0"/>
          </a:p>
        </p:txBody>
      </p:sp>
      <p:pic>
        <p:nvPicPr>
          <p:cNvPr id="4098" name="Picture 2"/>
          <p:cNvPicPr>
            <a:picLocks noChangeAspect="1" noChangeArrowheads="1"/>
          </p:cNvPicPr>
          <p:nvPr/>
        </p:nvPicPr>
        <p:blipFill>
          <a:blip r:embed="rId3"/>
          <a:srcRect/>
          <a:stretch>
            <a:fillRect/>
          </a:stretch>
        </p:blipFill>
        <p:spPr bwMode="auto">
          <a:xfrm>
            <a:off x="428596" y="1201258"/>
            <a:ext cx="8286808" cy="5456618"/>
          </a:xfrm>
          <a:prstGeom prst="rect">
            <a:avLst/>
          </a:prstGeom>
          <a:ln>
            <a:noFill/>
          </a:ln>
          <a:effectLst>
            <a:softEdge rad="317500"/>
          </a:effectLst>
        </p:spPr>
      </p:pic>
    </p:spTree>
  </p:cSld>
  <p:clrMapOvr>
    <a:masterClrMapping/>
  </p:clrMapOvr>
  <p:transition advTm="1394"/>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Ray Tracing</a:t>
            </a:r>
            <a:endParaRPr lang="bg-BG" dirty="0"/>
          </a:p>
        </p:txBody>
      </p:sp>
      <p:pic>
        <p:nvPicPr>
          <p:cNvPr id="3074" name="Picture 2"/>
          <p:cNvPicPr>
            <a:picLocks noChangeAspect="1" noChangeArrowheads="1"/>
          </p:cNvPicPr>
          <p:nvPr/>
        </p:nvPicPr>
        <p:blipFill>
          <a:blip r:embed="rId3"/>
          <a:stretch>
            <a:fillRect/>
          </a:stretch>
        </p:blipFill>
        <p:spPr bwMode="auto">
          <a:xfrm>
            <a:off x="229112" y="1457034"/>
            <a:ext cx="8629168" cy="4852412"/>
          </a:xfrm>
          <a:prstGeom prst="rect">
            <a:avLst/>
          </a:prstGeom>
          <a:noFill/>
          <a:ln w="9525">
            <a:noFill/>
            <a:miter lim="800000"/>
            <a:headEnd/>
            <a:tailEnd/>
          </a:ln>
          <a:effectLst>
            <a:softEdge rad="317500"/>
          </a:effectLst>
        </p:spPr>
      </p:pic>
    </p:spTree>
  </p:cSld>
  <p:clrMapOvr>
    <a:masterClrMapping/>
  </p:clrMapOvr>
  <p:transition advTm="836"/>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Ray Tracing</a:t>
            </a:r>
            <a:endParaRPr lang="bg-BG" dirty="0"/>
          </a:p>
        </p:txBody>
      </p:sp>
      <p:pic>
        <p:nvPicPr>
          <p:cNvPr id="3074" name="Picture 2"/>
          <p:cNvPicPr>
            <a:picLocks noChangeAspect="1" noChangeArrowheads="1"/>
          </p:cNvPicPr>
          <p:nvPr/>
        </p:nvPicPr>
        <p:blipFill>
          <a:blip r:embed="rId3"/>
          <a:stretch>
            <a:fillRect/>
          </a:stretch>
        </p:blipFill>
        <p:spPr bwMode="auto">
          <a:xfrm>
            <a:off x="199454" y="764964"/>
            <a:ext cx="8658826" cy="5986260"/>
          </a:xfrm>
          <a:prstGeom prst="rect">
            <a:avLst/>
          </a:prstGeom>
          <a:noFill/>
          <a:ln w="9525">
            <a:noFill/>
            <a:miter lim="800000"/>
            <a:headEnd/>
            <a:tailEnd/>
          </a:ln>
          <a:effectLst>
            <a:softEdge rad="317500"/>
          </a:effectLst>
        </p:spPr>
      </p:pic>
    </p:spTree>
  </p:cSld>
  <p:clrMapOvr>
    <a:masterClrMapping/>
  </p:clrMapOvr>
  <p:transition advTm="976"/>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Rasterization for X3D</a:t>
            </a:r>
            <a:endParaRPr lang="bg-BG" dirty="0"/>
          </a:p>
        </p:txBody>
      </p:sp>
      <p:sp>
        <p:nvSpPr>
          <p:cNvPr id="9" name="Content Placeholder 8"/>
          <p:cNvSpPr>
            <a:spLocks noGrp="1"/>
          </p:cNvSpPr>
          <p:nvPr>
            <p:ph idx="1"/>
          </p:nvPr>
        </p:nvSpPr>
        <p:spPr>
          <a:xfrm>
            <a:off x="0" y="1050925"/>
            <a:ext cx="9136063" cy="5807075"/>
          </a:xfrm>
        </p:spPr>
        <p:txBody>
          <a:bodyPr>
            <a:normAutofit/>
          </a:bodyPr>
          <a:lstStyle/>
          <a:p>
            <a:r>
              <a:rPr lang="en-US" dirty="0" smtClean="0"/>
              <a:t>X3D is often implemented by using rasterization-based scene graph libraries</a:t>
            </a:r>
          </a:p>
          <a:p>
            <a:pPr lvl="1"/>
            <a:r>
              <a:rPr lang="en-US" dirty="0" smtClean="0"/>
              <a:t>OpenInventor</a:t>
            </a:r>
          </a:p>
          <a:p>
            <a:pPr lvl="1"/>
            <a:r>
              <a:rPr lang="en-US" dirty="0" smtClean="0"/>
              <a:t>Performer</a:t>
            </a:r>
          </a:p>
          <a:p>
            <a:pPr lvl="1"/>
            <a:r>
              <a:rPr lang="en-US" dirty="0" smtClean="0"/>
              <a:t>OpenSG</a:t>
            </a:r>
          </a:p>
          <a:p>
            <a:pPr lvl="1"/>
            <a:r>
              <a:rPr lang="en-US" dirty="0" smtClean="0"/>
              <a:t>OpenSceneGraph</a:t>
            </a:r>
          </a:p>
          <a:p>
            <a:r>
              <a:rPr lang="en-US" dirty="0" smtClean="0"/>
              <a:t>Rasterization-based rendering pipeline is used</a:t>
            </a:r>
          </a:p>
          <a:p>
            <a:pPr lvl="1"/>
            <a:r>
              <a:rPr lang="en-US" dirty="0" smtClean="0"/>
              <a:t>APP </a:t>
            </a:r>
            <a:r>
              <a:rPr lang="de-DE" dirty="0" smtClean="0"/>
              <a:t>–</a:t>
            </a:r>
            <a:r>
              <a:rPr lang="en-US" dirty="0" smtClean="0"/>
              <a:t> execute application logic</a:t>
            </a:r>
          </a:p>
          <a:p>
            <a:pPr lvl="1"/>
            <a:r>
              <a:rPr lang="en-US" dirty="0" smtClean="0"/>
              <a:t>CULL </a:t>
            </a:r>
            <a:r>
              <a:rPr lang="de-DE" dirty="0" smtClean="0"/>
              <a:t>–</a:t>
            </a:r>
            <a:r>
              <a:rPr lang="en-US" dirty="0" smtClean="0"/>
              <a:t> prepare all potentially visible geometry for rendering</a:t>
            </a:r>
          </a:p>
          <a:p>
            <a:pPr lvl="1"/>
            <a:r>
              <a:rPr lang="en-US" dirty="0" smtClean="0"/>
              <a:t>DRAW </a:t>
            </a:r>
            <a:r>
              <a:rPr lang="de-DE" dirty="0" smtClean="0"/>
              <a:t>–</a:t>
            </a:r>
            <a:r>
              <a:rPr lang="en-US" dirty="0" smtClean="0"/>
              <a:t> visualize visible geometry</a:t>
            </a:r>
          </a:p>
        </p:txBody>
      </p:sp>
    </p:spTree>
  </p:cSld>
  <p:clrMapOvr>
    <a:masterClrMapping/>
  </p:clrMapOvr>
  <p:transition advTm="1254"/>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Rasterization for X3D</a:t>
            </a:r>
            <a:endParaRPr lang="bg-BG" dirty="0"/>
          </a:p>
        </p:txBody>
      </p:sp>
      <p:sp>
        <p:nvSpPr>
          <p:cNvPr id="9" name="Content Placeholder 8"/>
          <p:cNvSpPr>
            <a:spLocks noGrp="1"/>
          </p:cNvSpPr>
          <p:nvPr>
            <p:ph idx="1"/>
          </p:nvPr>
        </p:nvSpPr>
        <p:spPr>
          <a:xfrm>
            <a:off x="0" y="1050925"/>
            <a:ext cx="9136063" cy="5807075"/>
          </a:xfrm>
        </p:spPr>
        <p:txBody>
          <a:bodyPr>
            <a:normAutofit/>
          </a:bodyPr>
          <a:lstStyle/>
          <a:p>
            <a:r>
              <a:rPr lang="en-US" dirty="0" smtClean="0"/>
              <a:t>APP-CULL-DRAW pipeline was designed for immediate drawing mode</a:t>
            </a:r>
          </a:p>
          <a:p>
            <a:pPr lvl="1"/>
            <a:r>
              <a:rPr lang="en-US" dirty="0" smtClean="0"/>
              <a:t>Scene state is stored in main memory</a:t>
            </a:r>
          </a:p>
          <a:p>
            <a:pPr lvl="1"/>
            <a:r>
              <a:rPr lang="en-US" dirty="0" smtClean="0"/>
              <a:t>Full scene state is sent every frame to the graphics card</a:t>
            </a:r>
          </a:p>
          <a:p>
            <a:pPr lvl="1">
              <a:buFont typeface="Wingdings" pitchFamily="2" charset="2"/>
              <a:buChar char=""/>
            </a:pPr>
            <a:r>
              <a:rPr lang="en-US" dirty="0" smtClean="0"/>
              <a:t>Full scene graph traversal is required every frame even for minimal changes</a:t>
            </a:r>
          </a:p>
          <a:p>
            <a:r>
              <a:rPr lang="en-US" dirty="0" smtClean="0"/>
              <a:t>Current graphics hardware operates in retained mode</a:t>
            </a:r>
          </a:p>
          <a:p>
            <a:pPr lvl="1"/>
            <a:r>
              <a:rPr lang="en-US" dirty="0" smtClean="0"/>
              <a:t>Scene state is partially or fully stored in GPU memory</a:t>
            </a:r>
          </a:p>
          <a:p>
            <a:pPr lvl="1"/>
            <a:r>
              <a:rPr lang="en-US" dirty="0" smtClean="0"/>
              <a:t>Only changes in the scene state are sent in every frame to the graphics card</a:t>
            </a:r>
          </a:p>
          <a:p>
            <a:pPr lvl="1">
              <a:buFont typeface="Wingdings" pitchFamily="2" charset="2"/>
              <a:buChar char="è"/>
            </a:pPr>
            <a:r>
              <a:rPr lang="en-US" dirty="0" smtClean="0"/>
              <a:t>Full scene graph traversal produces </a:t>
            </a:r>
            <a:r>
              <a:rPr lang="en-US" u="sng" dirty="0" smtClean="0"/>
              <a:t>overhead</a:t>
            </a:r>
          </a:p>
        </p:txBody>
      </p:sp>
    </p:spTree>
  </p:cSld>
  <p:clrMapOvr>
    <a:masterClrMapping/>
  </p:clrMapOvr>
  <p:transition advTm="1254"/>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Ray Tracing for X3D</a:t>
            </a:r>
            <a:endParaRPr lang="bg-BG" dirty="0"/>
          </a:p>
        </p:txBody>
      </p:sp>
      <p:sp>
        <p:nvSpPr>
          <p:cNvPr id="9" name="Content Placeholder 8"/>
          <p:cNvSpPr>
            <a:spLocks noGrp="1"/>
          </p:cNvSpPr>
          <p:nvPr>
            <p:ph idx="1"/>
          </p:nvPr>
        </p:nvSpPr>
        <p:spPr>
          <a:xfrm>
            <a:off x="0" y="1050925"/>
            <a:ext cx="9136063" cy="5807075"/>
          </a:xfrm>
        </p:spPr>
        <p:txBody>
          <a:bodyPr>
            <a:normAutofit/>
          </a:bodyPr>
          <a:lstStyle/>
          <a:p>
            <a:r>
              <a:rPr lang="en-US" dirty="0" smtClean="0"/>
              <a:t>Ray Tracing operates in retained mode</a:t>
            </a:r>
          </a:p>
          <a:p>
            <a:pPr lvl="1"/>
            <a:r>
              <a:rPr lang="en-US" dirty="0" smtClean="0"/>
              <a:t>Full scene state is sent once and stored in a ray tracer</a:t>
            </a:r>
          </a:p>
          <a:p>
            <a:pPr lvl="1"/>
            <a:r>
              <a:rPr lang="en-US" dirty="0" smtClean="0"/>
              <a:t>Incremental updates every frame</a:t>
            </a:r>
          </a:p>
          <a:p>
            <a:pPr lvl="1">
              <a:buFont typeface="Wingdings" pitchFamily="2" charset="2"/>
              <a:buChar char="è"/>
            </a:pPr>
            <a:r>
              <a:rPr lang="en-US" dirty="0" smtClean="0"/>
              <a:t>Full scene graph traversal produces </a:t>
            </a:r>
            <a:r>
              <a:rPr lang="en-US" u="sng" dirty="0" smtClean="0"/>
              <a:t>overhead</a:t>
            </a:r>
          </a:p>
        </p:txBody>
      </p:sp>
    </p:spTree>
  </p:cSld>
  <p:clrMapOvr>
    <a:masterClrMapping/>
  </p:clrMapOvr>
  <p:transition advTm="1115"/>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RTSG </a:t>
            </a:r>
            <a:r>
              <a:rPr lang="de-DE" dirty="0" smtClean="0"/>
              <a:t>–</a:t>
            </a:r>
            <a:r>
              <a:rPr lang="en-US" dirty="0" smtClean="0"/>
              <a:t> Real Time Scene Graph</a:t>
            </a:r>
            <a:endParaRPr lang="bg-BG" dirty="0"/>
          </a:p>
        </p:txBody>
      </p:sp>
      <p:sp>
        <p:nvSpPr>
          <p:cNvPr id="9" name="Content Placeholder 8"/>
          <p:cNvSpPr>
            <a:spLocks noGrp="1"/>
          </p:cNvSpPr>
          <p:nvPr>
            <p:ph idx="1"/>
          </p:nvPr>
        </p:nvSpPr>
        <p:spPr>
          <a:xfrm>
            <a:off x="0" y="1050925"/>
            <a:ext cx="9136063" cy="5807075"/>
          </a:xfrm>
        </p:spPr>
        <p:txBody>
          <a:bodyPr>
            <a:normAutofit/>
          </a:bodyPr>
          <a:lstStyle/>
          <a:p>
            <a:r>
              <a:rPr lang="en-US" dirty="0" smtClean="0"/>
              <a:t>Scene graph library supporting VRML/X3D scene graphs</a:t>
            </a:r>
          </a:p>
          <a:p>
            <a:r>
              <a:rPr lang="en-US" dirty="0" smtClean="0"/>
              <a:t>Designed with emphasis on real-time ray tracing rendering techniques</a:t>
            </a:r>
          </a:p>
          <a:p>
            <a:r>
              <a:rPr lang="en-US" dirty="0" smtClean="0"/>
              <a:t>Independent of rendering backend</a:t>
            </a:r>
          </a:p>
        </p:txBody>
      </p:sp>
      <p:pic>
        <p:nvPicPr>
          <p:cNvPr id="5" name="Picture 4" descr="D:\Presentations\Conferences\INTUITION 2008\images\RTSG OpenRT BMW.jpg"/>
          <p:cNvPicPr>
            <a:picLocks noChangeAspect="1" noChangeArrowheads="1"/>
          </p:cNvPicPr>
          <p:nvPr/>
        </p:nvPicPr>
        <p:blipFill>
          <a:blip r:embed="rId3"/>
          <a:srcRect/>
          <a:stretch>
            <a:fillRect/>
          </a:stretch>
        </p:blipFill>
        <p:spPr bwMode="auto">
          <a:xfrm>
            <a:off x="4841692" y="3733800"/>
            <a:ext cx="3638188" cy="2956992"/>
          </a:xfrm>
          <a:prstGeom prst="round2DiagRect">
            <a:avLst>
              <a:gd name="adj1" fmla="val 8890"/>
              <a:gd name="adj2" fmla="val 8758"/>
            </a:avLst>
          </a:prstGeom>
          <a:ln w="88900" cap="sq">
            <a:noFill/>
            <a:miter lim="800000"/>
          </a:ln>
          <a:effectLst>
            <a:outerShdw blurRad="127000" dist="63500" dir="2700000" algn="tl" rotWithShape="0">
              <a:srgbClr val="000000">
                <a:alpha val="39000"/>
              </a:srgbClr>
            </a:outerShdw>
          </a:effectLst>
          <a:scene3d>
            <a:camera prst="orthographicFront"/>
            <a:lightRig rig="glow" dir="t">
              <a:rot lat="0" lon="0" rev="4800000"/>
            </a:lightRig>
          </a:scene3d>
          <a:sp3d prstMaterial="matte">
            <a:bevelT w="127000" h="63500"/>
          </a:sp3d>
        </p:spPr>
      </p:pic>
      <p:pic>
        <p:nvPicPr>
          <p:cNvPr id="6" name="Picture 4" descr="D:\Presentations\Conferences\INTUITION 2008\images\RTSG OpenRT BMW.jpg"/>
          <p:cNvPicPr>
            <a:picLocks noChangeAspect="1" noChangeArrowheads="1"/>
          </p:cNvPicPr>
          <p:nvPr/>
        </p:nvPicPr>
        <p:blipFill>
          <a:blip r:embed="rId4" cstate="print"/>
          <a:stretch>
            <a:fillRect/>
          </a:stretch>
        </p:blipFill>
        <p:spPr bwMode="auto">
          <a:xfrm>
            <a:off x="469694" y="3733800"/>
            <a:ext cx="3759961" cy="2926985"/>
          </a:xfrm>
          <a:prstGeom prst="round2DiagRect">
            <a:avLst>
              <a:gd name="adj1" fmla="val 8890"/>
              <a:gd name="adj2" fmla="val 8758"/>
            </a:avLst>
          </a:prstGeom>
          <a:ln w="88900" cap="sq">
            <a:noFill/>
            <a:miter lim="800000"/>
          </a:ln>
          <a:effectLst>
            <a:outerShdw blurRad="127000" dist="63500" dir="2700000" algn="tl" rotWithShape="0">
              <a:srgbClr val="000000">
                <a:alpha val="39000"/>
              </a:srgbClr>
            </a:outerShdw>
          </a:effectLst>
          <a:scene3d>
            <a:camera prst="orthographicFront"/>
            <a:lightRig rig="glow" dir="t">
              <a:rot lat="0" lon="0" rev="4800000"/>
            </a:lightRig>
          </a:scene3d>
          <a:sp3d prstMaterial="matte">
            <a:bevelT w="127000" h="63500"/>
          </a:sp3d>
        </p:spPr>
      </p:pic>
    </p:spTree>
  </p:cSld>
  <p:clrMapOvr>
    <a:masterClrMapping/>
  </p:clrMapOvr>
  <p:transition advTm="1254"/>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0</TotalTime>
  <Words>3456</Words>
  <Application>Microsoft Office PowerPoint</Application>
  <PresentationFormat>On-screen Show (4:3)</PresentationFormat>
  <Paragraphs>504</Paragraphs>
  <Slides>26</Slides>
  <Notes>25</Notes>
  <HiddenSlides>1</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Verve</vt:lpstr>
      <vt:lpstr>RTSG: Ray Tracing for X3D via a Flexible Rendering Framework</vt:lpstr>
      <vt:lpstr>VRML / X3D Limitations</vt:lpstr>
      <vt:lpstr>Rasterization</vt:lpstr>
      <vt:lpstr>Ray Tracing</vt:lpstr>
      <vt:lpstr>Ray Tracing</vt:lpstr>
      <vt:lpstr>Rasterization for X3D</vt:lpstr>
      <vt:lpstr>Rasterization for X3D</vt:lpstr>
      <vt:lpstr>Ray Tracing for X3D</vt:lpstr>
      <vt:lpstr>RTSG – Real Time Scene Graph</vt:lpstr>
      <vt:lpstr>RTSG</vt:lpstr>
      <vt:lpstr>RTSG</vt:lpstr>
      <vt:lpstr>Rendering with RTSG</vt:lpstr>
      <vt:lpstr>Rendering with RTSG</vt:lpstr>
      <vt:lpstr>Rendering with RTSG</vt:lpstr>
      <vt:lpstr>Rendering with RTSG</vt:lpstr>
      <vt:lpstr>Rendering with RTSG</vt:lpstr>
      <vt:lpstr>Rendering with RTSG</vt:lpstr>
      <vt:lpstr>Rendering with RTSG</vt:lpstr>
      <vt:lpstr>Rendering with RTSG</vt:lpstr>
      <vt:lpstr>Rendering with RTSG</vt:lpstr>
      <vt:lpstr>Rendering with RTSG</vt:lpstr>
      <vt:lpstr>Rendering with RTSG</vt:lpstr>
      <vt:lpstr>Rendering with RTSG</vt:lpstr>
      <vt:lpstr>Rendering with RTSG</vt:lpstr>
      <vt:lpstr>Future Research</vt:lpstr>
      <vt:lpstr>Thank you ! Questions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RTfact: Concepts for Generic and High Performance Ray Tracing</dc:title>
  <dc:creator>Dmitri</dc:creator>
  <cp:lastModifiedBy>rubinste</cp:lastModifiedBy>
  <cp:revision>552</cp:revision>
  <dcterms:created xsi:type="dcterms:W3CDTF">2009-05-26T16:44:57Z</dcterms:created>
  <dcterms:modified xsi:type="dcterms:W3CDTF">2009-06-16T09:28:57Z</dcterms:modified>
</cp:coreProperties>
</file>