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7" r:id="rId11"/>
    <p:sldId id="276" r:id="rId12"/>
    <p:sldId id="278" r:id="rId13"/>
    <p:sldId id="266" r:id="rId14"/>
    <p:sldId id="267" r:id="rId15"/>
    <p:sldId id="268" r:id="rId16"/>
    <p:sldId id="269" r:id="rId17"/>
    <p:sldId id="281" r:id="rId18"/>
    <p:sldId id="282" r:id="rId19"/>
    <p:sldId id="279" r:id="rId20"/>
    <p:sldId id="280" r:id="rId21"/>
    <p:sldId id="271" r:id="rId22"/>
    <p:sldId id="274" r:id="rId23"/>
    <p:sldId id="275" r:id="rId24"/>
  </p:sldIdLst>
  <p:sldSz cx="9144000" cy="6858000" type="screen4x3"/>
  <p:notesSz cx="9601200" cy="7315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99FF"/>
    <a:srgbClr val="336699"/>
    <a:srgbClr val="738AAB"/>
    <a:srgbClr val="6E89B0"/>
    <a:srgbClr val="6E87B0"/>
    <a:srgbClr val="B9E8FF"/>
    <a:srgbClr val="528BD0"/>
    <a:srgbClr val="C9C9FF"/>
    <a:srgbClr val="6683B0"/>
    <a:srgbClr val="FF979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0" autoAdjust="0"/>
    <p:restoredTop sz="88871" autoAdjust="0"/>
  </p:normalViewPr>
  <p:slideViewPr>
    <p:cSldViewPr>
      <p:cViewPr varScale="1">
        <p:scale>
          <a:sx n="104" d="100"/>
          <a:sy n="104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458" y="-90"/>
      </p:cViewPr>
      <p:guideLst>
        <p:guide orient="horz" pos="2304"/>
        <p:guide pos="30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autoTitleDeleted val="1"/>
    <c:plotArea>
      <c:layout>
        <c:manualLayout>
          <c:layoutTarget val="inner"/>
          <c:xMode val="edge"/>
          <c:yMode val="edge"/>
          <c:x val="2.4734301022286211E-2"/>
          <c:y val="0.17741783961616236"/>
          <c:w val="0.9659903360943578"/>
          <c:h val="0.6440668581212235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Classical BVH</c:v>
                </c:pt>
              </c:strCache>
            </c:strRef>
          </c:tx>
          <c:spPr>
            <a:gradFill flip="none" rotWithShape="1">
              <a:gsLst>
                <a:gs pos="0">
                  <a:srgbClr val="000000">
                    <a:lumMod val="65000"/>
                    <a:lumOff val="35000"/>
                    <a:tint val="66000"/>
                    <a:satMod val="160000"/>
                  </a:srgbClr>
                </a:gs>
                <a:gs pos="50000">
                  <a:srgbClr val="000000">
                    <a:lumMod val="65000"/>
                    <a:lumOff val="35000"/>
                    <a:tint val="44500"/>
                    <a:satMod val="160000"/>
                  </a:srgbClr>
                </a:gs>
                <a:gs pos="100000">
                  <a:srgbClr val="000000">
                    <a:lumMod val="65000"/>
                    <a:lumOff val="35000"/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cat>
            <c:strRef>
              <c:f>Sheet1!$A$2:$A$6</c:f>
              <c:strCache>
                <c:ptCount val="5"/>
                <c:pt idx="0">
                  <c:v>Bunny</c:v>
                </c:pt>
                <c:pt idx="1">
                  <c:v>Fairy Forest</c:v>
                </c:pt>
                <c:pt idx="2">
                  <c:v>Sponza</c:v>
                </c:pt>
                <c:pt idx="3">
                  <c:v>Venice</c:v>
                </c:pt>
                <c:pt idx="4">
                  <c:v>Soda Hall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0.70000000000000051</c:v>
                </c:pt>
                <c:pt idx="1">
                  <c:v>1</c:v>
                </c:pt>
                <c:pt idx="2">
                  <c:v>0.4</c:v>
                </c:pt>
                <c:pt idx="3">
                  <c:v>0.8</c:v>
                </c:pt>
                <c:pt idx="4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Our Method (R=64)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Bunny</c:v>
                </c:pt>
                <c:pt idx="1">
                  <c:v>Fairy Forest</c:v>
                </c:pt>
                <c:pt idx="2">
                  <c:v>Sponza</c:v>
                </c:pt>
                <c:pt idx="3">
                  <c:v>Venice</c:v>
                </c:pt>
                <c:pt idx="4">
                  <c:v>Soda Hall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0.70000000000000051</c:v>
                </c:pt>
                <c:pt idx="1">
                  <c:v>0.70000000000000051</c:v>
                </c:pt>
                <c:pt idx="2">
                  <c:v>0.30000000000000027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 Method (R=4K)</c:v>
                </c:pt>
              </c:strCache>
            </c:strRef>
          </c:tx>
          <c:spPr>
            <a:gradFill flip="none" rotWithShape="1">
              <a:gsLst>
                <a:gs pos="0">
                  <a:srgbClr val="BBE0E3">
                    <a:lumMod val="75000"/>
                    <a:shade val="30000"/>
                    <a:satMod val="115000"/>
                  </a:srgbClr>
                </a:gs>
                <a:gs pos="50000">
                  <a:srgbClr val="BBE0E3">
                    <a:lumMod val="75000"/>
                    <a:shade val="67500"/>
                    <a:satMod val="115000"/>
                  </a:srgbClr>
                </a:gs>
                <a:gs pos="100000">
                  <a:srgbClr val="BBE0E3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General;;&quot;&quot;" sourceLinked="0"/>
            <c:showVal val="1"/>
          </c:dLbls>
          <c:cat>
            <c:strRef>
              <c:f>Sheet1!$A$2:$A$6</c:f>
              <c:strCache>
                <c:ptCount val="5"/>
                <c:pt idx="0">
                  <c:v>Bunny</c:v>
                </c:pt>
                <c:pt idx="1">
                  <c:v>Fairy Forest</c:v>
                </c:pt>
                <c:pt idx="2">
                  <c:v>Sponza</c:v>
                </c:pt>
                <c:pt idx="3">
                  <c:v>Venice</c:v>
                </c:pt>
                <c:pt idx="4">
                  <c:v>Soda Hall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0.70000000000000051</c:v>
                </c:pt>
                <c:pt idx="2">
                  <c:v>0.4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105"/>
        <c:overlap val="-22"/>
        <c:axId val="50710784"/>
        <c:axId val="98377728"/>
      </c:barChart>
      <c:catAx>
        <c:axId val="50710784"/>
        <c:scaling>
          <c:orientation val="minMax"/>
        </c:scaling>
        <c:axPos val="b"/>
        <c:majorTickMark val="none"/>
        <c:tickLblPos val="nextTo"/>
        <c:crossAx val="98377728"/>
        <c:crosses val="autoZero"/>
        <c:auto val="1"/>
        <c:lblAlgn val="ctr"/>
        <c:lblOffset val="100"/>
      </c:catAx>
      <c:valAx>
        <c:axId val="9837772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5071078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autoTitleDeleted val="1"/>
    <c:plotArea>
      <c:layout>
        <c:manualLayout>
          <c:layoutTarget val="inner"/>
          <c:xMode val="edge"/>
          <c:yMode val="edge"/>
          <c:x val="2.473430102228619E-2"/>
          <c:y val="0.17741783961616225"/>
          <c:w val="0.96599033609435736"/>
          <c:h val="0.6440668581212235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Classical BVH</c:v>
                </c:pt>
              </c:strCache>
            </c:strRef>
          </c:tx>
          <c:spPr>
            <a:gradFill flip="none" rotWithShape="1">
              <a:gsLst>
                <a:gs pos="0">
                  <a:srgbClr val="000000">
                    <a:lumMod val="65000"/>
                    <a:lumOff val="35000"/>
                    <a:tint val="66000"/>
                    <a:satMod val="160000"/>
                  </a:srgbClr>
                </a:gs>
                <a:gs pos="50000">
                  <a:srgbClr val="000000">
                    <a:lumMod val="65000"/>
                    <a:lumOff val="35000"/>
                    <a:tint val="44500"/>
                    <a:satMod val="160000"/>
                  </a:srgbClr>
                </a:gs>
                <a:gs pos="100000">
                  <a:srgbClr val="000000">
                    <a:lumMod val="65000"/>
                    <a:lumOff val="35000"/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cat>
            <c:strRef>
              <c:f>Sheet1!$A$2:$A$6</c:f>
              <c:strCache>
                <c:ptCount val="5"/>
                <c:pt idx="0">
                  <c:v>Bunny</c:v>
                </c:pt>
                <c:pt idx="1">
                  <c:v>Fairy Forest</c:v>
                </c:pt>
                <c:pt idx="2">
                  <c:v>Sponza</c:v>
                </c:pt>
                <c:pt idx="3">
                  <c:v>Venice</c:v>
                </c:pt>
                <c:pt idx="4">
                  <c:v>Soda Hall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66</c:v>
                </c:pt>
                <c:pt idx="1">
                  <c:v>58</c:v>
                </c:pt>
                <c:pt idx="2">
                  <c:v>142</c:v>
                </c:pt>
                <c:pt idx="3">
                  <c:v>95</c:v>
                </c:pt>
                <c:pt idx="4">
                  <c:v>166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Our Method (R=64)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Bunny</c:v>
                </c:pt>
                <c:pt idx="1">
                  <c:v>Fairy Forest</c:v>
                </c:pt>
                <c:pt idx="2">
                  <c:v>Sponza</c:v>
                </c:pt>
                <c:pt idx="3">
                  <c:v>Venice</c:v>
                </c:pt>
                <c:pt idx="4">
                  <c:v>Soda Hall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68</c:v>
                </c:pt>
                <c:pt idx="1">
                  <c:v>68</c:v>
                </c:pt>
                <c:pt idx="2">
                  <c:v>167</c:v>
                </c:pt>
                <c:pt idx="3">
                  <c:v>108</c:v>
                </c:pt>
                <c:pt idx="4">
                  <c:v>167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 Method (R=4K)</c:v>
                </c:pt>
              </c:strCache>
            </c:strRef>
          </c:tx>
          <c:spPr>
            <a:gradFill flip="none" rotWithShape="1">
              <a:gsLst>
                <a:gs pos="0">
                  <a:srgbClr val="BBE0E3">
                    <a:lumMod val="75000"/>
                    <a:shade val="30000"/>
                    <a:satMod val="115000"/>
                  </a:srgbClr>
                </a:gs>
                <a:gs pos="50000">
                  <a:srgbClr val="BBE0E3">
                    <a:lumMod val="75000"/>
                    <a:shade val="67500"/>
                    <a:satMod val="115000"/>
                  </a:srgbClr>
                </a:gs>
                <a:gs pos="100000">
                  <a:srgbClr val="BBE0E3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General;;&quot;&quot;" sourceLinked="0"/>
            <c:showVal val="1"/>
          </c:dLbls>
          <c:cat>
            <c:strRef>
              <c:f>Sheet1!$A$2:$A$6</c:f>
              <c:strCache>
                <c:ptCount val="5"/>
                <c:pt idx="0">
                  <c:v>Bunny</c:v>
                </c:pt>
                <c:pt idx="1">
                  <c:v>Fairy Forest</c:v>
                </c:pt>
                <c:pt idx="2">
                  <c:v>Sponza</c:v>
                </c:pt>
                <c:pt idx="3">
                  <c:v>Venice</c:v>
                </c:pt>
                <c:pt idx="4">
                  <c:v>Soda Hall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80</c:v>
                </c:pt>
                <c:pt idx="2">
                  <c:v>150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105"/>
        <c:overlap val="-22"/>
        <c:axId val="98546048"/>
        <c:axId val="98547584"/>
      </c:barChart>
      <c:catAx>
        <c:axId val="98546048"/>
        <c:scaling>
          <c:orientation val="minMax"/>
        </c:scaling>
        <c:axPos val="b"/>
        <c:majorTickMark val="none"/>
        <c:tickLblPos val="nextTo"/>
        <c:crossAx val="98547584"/>
        <c:crosses val="autoZero"/>
        <c:auto val="1"/>
        <c:lblAlgn val="ctr"/>
        <c:lblOffset val="100"/>
      </c:catAx>
      <c:valAx>
        <c:axId val="9854758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98546048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autoTitleDeleted val="1"/>
    <c:plotArea>
      <c:layout>
        <c:manualLayout>
          <c:layoutTarget val="inner"/>
          <c:xMode val="edge"/>
          <c:yMode val="edge"/>
          <c:x val="2.4734301022286201E-2"/>
          <c:y val="0.17741783961616248"/>
          <c:w val="0.96599033609435803"/>
          <c:h val="0.6440668581212235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CBVH</c:v>
                </c:pt>
              </c:strCache>
            </c:strRef>
          </c:tx>
          <c:spPr>
            <a:gradFill flip="none" rotWithShape="1">
              <a:gsLst>
                <a:gs pos="0">
                  <a:srgbClr val="000000">
                    <a:lumMod val="65000"/>
                    <a:lumOff val="35000"/>
                    <a:tint val="66000"/>
                    <a:satMod val="160000"/>
                  </a:srgbClr>
                </a:gs>
                <a:gs pos="50000">
                  <a:srgbClr val="000000">
                    <a:lumMod val="65000"/>
                    <a:lumOff val="35000"/>
                    <a:tint val="44500"/>
                    <a:satMod val="160000"/>
                  </a:srgbClr>
                </a:gs>
                <a:gs pos="100000">
                  <a:srgbClr val="000000">
                    <a:lumMod val="65000"/>
                    <a:lumOff val="35000"/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cat>
            <c:strRef>
              <c:f>Sheet1!$A$2:$A$6</c:f>
              <c:strCache>
                <c:ptCount val="5"/>
                <c:pt idx="0">
                  <c:v>Bunny</c:v>
                </c:pt>
                <c:pt idx="1">
                  <c:v>Fairy Forest</c:v>
                </c:pt>
                <c:pt idx="2">
                  <c:v>Sponza</c:v>
                </c:pt>
                <c:pt idx="3">
                  <c:v>Venice</c:v>
                </c:pt>
                <c:pt idx="4">
                  <c:v>Soda Hall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0.70000000000000062</c:v>
                </c:pt>
                <c:pt idx="1">
                  <c:v>1</c:v>
                </c:pt>
                <c:pt idx="2">
                  <c:v>0.4</c:v>
                </c:pt>
                <c:pt idx="3">
                  <c:v>0.8</c:v>
                </c:pt>
                <c:pt idx="4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Full Search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Bunny</c:v>
                </c:pt>
                <c:pt idx="1">
                  <c:v>Fairy Forest</c:v>
                </c:pt>
                <c:pt idx="2">
                  <c:v>Sponza</c:v>
                </c:pt>
                <c:pt idx="3">
                  <c:v>Venice</c:v>
                </c:pt>
                <c:pt idx="4">
                  <c:v>Soda Hall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0.8</c:v>
                </c:pt>
                <c:pt idx="1">
                  <c:v>1</c:v>
                </c:pt>
                <c:pt idx="2">
                  <c:v>0.8</c:v>
                </c:pt>
                <c:pt idx="3">
                  <c:v>1.1000000000000001</c:v>
                </c:pt>
                <c:pt idx="4">
                  <c:v>1.2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KDBVH</c:v>
                </c:pt>
              </c:strCache>
            </c:strRef>
          </c:tx>
          <c:spPr>
            <a:gradFill flip="none" rotWithShape="1">
              <a:gsLst>
                <a:gs pos="0">
                  <a:srgbClr val="BBE0E3">
                    <a:lumMod val="75000"/>
                    <a:shade val="30000"/>
                    <a:satMod val="115000"/>
                  </a:srgbClr>
                </a:gs>
                <a:gs pos="50000">
                  <a:srgbClr val="BBE0E3">
                    <a:lumMod val="75000"/>
                    <a:shade val="67500"/>
                    <a:satMod val="115000"/>
                  </a:srgbClr>
                </a:gs>
                <a:gs pos="100000">
                  <a:srgbClr val="BBE0E3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General;;&quot;&quot;" sourceLinked="0"/>
            <c:showVal val="1"/>
          </c:dLbls>
          <c:cat>
            <c:strRef>
              <c:f>Sheet1!$A$2:$A$6</c:f>
              <c:strCache>
                <c:ptCount val="5"/>
                <c:pt idx="0">
                  <c:v>Bunny</c:v>
                </c:pt>
                <c:pt idx="1">
                  <c:v>Fairy Forest</c:v>
                </c:pt>
                <c:pt idx="2">
                  <c:v>Sponza</c:v>
                </c:pt>
                <c:pt idx="3">
                  <c:v>Venice</c:v>
                </c:pt>
                <c:pt idx="4">
                  <c:v>Soda Hall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0.8</c:v>
                </c:pt>
                <c:pt idx="1">
                  <c:v>1</c:v>
                </c:pt>
                <c:pt idx="2">
                  <c:v>0.8</c:v>
                </c:pt>
                <c:pt idx="3">
                  <c:v>1.2</c:v>
                </c:pt>
                <c:pt idx="4">
                  <c:v>1.2</c:v>
                </c:pt>
              </c:numCache>
            </c:numRef>
          </c:val>
        </c:ser>
        <c:dLbls>
          <c:showVal val="1"/>
        </c:dLbls>
        <c:gapWidth val="105"/>
        <c:overlap val="-22"/>
        <c:axId val="107356544"/>
        <c:axId val="107358080"/>
      </c:barChart>
      <c:catAx>
        <c:axId val="107356544"/>
        <c:scaling>
          <c:orientation val="minMax"/>
        </c:scaling>
        <c:axPos val="b"/>
        <c:majorTickMark val="none"/>
        <c:tickLblPos val="nextTo"/>
        <c:crossAx val="107358080"/>
        <c:crosses val="autoZero"/>
        <c:auto val="1"/>
        <c:lblAlgn val="ctr"/>
        <c:lblOffset val="100"/>
      </c:catAx>
      <c:valAx>
        <c:axId val="10735808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0735654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autoTitleDeleted val="1"/>
    <c:plotArea>
      <c:layout>
        <c:manualLayout>
          <c:layoutTarget val="inner"/>
          <c:xMode val="edge"/>
          <c:yMode val="edge"/>
          <c:x val="2.4734301022286201E-2"/>
          <c:y val="0.17741783961616259"/>
          <c:w val="0.96599033609435825"/>
          <c:h val="0.6440668581212235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CBVH</c:v>
                </c:pt>
              </c:strCache>
            </c:strRef>
          </c:tx>
          <c:spPr>
            <a:gradFill flip="none" rotWithShape="1">
              <a:gsLst>
                <a:gs pos="0">
                  <a:srgbClr val="000000">
                    <a:lumMod val="65000"/>
                    <a:lumOff val="35000"/>
                    <a:tint val="66000"/>
                    <a:satMod val="160000"/>
                  </a:srgbClr>
                </a:gs>
                <a:gs pos="50000">
                  <a:srgbClr val="000000">
                    <a:lumMod val="65000"/>
                    <a:lumOff val="35000"/>
                    <a:tint val="44500"/>
                    <a:satMod val="160000"/>
                  </a:srgbClr>
                </a:gs>
                <a:gs pos="100000">
                  <a:srgbClr val="000000">
                    <a:lumMod val="65000"/>
                    <a:lumOff val="35000"/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cat>
            <c:strRef>
              <c:f>Sheet1!$A$2:$A$6</c:f>
              <c:strCache>
                <c:ptCount val="5"/>
                <c:pt idx="0">
                  <c:v>Bunny</c:v>
                </c:pt>
                <c:pt idx="1">
                  <c:v>Fairy Forest</c:v>
                </c:pt>
                <c:pt idx="2">
                  <c:v>Sponza</c:v>
                </c:pt>
                <c:pt idx="3">
                  <c:v>Venice</c:v>
                </c:pt>
                <c:pt idx="4">
                  <c:v>Soda Hall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5.0999999999999996</c:v>
                </c:pt>
                <c:pt idx="2">
                  <c:v>4.8</c:v>
                </c:pt>
                <c:pt idx="3">
                  <c:v>3.3</c:v>
                </c:pt>
                <c:pt idx="4">
                  <c:v>5.4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Full Search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Bunny</c:v>
                </c:pt>
                <c:pt idx="1">
                  <c:v>Fairy Forest</c:v>
                </c:pt>
                <c:pt idx="2">
                  <c:v>Sponza</c:v>
                </c:pt>
                <c:pt idx="3">
                  <c:v>Venice</c:v>
                </c:pt>
                <c:pt idx="4">
                  <c:v>Soda Hall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9.3000000000000007</c:v>
                </c:pt>
                <c:pt idx="1">
                  <c:v>5.0999999999999996</c:v>
                </c:pt>
                <c:pt idx="2">
                  <c:v>5.9</c:v>
                </c:pt>
                <c:pt idx="3">
                  <c:v>3.7</c:v>
                </c:pt>
                <c:pt idx="4">
                  <c:v>8.7000000000000011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KDBVH</c:v>
                </c:pt>
              </c:strCache>
            </c:strRef>
          </c:tx>
          <c:spPr>
            <a:gradFill flip="none" rotWithShape="1">
              <a:gsLst>
                <a:gs pos="0">
                  <a:srgbClr val="BBE0E3">
                    <a:lumMod val="75000"/>
                    <a:shade val="30000"/>
                    <a:satMod val="115000"/>
                  </a:srgbClr>
                </a:gs>
                <a:gs pos="50000">
                  <a:srgbClr val="BBE0E3">
                    <a:lumMod val="75000"/>
                    <a:shade val="67500"/>
                    <a:satMod val="115000"/>
                  </a:srgbClr>
                </a:gs>
                <a:gs pos="100000">
                  <a:srgbClr val="BBE0E3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numFmt formatCode="General;;&quot;&quot;" sourceLinked="0"/>
            <c:showVal val="1"/>
          </c:dLbls>
          <c:cat>
            <c:strRef>
              <c:f>Sheet1!$A$2:$A$6</c:f>
              <c:strCache>
                <c:ptCount val="5"/>
                <c:pt idx="0">
                  <c:v>Bunny</c:v>
                </c:pt>
                <c:pt idx="1">
                  <c:v>Fairy Forest</c:v>
                </c:pt>
                <c:pt idx="2">
                  <c:v>Sponza</c:v>
                </c:pt>
                <c:pt idx="3">
                  <c:v>Venice</c:v>
                </c:pt>
                <c:pt idx="4">
                  <c:v>Soda Hall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9.3000000000000007</c:v>
                </c:pt>
                <c:pt idx="1">
                  <c:v>5.0999999999999996</c:v>
                </c:pt>
                <c:pt idx="2">
                  <c:v>5.8</c:v>
                </c:pt>
                <c:pt idx="3">
                  <c:v>3.9</c:v>
                </c:pt>
                <c:pt idx="4">
                  <c:v>8.7000000000000011</c:v>
                </c:pt>
              </c:numCache>
            </c:numRef>
          </c:val>
        </c:ser>
        <c:dLbls>
          <c:showVal val="1"/>
        </c:dLbls>
        <c:gapWidth val="105"/>
        <c:overlap val="-22"/>
        <c:axId val="107428096"/>
        <c:axId val="107446272"/>
      </c:barChart>
      <c:catAx>
        <c:axId val="107428096"/>
        <c:scaling>
          <c:orientation val="minMax"/>
        </c:scaling>
        <c:axPos val="b"/>
        <c:majorTickMark val="none"/>
        <c:tickLblPos val="nextTo"/>
        <c:crossAx val="107446272"/>
        <c:crosses val="autoZero"/>
        <c:auto val="1"/>
        <c:lblAlgn val="ctr"/>
        <c:lblOffset val="100"/>
      </c:catAx>
      <c:valAx>
        <c:axId val="107446272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07428096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9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734301022286201E-2"/>
          <c:y val="0.1774178396161627"/>
          <c:w val="0.96599033609435858"/>
          <c:h val="0.64406685812122355"/>
        </c:manualLayout>
      </c:layout>
      <c:bar3DChart>
        <c:barDir val="col"/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Sponza Rotated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CBVH</c:v>
                </c:pt>
                <c:pt idx="1">
                  <c:v>EVH (t=14)</c:v>
                </c:pt>
                <c:pt idx="2">
                  <c:v>EVH (t=16)</c:v>
                </c:pt>
                <c:pt idx="3">
                  <c:v>ESC (e=80)</c:v>
                </c:pt>
                <c:pt idx="4">
                  <c:v>ESC (e=200)</c:v>
                </c:pt>
                <c:pt idx="5">
                  <c:v>Full Search</c:v>
                </c:pt>
                <c:pt idx="6">
                  <c:v>KDBVH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0.11</c:v>
                </c:pt>
                <c:pt idx="1">
                  <c:v>0.25</c:v>
                </c:pt>
                <c:pt idx="2">
                  <c:v>0.28000000000000008</c:v>
                </c:pt>
                <c:pt idx="3">
                  <c:v>0.29000000000000009</c:v>
                </c:pt>
                <c:pt idx="4">
                  <c:v>0.26</c:v>
                </c:pt>
                <c:pt idx="5">
                  <c:v>0.59</c:v>
                </c:pt>
                <c:pt idx="6">
                  <c:v>0.56999999999999995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Sponza</c:v>
                </c:pt>
              </c:strCache>
            </c:strRef>
          </c:tx>
          <c:spPr>
            <a:gradFill flip="none" rotWithShape="1">
              <a:gsLst>
                <a:gs pos="0">
                  <a:srgbClr val="000000">
                    <a:lumMod val="65000"/>
                    <a:lumOff val="35000"/>
                    <a:tint val="66000"/>
                    <a:satMod val="160000"/>
                  </a:srgbClr>
                </a:gs>
                <a:gs pos="50000">
                  <a:srgbClr val="000000">
                    <a:lumMod val="65000"/>
                    <a:lumOff val="35000"/>
                    <a:tint val="44500"/>
                    <a:satMod val="160000"/>
                  </a:srgbClr>
                </a:gs>
                <a:gs pos="100000">
                  <a:srgbClr val="000000">
                    <a:lumMod val="65000"/>
                    <a:lumOff val="35000"/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cat>
            <c:strRef>
              <c:f>Sheet1!$A$2:$A$8</c:f>
              <c:strCache>
                <c:ptCount val="7"/>
                <c:pt idx="0">
                  <c:v>CBVH</c:v>
                </c:pt>
                <c:pt idx="1">
                  <c:v>EVH (t=14)</c:v>
                </c:pt>
                <c:pt idx="2">
                  <c:v>EVH (t=16)</c:v>
                </c:pt>
                <c:pt idx="3">
                  <c:v>ESC (e=80)</c:v>
                </c:pt>
                <c:pt idx="4">
                  <c:v>ESC (e=200)</c:v>
                </c:pt>
                <c:pt idx="5">
                  <c:v>Full Search</c:v>
                </c:pt>
                <c:pt idx="6">
                  <c:v>KDBVH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0.6000000000000002</c:v>
                </c:pt>
                <c:pt idx="1">
                  <c:v>0.6000000000000002</c:v>
                </c:pt>
                <c:pt idx="2">
                  <c:v>0.6000000000000002</c:v>
                </c:pt>
                <c:pt idx="3">
                  <c:v>0.5</c:v>
                </c:pt>
                <c:pt idx="4">
                  <c:v>0.55000000000000004</c:v>
                </c:pt>
                <c:pt idx="5">
                  <c:v>0.95000000000000018</c:v>
                </c:pt>
                <c:pt idx="6">
                  <c:v>0.96000000000000019</c:v>
                </c:pt>
              </c:numCache>
            </c:numRef>
          </c:val>
        </c:ser>
        <c:dLbls>
          <c:showVal val="1"/>
        </c:dLbls>
        <c:gapWidth val="105"/>
        <c:shape val="box"/>
        <c:axId val="107498880"/>
        <c:axId val="107508864"/>
        <c:axId val="107430336"/>
      </c:bar3DChart>
      <c:catAx>
        <c:axId val="107498880"/>
        <c:scaling>
          <c:orientation val="minMax"/>
        </c:scaling>
        <c:axPos val="b"/>
        <c:majorTickMark val="none"/>
        <c:tickLblPos val="nextTo"/>
        <c:crossAx val="107508864"/>
        <c:crosses val="autoZero"/>
        <c:auto val="1"/>
        <c:lblAlgn val="ctr"/>
        <c:lblOffset val="100"/>
      </c:catAx>
      <c:valAx>
        <c:axId val="10750886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07498880"/>
        <c:crosses val="autoZero"/>
        <c:crossBetween val="between"/>
      </c:valAx>
      <c:serAx>
        <c:axId val="107430336"/>
        <c:scaling>
          <c:orientation val="minMax"/>
        </c:scaling>
        <c:delete val="1"/>
        <c:axPos val="b"/>
        <c:tickLblPos val="none"/>
        <c:crossAx val="107508864"/>
        <c:crosses val="autoZero"/>
      </c:ser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1728358174543375"/>
          <c:y val="0.1147060622276585"/>
          <c:w val="0.75646925054775505"/>
          <c:h val="0.69867575108936664"/>
        </c:manualLayout>
      </c:layout>
      <c:scatterChart>
        <c:scatterStyle val="smoothMarker"/>
        <c:ser>
          <c:idx val="1"/>
          <c:order val="1"/>
          <c:tx>
            <c:strRef>
              <c:f>Sheet1!$C$1</c:f>
              <c:strCache>
                <c:ptCount val="1"/>
                <c:pt idx="0">
                  <c:v> Ray Cost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82</c:v>
                </c:pt>
                <c:pt idx="1">
                  <c:v>70</c:v>
                </c:pt>
                <c:pt idx="2">
                  <c:v>65.2</c:v>
                </c:pt>
                <c:pt idx="3">
                  <c:v>64.400000000000006</c:v>
                </c:pt>
                <c:pt idx="4">
                  <c:v>63.8</c:v>
                </c:pt>
              </c:numCache>
            </c:numRef>
          </c:yVal>
          <c:smooth val="1"/>
        </c:ser>
        <c:axId val="107225088"/>
        <c:axId val="107227008"/>
      </c:scatterChar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 Size in MB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1.4</c:v>
                </c:pt>
                <c:pt idx="1">
                  <c:v>1.9000000000000001</c:v>
                </c:pt>
                <c:pt idx="2">
                  <c:v>2.2000000000000002</c:v>
                </c:pt>
                <c:pt idx="3">
                  <c:v>2.5</c:v>
                </c:pt>
                <c:pt idx="4">
                  <c:v>2.7</c:v>
                </c:pt>
              </c:numCache>
            </c:numRef>
          </c:yVal>
          <c:smooth val="1"/>
        </c:ser>
        <c:axId val="107247488"/>
        <c:axId val="107245568"/>
      </c:scatterChart>
      <c:valAx>
        <c:axId val="107225088"/>
        <c:scaling>
          <c:orientation val="minMax"/>
          <c:max val="11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Overlap Penalty</a:t>
                </a:r>
              </a:p>
            </c:rich>
          </c:tx>
          <c:layout/>
        </c:title>
        <c:numFmt formatCode="General" sourceLinked="1"/>
        <c:tickLblPos val="nextTo"/>
        <c:crossAx val="107227008"/>
        <c:crosses val="autoZero"/>
        <c:crossBetween val="midCat"/>
        <c:majorUnit val="2"/>
      </c:valAx>
      <c:valAx>
        <c:axId val="107227008"/>
        <c:scaling>
          <c:orientation val="minMax"/>
          <c:min val="6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Ray Cost</a:t>
                </a:r>
              </a:p>
            </c:rich>
          </c:tx>
          <c:layout>
            <c:manualLayout>
              <c:xMode val="edge"/>
              <c:yMode val="edge"/>
              <c:x val="1.2399627246572261E-2"/>
              <c:y val="0.36693219172846148"/>
            </c:manualLayout>
          </c:layout>
        </c:title>
        <c:numFmt formatCode="General" sourceLinked="1"/>
        <c:tickLblPos val="nextTo"/>
        <c:crossAx val="107225088"/>
        <c:crosses val="autoZero"/>
        <c:crossBetween val="midCat"/>
      </c:valAx>
      <c:valAx>
        <c:axId val="107245568"/>
        <c:scaling>
          <c:orientation val="minMax"/>
          <c:min val="1.2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MB</a:t>
                </a:r>
              </a:p>
            </c:rich>
          </c:tx>
          <c:layout/>
        </c:title>
        <c:numFmt formatCode="General" sourceLinked="1"/>
        <c:tickLblPos val="nextTo"/>
        <c:crossAx val="107247488"/>
        <c:crosses val="max"/>
        <c:crossBetween val="midCat"/>
        <c:majorUnit val="0.4"/>
      </c:valAx>
      <c:valAx>
        <c:axId val="107247488"/>
        <c:scaling>
          <c:orientation val="minMax"/>
        </c:scaling>
        <c:delete val="1"/>
        <c:axPos val="t"/>
        <c:numFmt formatCode="General" sourceLinked="1"/>
        <c:tickLblPos val="none"/>
        <c:crossAx val="107245568"/>
        <c:crosses val="max"/>
        <c:crossBetween val="midCat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FDD5F18-C21D-48EF-87EF-D7F9AE4F35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F276CAA-1025-4E69-901D-386C83235F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57238" y="2420938"/>
            <a:ext cx="7772400" cy="792162"/>
          </a:xfrm>
        </p:spPr>
        <p:txBody>
          <a:bodyPr lIns="360000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848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00042"/>
          </a:xfrm>
          <a:prstGeom prst="rect">
            <a:avLst/>
          </a:prstGeom>
          <a:gradFill>
            <a:gsLst>
              <a:gs pos="0">
                <a:schemeClr val="tx1"/>
              </a:gs>
              <a:gs pos="67000">
                <a:srgbClr val="003366"/>
              </a:gs>
              <a:gs pos="100000">
                <a:srgbClr val="6E8FB0"/>
              </a:gs>
            </a:gsLst>
            <a:lin ang="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b="0" kern="120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148488" name="Object 8"/>
          <p:cNvGraphicFramePr>
            <a:graphicFrameLocks noChangeAspect="1"/>
          </p:cNvGraphicFramePr>
          <p:nvPr/>
        </p:nvGraphicFramePr>
        <p:xfrm>
          <a:off x="3643832" y="196850"/>
          <a:ext cx="5460481" cy="803258"/>
        </p:xfrm>
        <a:graphic>
          <a:graphicData uri="http://schemas.openxmlformats.org/presentationml/2006/ole">
            <p:oleObj spid="_x0000_s148488" name="Visio" r:id="rId3" imgW="4895142" imgH="724711" progId="Visio.Drawing.11">
              <p:embed/>
            </p:oleObj>
          </a:graphicData>
        </a:graphic>
      </p:graphicFrame>
      <p:sp>
        <p:nvSpPr>
          <p:cNvPr id="148489" name="Line 9"/>
          <p:cNvSpPr>
            <a:spLocks noChangeShapeType="1"/>
          </p:cNvSpPr>
          <p:nvPr userDrawn="1"/>
        </p:nvSpPr>
        <p:spPr bwMode="auto">
          <a:xfrm>
            <a:off x="1223963" y="3933825"/>
            <a:ext cx="6697662" cy="0"/>
          </a:xfrm>
          <a:prstGeom prst="line">
            <a:avLst/>
          </a:prstGeom>
          <a:noFill/>
          <a:ln w="38100">
            <a:solidFill>
              <a:srgbClr val="AAC1D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1B9A-F965-4BA9-945C-C952767736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1125538"/>
            <a:ext cx="8501121" cy="52324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x Content, seperated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1B9A-F965-4BA9-945C-C952767736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5" y="1125538"/>
            <a:ext cx="4214842" cy="52324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929190" y="1142984"/>
            <a:ext cx="4071968" cy="52149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1B9A-F965-4BA9-945C-C952767736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5" y="1125538"/>
            <a:ext cx="4214842" cy="52324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929190" y="1142984"/>
            <a:ext cx="4071968" cy="25003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4929190" y="3857628"/>
            <a:ext cx="4071968" cy="25003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x content split horizont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1B9A-F965-4BA9-945C-C952767736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5" y="1125538"/>
            <a:ext cx="8215369" cy="22320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0034" y="3500438"/>
            <a:ext cx="8215370" cy="28575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1B9A-F965-4BA9-945C-C952767736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5" y="1125538"/>
            <a:ext cx="4000527" cy="38036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72066" y="1142984"/>
            <a:ext cx="3929092" cy="37862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/>
          </p:nvPr>
        </p:nvSpPr>
        <p:spPr>
          <a:xfrm>
            <a:off x="5072066" y="5214950"/>
            <a:ext cx="3929092" cy="11429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500034" y="5214950"/>
            <a:ext cx="4000528" cy="11430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 with 5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F1B9A-F965-4BA9-945C-C952767736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85786" y="1339852"/>
            <a:ext cx="1428759" cy="130333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0034" y="3143248"/>
            <a:ext cx="8215370" cy="32147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2285984" y="1339852"/>
            <a:ext cx="1428759" cy="130333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786182" y="1339852"/>
            <a:ext cx="1428759" cy="130333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286380" y="1339852"/>
            <a:ext cx="1428759" cy="130333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786577" y="1339852"/>
            <a:ext cx="1428759" cy="130333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2813" y="6597650"/>
            <a:ext cx="611187" cy="260350"/>
          </a:xfrm>
        </p:spPr>
        <p:txBody>
          <a:bodyPr/>
          <a:lstStyle/>
          <a:p>
            <a:fld id="{FCBF1B9A-F965-4BA9-945C-C952767736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0035" y="1125538"/>
            <a:ext cx="4214842" cy="19462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929190" y="1142984"/>
            <a:ext cx="4071968" cy="192882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4929190" y="3857628"/>
            <a:ext cx="4071968" cy="192882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00035" y="3857628"/>
            <a:ext cx="4214842" cy="192882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00063" y="3143250"/>
            <a:ext cx="4214813" cy="5000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929187" y="3143248"/>
            <a:ext cx="4071969" cy="5000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500034" y="5857892"/>
            <a:ext cx="4214813" cy="5000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929187" y="5857892"/>
            <a:ext cx="4071969" cy="5000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gradFill>
            <a:gsLst>
              <a:gs pos="0">
                <a:schemeClr val="tx1"/>
              </a:gs>
              <a:gs pos="67000">
                <a:srgbClr val="003366"/>
              </a:gs>
              <a:gs pos="100000">
                <a:srgbClr val="6E8FB0"/>
              </a:gs>
            </a:gsLst>
            <a:lin ang="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b="0" kern="120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85693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fld id="{FCBF1B9A-F965-4BA9-945C-C952767736C1}" type="slidenum">
              <a:rPr lang="en-US"/>
              <a:pPr/>
              <a:t>‹#›</a:t>
            </a:fld>
            <a:endParaRPr lang="en-US" dirty="0"/>
          </a:p>
        </p:txBody>
      </p:sp>
      <p:graphicFrame>
        <p:nvGraphicFramePr>
          <p:cNvPr id="147464" name="Object 8"/>
          <p:cNvGraphicFramePr>
            <a:graphicFrameLocks noChangeAspect="1"/>
          </p:cNvGraphicFramePr>
          <p:nvPr/>
        </p:nvGraphicFramePr>
        <p:xfrm>
          <a:off x="6084888" y="90488"/>
          <a:ext cx="3016250" cy="441325"/>
        </p:xfrm>
        <a:graphic>
          <a:graphicData uri="http://schemas.openxmlformats.org/presentationml/2006/ole">
            <p:oleObj spid="_x0000_s147464" name="Visio" r:id="rId12" imgW="4895047" imgH="724685" progId="Visio.Drawing.11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6572272"/>
            <a:ext cx="9144000" cy="297894"/>
          </a:xfrm>
          <a:prstGeom prst="rect">
            <a:avLst/>
          </a:prstGeom>
          <a:gradFill>
            <a:gsLst>
              <a:gs pos="0">
                <a:schemeClr val="tx1"/>
              </a:gs>
              <a:gs pos="67000">
                <a:srgbClr val="003366"/>
              </a:gs>
              <a:gs pos="100000">
                <a:srgbClr val="6E8FB0"/>
              </a:gs>
            </a:gsLst>
            <a:lin ang="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Stefan Popov	 			Space Subdivision for BVHs</a:t>
            </a:r>
            <a:endParaRPr lang="en-US" sz="1400" b="0" kern="120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3" r:id="rId3"/>
    <p:sldLayoutId id="2147483657" r:id="rId4"/>
    <p:sldLayoutId id="2147483655" r:id="rId5"/>
    <p:sldLayoutId id="2147483654" r:id="rId6"/>
    <p:sldLayoutId id="2147483660" r:id="rId7"/>
    <p:sldLayoutId id="2147483661" r:id="rId8"/>
    <p:sldLayoutId id="2147483662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rgbClr val="003366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32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8BB3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Stefan Popov, </a:t>
            </a:r>
            <a:r>
              <a:rPr lang="en-US" dirty="0" err="1" smtClean="0"/>
              <a:t>Iliyan</a:t>
            </a:r>
            <a:r>
              <a:rPr lang="en-US" dirty="0" smtClean="0"/>
              <a:t> </a:t>
            </a:r>
            <a:r>
              <a:rPr lang="en-US" dirty="0" err="1" smtClean="0"/>
              <a:t>Georgiev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Rossen</a:t>
            </a:r>
            <a:r>
              <a:rPr lang="en-US" dirty="0" smtClean="0"/>
              <a:t> </a:t>
            </a:r>
            <a:r>
              <a:rPr lang="en-US" dirty="0" err="1" smtClean="0"/>
              <a:t>Dimov</a:t>
            </a:r>
            <a:r>
              <a:rPr lang="en-US" dirty="0" smtClean="0"/>
              <a:t>, and Philipp </a:t>
            </a:r>
            <a:r>
              <a:rPr lang="en-US" dirty="0" err="1" smtClean="0"/>
              <a:t>Slusallek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 Partitioning Considered Harmful: Space Subdivision for BVHs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FPS Random Rays</a:t>
            </a:r>
            <a:endParaRPr lang="en-US" dirty="0"/>
          </a:p>
        </p:txBody>
      </p:sp>
      <p:pic>
        <p:nvPicPr>
          <p:cNvPr id="21" name="Content Placeholder 20" descr="bunn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8519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0" name="Content Placeholder 5"/>
          <p:cNvGraphicFramePr>
            <a:graphicFrameLocks noGrp="1"/>
          </p:cNvGraphicFramePr>
          <p:nvPr>
            <p:ph sz="quarter" idx="11"/>
          </p:nvPr>
        </p:nvGraphicFramePr>
        <p:xfrm>
          <a:off x="500063" y="3143250"/>
          <a:ext cx="8215312" cy="307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Content Placeholder 21" descr="fairy.png"/>
          <p:cNvPicPr>
            <a:picLocks noGrp="1" noChangeAspect="1"/>
          </p:cNvPicPr>
          <p:nvPr>
            <p:ph idx="12"/>
          </p:nvPr>
        </p:nvPicPr>
        <p:blipFill>
          <a:blip r:embed="rId4" cstate="print"/>
          <a:stretch>
            <a:fillRect/>
          </a:stretch>
        </p:blipFill>
        <p:spPr>
          <a:xfrm>
            <a:off x="2348706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Content Placeholder 22" descr="sponza.png"/>
          <p:cNvPicPr>
            <a:picLocks noGrp="1" noChangeAspect="1"/>
          </p:cNvPicPr>
          <p:nvPr>
            <p:ph idx="13"/>
          </p:nvPr>
        </p:nvPicPr>
        <p:blipFill>
          <a:blip r:embed="rId5" cstate="print"/>
          <a:stretch>
            <a:fillRect/>
          </a:stretch>
        </p:blipFill>
        <p:spPr>
          <a:xfrm>
            <a:off x="3848894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Content Placeholder 23" descr="venice.png"/>
          <p:cNvPicPr>
            <a:picLocks noGrp="1" noChangeAspect="1"/>
          </p:cNvPicPr>
          <p:nvPr>
            <p:ph idx="14"/>
          </p:nvPr>
        </p:nvPicPr>
        <p:blipFill>
          <a:blip r:embed="rId6" cstate="print"/>
          <a:stretch>
            <a:fillRect/>
          </a:stretch>
        </p:blipFill>
        <p:spPr>
          <a:xfrm>
            <a:off x="5349081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Content Placeholder 24" descr="soda.png"/>
          <p:cNvPicPr>
            <a:picLocks noGrp="1" noChangeAspect="1"/>
          </p:cNvPicPr>
          <p:nvPr>
            <p:ph idx="15"/>
          </p:nvPr>
        </p:nvPicPr>
        <p:blipFill>
          <a:blip r:embed="rId7" cstate="print"/>
          <a:stretch>
            <a:fillRect/>
          </a:stretch>
        </p:blipFill>
        <p:spPr>
          <a:xfrm>
            <a:off x="6849269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8774668" y="4286256"/>
            <a:ext cx="369332" cy="14287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b="0" dirty="0" smtClean="0"/>
              <a:t>Higher  is better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Surface Area Cost</a:t>
            </a:r>
            <a:endParaRPr lang="en-US" dirty="0"/>
          </a:p>
        </p:txBody>
      </p:sp>
      <p:pic>
        <p:nvPicPr>
          <p:cNvPr id="21" name="Content Placeholder 20" descr="bunn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8519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0" name="Content Placeholder 5"/>
          <p:cNvGraphicFramePr>
            <a:graphicFrameLocks noGrp="1"/>
          </p:cNvGraphicFramePr>
          <p:nvPr>
            <p:ph sz="quarter" idx="11"/>
          </p:nvPr>
        </p:nvGraphicFramePr>
        <p:xfrm>
          <a:off x="500063" y="3143250"/>
          <a:ext cx="8215312" cy="307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Content Placeholder 21" descr="fairy.png"/>
          <p:cNvPicPr>
            <a:picLocks noGrp="1" noChangeAspect="1"/>
          </p:cNvPicPr>
          <p:nvPr>
            <p:ph idx="12"/>
          </p:nvPr>
        </p:nvPicPr>
        <p:blipFill>
          <a:blip r:embed="rId4" cstate="print"/>
          <a:stretch>
            <a:fillRect/>
          </a:stretch>
        </p:blipFill>
        <p:spPr>
          <a:xfrm>
            <a:off x="2348706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Content Placeholder 22" descr="sponza.png"/>
          <p:cNvPicPr>
            <a:picLocks noGrp="1" noChangeAspect="1"/>
          </p:cNvPicPr>
          <p:nvPr>
            <p:ph idx="13"/>
          </p:nvPr>
        </p:nvPicPr>
        <p:blipFill>
          <a:blip r:embed="rId5" cstate="print"/>
          <a:stretch>
            <a:fillRect/>
          </a:stretch>
        </p:blipFill>
        <p:spPr>
          <a:xfrm>
            <a:off x="3848894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Content Placeholder 23" descr="venice.png"/>
          <p:cNvPicPr>
            <a:picLocks noGrp="1" noChangeAspect="1"/>
          </p:cNvPicPr>
          <p:nvPr>
            <p:ph idx="14"/>
          </p:nvPr>
        </p:nvPicPr>
        <p:blipFill>
          <a:blip r:embed="rId6" cstate="print"/>
          <a:stretch>
            <a:fillRect/>
          </a:stretch>
        </p:blipFill>
        <p:spPr>
          <a:xfrm>
            <a:off x="5349081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Content Placeholder 24" descr="soda.png"/>
          <p:cNvPicPr>
            <a:picLocks noGrp="1" noChangeAspect="1"/>
          </p:cNvPicPr>
          <p:nvPr>
            <p:ph idx="15"/>
          </p:nvPr>
        </p:nvPicPr>
        <p:blipFill>
          <a:blip r:embed="rId7" cstate="print"/>
          <a:stretch>
            <a:fillRect/>
          </a:stretch>
        </p:blipFill>
        <p:spPr>
          <a:xfrm>
            <a:off x="6849269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8774668" y="4286256"/>
            <a:ext cx="369332" cy="14287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b="0" dirty="0" smtClean="0"/>
              <a:t>Lower is better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Analysis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Suspect: SAH</a:t>
            </a:r>
          </a:p>
          <a:p>
            <a:pPr lvl="1"/>
            <a:r>
              <a:rPr lang="en-US" dirty="0" smtClean="0"/>
              <a:t>Overlap + locally minimizing SAH has adverse effect</a:t>
            </a:r>
          </a:p>
          <a:p>
            <a:r>
              <a:rPr lang="en-US" dirty="0" smtClean="0"/>
              <a:t>Experiment: Use recursive cost evaluation</a:t>
            </a:r>
          </a:p>
          <a:p>
            <a:pPr lvl="1"/>
            <a:r>
              <a:rPr lang="en-US" dirty="0" smtClean="0"/>
              <a:t>Tree cost better than CBVH but slower FPS!</a:t>
            </a:r>
          </a:p>
          <a:p>
            <a:r>
              <a:rPr lang="en-US" dirty="0" smtClean="0"/>
              <a:t>Hypothesis: SA model needs space partitioning</a:t>
            </a:r>
          </a:p>
          <a:p>
            <a:pPr lvl="1"/>
            <a:r>
              <a:rPr lang="en-US" dirty="0" smtClean="0"/>
              <a:t>Intuition: Early ray termination</a:t>
            </a:r>
          </a:p>
          <a:p>
            <a:r>
              <a:rPr lang="en-US" dirty="0" smtClean="0"/>
              <a:t>New algorithm</a:t>
            </a:r>
          </a:p>
          <a:p>
            <a:pPr lvl="1"/>
            <a:r>
              <a:rPr lang="en-US" dirty="0" smtClean="0"/>
              <a:t>Penalize overlap in cost function</a:t>
            </a:r>
          </a:p>
          <a:p>
            <a:pPr lvl="1"/>
            <a:r>
              <a:rPr lang="en-US" dirty="0" smtClean="0"/>
              <a:t>Refine search space by allowing primitive splitting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Primitives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Feasible and infeasible configurations</a:t>
            </a:r>
          </a:p>
          <a:p>
            <a:endParaRPr lang="en-US" dirty="0" smtClean="0"/>
          </a:p>
          <a:p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Two possible ways to split a primitive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SAH cost is the same</a:t>
            </a:r>
          </a:p>
        </p:txBody>
      </p:sp>
      <p:graphicFrame>
        <p:nvGraphicFramePr>
          <p:cNvPr id="166924" name="Object 12"/>
          <p:cNvGraphicFramePr>
            <a:graphicFrameLocks noChangeAspect="1"/>
          </p:cNvGraphicFramePr>
          <p:nvPr/>
        </p:nvGraphicFramePr>
        <p:xfrm>
          <a:off x="4240213" y="1879599"/>
          <a:ext cx="2701401" cy="1371600"/>
        </p:xfrm>
        <a:graphic>
          <a:graphicData uri="http://schemas.openxmlformats.org/presentationml/2006/ole">
            <p:oleObj spid="_x0000_s166924" name="Visio" r:id="rId3" imgW="2070029" imgH="1053019" progId="Visio.Drawing.11">
              <p:embed/>
            </p:oleObj>
          </a:graphicData>
        </a:graphic>
      </p:graphicFrame>
      <p:graphicFrame>
        <p:nvGraphicFramePr>
          <p:cNvPr id="166925" name="Object 13"/>
          <p:cNvGraphicFramePr>
            <a:graphicFrameLocks noChangeAspect="1"/>
          </p:cNvGraphicFramePr>
          <p:nvPr/>
        </p:nvGraphicFramePr>
        <p:xfrm>
          <a:off x="1000100" y="1928802"/>
          <a:ext cx="2678113" cy="1371600"/>
        </p:xfrm>
        <a:graphic>
          <a:graphicData uri="http://schemas.openxmlformats.org/presentationml/2006/ole">
            <p:oleObj spid="_x0000_s166925" name="Visio" r:id="rId4" imgW="2070029" imgH="1053019" progId="Visio.Drawing.11">
              <p:embed/>
            </p:oleObj>
          </a:graphicData>
        </a:graphic>
      </p:graphicFrame>
      <p:graphicFrame>
        <p:nvGraphicFramePr>
          <p:cNvPr id="166926" name="Object 14"/>
          <p:cNvGraphicFramePr>
            <a:graphicFrameLocks noChangeAspect="1"/>
          </p:cNvGraphicFramePr>
          <p:nvPr/>
        </p:nvGraphicFramePr>
        <p:xfrm>
          <a:off x="4278313" y="4271968"/>
          <a:ext cx="2699854" cy="1371600"/>
        </p:xfrm>
        <a:graphic>
          <a:graphicData uri="http://schemas.openxmlformats.org/presentationml/2006/ole">
            <p:oleObj spid="_x0000_s166926" name="Visio" r:id="rId5" imgW="2070029" imgH="1053019" progId="Visio.Drawing.11">
              <p:embed/>
            </p:oleObj>
          </a:graphicData>
        </a:graphic>
      </p:graphicFrame>
      <p:graphicFrame>
        <p:nvGraphicFramePr>
          <p:cNvPr id="166927" name="Object 15"/>
          <p:cNvGraphicFramePr>
            <a:graphicFrameLocks noChangeAspect="1"/>
          </p:cNvGraphicFramePr>
          <p:nvPr/>
        </p:nvGraphicFramePr>
        <p:xfrm>
          <a:off x="990600" y="4271963"/>
          <a:ext cx="2770188" cy="1408112"/>
        </p:xfrm>
        <a:graphic>
          <a:graphicData uri="http://schemas.openxmlformats.org/presentationml/2006/ole">
            <p:oleObj spid="_x0000_s166927" name="Visio" r:id="rId6" imgW="2070029" imgH="105301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endParaRPr lang="en-US" dirty="0" smtClean="0"/>
          </a:p>
          <a:p>
            <a:r>
              <a:rPr lang="en-US" dirty="0" smtClean="0"/>
              <a:t>Child </a:t>
            </a:r>
            <a:r>
              <a:rPr lang="en-US" i="1" dirty="0" smtClean="0"/>
              <a:t>AABB</a:t>
            </a:r>
            <a:r>
              <a:rPr lang="en-US" dirty="0" smtClean="0"/>
              <a:t>s 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 continuum inside parent’s </a:t>
            </a:r>
            <a:r>
              <a:rPr lang="en-US" i="1" dirty="0" smtClean="0"/>
              <a:t>AABB</a:t>
            </a:r>
          </a:p>
          <a:p>
            <a:pPr lvl="1"/>
            <a:r>
              <a:rPr lang="en-US" dirty="0" smtClean="0"/>
              <a:t>Not limited to boundary of primitives anymore</a:t>
            </a:r>
          </a:p>
          <a:p>
            <a:r>
              <a:rPr lang="en-US" dirty="0" smtClean="0"/>
              <a:t>Limit search to a grid for practical purposes</a:t>
            </a:r>
          </a:p>
          <a:p>
            <a:r>
              <a:rPr lang="en-US" dirty="0" smtClean="0"/>
              <a:t>Augment with search space of other algorithms </a:t>
            </a:r>
          </a:p>
          <a:p>
            <a:pPr lvl="1"/>
            <a:r>
              <a:rPr lang="en-US" dirty="0" smtClean="0"/>
              <a:t>CBVH &amp; KD-tree construction search spaces</a:t>
            </a:r>
            <a:endParaRPr lang="en-US" dirty="0"/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1285852" y="4757766"/>
          <a:ext cx="2678113" cy="1371600"/>
        </p:xfrm>
        <a:graphic>
          <a:graphicData uri="http://schemas.openxmlformats.org/presentationml/2006/ole">
            <p:oleObj spid="_x0000_s168964" name="Visio" r:id="rId3" imgW="2070029" imgH="1053019" progId="Visio.Drawing.11">
              <p:embed/>
            </p:oleObj>
          </a:graphicData>
        </a:graphic>
      </p:graphicFrame>
      <p:graphicFrame>
        <p:nvGraphicFramePr>
          <p:cNvPr id="168966" name="Object 6"/>
          <p:cNvGraphicFramePr>
            <a:graphicFrameLocks noChangeAspect="1"/>
          </p:cNvGraphicFramePr>
          <p:nvPr/>
        </p:nvGraphicFramePr>
        <p:xfrm>
          <a:off x="4419595" y="4772044"/>
          <a:ext cx="2678113" cy="1371600"/>
        </p:xfrm>
        <a:graphic>
          <a:graphicData uri="http://schemas.openxmlformats.org/presentationml/2006/ole">
            <p:oleObj spid="_x0000_s168966" name="Visio" r:id="rId4" imgW="2070006" imgH="105310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501121" cy="4929222"/>
          </a:xfrm>
        </p:spPr>
        <p:txBody>
          <a:bodyPr/>
          <a:lstStyle/>
          <a:p>
            <a:r>
              <a:rPr lang="en-US" dirty="0" smtClean="0"/>
              <a:t>Bias SAH to account for overlap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i="1" dirty="0" smtClean="0"/>
          </a:p>
          <a:p>
            <a:r>
              <a:rPr lang="en-US" i="1" dirty="0" smtClean="0"/>
              <a:t>C</a:t>
            </a:r>
            <a:r>
              <a:rPr lang="en-US" i="1" baseline="-25000" dirty="0" smtClean="0"/>
              <a:t>O</a:t>
            </a:r>
            <a:r>
              <a:rPr lang="en-US" dirty="0" smtClean="0"/>
              <a:t> – the overlap penalty</a:t>
            </a:r>
          </a:p>
          <a:p>
            <a:pPr lvl="1"/>
            <a:r>
              <a:rPr lang="en-US" dirty="0" smtClean="0"/>
              <a:t>Standard SAH: </a:t>
            </a:r>
            <a:r>
              <a:rPr lang="en-US" i="1" dirty="0" smtClean="0"/>
              <a:t>C</a:t>
            </a:r>
            <a:r>
              <a:rPr lang="en-US" i="1" baseline="-25000" dirty="0" smtClean="0"/>
              <a:t>O </a:t>
            </a:r>
            <a:r>
              <a:rPr lang="en-US" dirty="0" smtClean="0"/>
              <a:t>= 0</a:t>
            </a:r>
          </a:p>
          <a:p>
            <a:pPr lvl="1"/>
            <a:r>
              <a:rPr lang="en-US" dirty="0" smtClean="0"/>
              <a:t>Standard SAH  with space partitioning:</a:t>
            </a:r>
            <a:r>
              <a:rPr lang="en-US" i="1" dirty="0" smtClean="0"/>
              <a:t> C</a:t>
            </a:r>
            <a:r>
              <a:rPr lang="en-US" i="1" baseline="-25000" dirty="0" smtClean="0"/>
              <a:t>O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∞</a:t>
            </a:r>
            <a:endParaRPr lang="en-US" i="1" baseline="-25000" dirty="0"/>
          </a:p>
        </p:txBody>
      </p:sp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1000100" y="2275105"/>
          <a:ext cx="7643866" cy="879001"/>
        </p:xfrm>
        <a:graphic>
          <a:graphicData uri="http://schemas.openxmlformats.org/presentationml/2006/ole">
            <p:oleObj spid="_x0000_s169987" name="Equation" r:id="rId3" imgW="39747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Generic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Parameters:</a:t>
            </a:r>
          </a:p>
          <a:p>
            <a:pPr lvl="1"/>
            <a:r>
              <a:rPr lang="en-US" dirty="0" smtClean="0"/>
              <a:t>Search space</a:t>
            </a:r>
          </a:p>
          <a:p>
            <a:pPr lvl="1"/>
            <a:r>
              <a:rPr lang="en-US" dirty="0" smtClean="0"/>
              <a:t>Overlap penalty</a:t>
            </a:r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Take configuration 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 search space with lowest cost</a:t>
            </a:r>
          </a:p>
          <a:p>
            <a:r>
              <a:rPr lang="en-US" dirty="0" smtClean="0"/>
              <a:t>Interesting parameters</a:t>
            </a:r>
          </a:p>
          <a:p>
            <a:pPr lvl="1"/>
            <a:r>
              <a:rPr lang="en-US" dirty="0" smtClean="0"/>
              <a:t>CBVH: BVH, </a:t>
            </a:r>
            <a:r>
              <a:rPr lang="en-US" i="1" dirty="0" smtClean="0"/>
              <a:t>C</a:t>
            </a:r>
            <a:r>
              <a:rPr lang="en-US" i="1" baseline="-25000" dirty="0" smtClean="0"/>
              <a:t>O </a:t>
            </a:r>
            <a:r>
              <a:rPr lang="en-US" dirty="0" smtClean="0"/>
              <a:t>= 0</a:t>
            </a:r>
          </a:p>
          <a:p>
            <a:pPr lvl="1"/>
            <a:r>
              <a:rPr lang="en-US" dirty="0" smtClean="0"/>
              <a:t>Full: Grid + KD tree + BVH, </a:t>
            </a:r>
            <a:r>
              <a:rPr lang="en-US" i="1" dirty="0" smtClean="0"/>
              <a:t>C</a:t>
            </a:r>
            <a:r>
              <a:rPr lang="en-US" i="1" baseline="-25000" dirty="0" smtClean="0"/>
              <a:t>O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∞</a:t>
            </a:r>
            <a:endParaRPr lang="en-US" dirty="0" smtClean="0"/>
          </a:p>
          <a:p>
            <a:pPr lvl="1"/>
            <a:r>
              <a:rPr lang="en-US" dirty="0" smtClean="0"/>
              <a:t>KDBVH: KD tree, </a:t>
            </a:r>
            <a:r>
              <a:rPr lang="en-US" i="1" dirty="0" smtClean="0"/>
              <a:t>C</a:t>
            </a:r>
            <a:r>
              <a:rPr lang="en-US" i="1" baseline="-25000" dirty="0" smtClean="0"/>
              <a:t>O</a:t>
            </a:r>
            <a:r>
              <a:rPr lang="en-US" dirty="0" smtClean="0"/>
              <a:t> irrelevant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FPS Random Rays</a:t>
            </a:r>
            <a:endParaRPr lang="en-US" dirty="0"/>
          </a:p>
        </p:txBody>
      </p:sp>
      <p:pic>
        <p:nvPicPr>
          <p:cNvPr id="21" name="Content Placeholder 20" descr="bunn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8519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0" name="Content Placeholder 5"/>
          <p:cNvGraphicFramePr>
            <a:graphicFrameLocks noGrp="1"/>
          </p:cNvGraphicFramePr>
          <p:nvPr>
            <p:ph sz="quarter" idx="11"/>
          </p:nvPr>
        </p:nvGraphicFramePr>
        <p:xfrm>
          <a:off x="500063" y="3143250"/>
          <a:ext cx="8215312" cy="307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Content Placeholder 21" descr="fairy.png"/>
          <p:cNvPicPr>
            <a:picLocks noGrp="1" noChangeAspect="1"/>
          </p:cNvPicPr>
          <p:nvPr>
            <p:ph idx="12"/>
          </p:nvPr>
        </p:nvPicPr>
        <p:blipFill>
          <a:blip r:embed="rId4" cstate="print"/>
          <a:stretch>
            <a:fillRect/>
          </a:stretch>
        </p:blipFill>
        <p:spPr>
          <a:xfrm>
            <a:off x="2348706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Content Placeholder 22" descr="sponza.png"/>
          <p:cNvPicPr>
            <a:picLocks noGrp="1" noChangeAspect="1"/>
          </p:cNvPicPr>
          <p:nvPr>
            <p:ph idx="13"/>
          </p:nvPr>
        </p:nvPicPr>
        <p:blipFill>
          <a:blip r:embed="rId5" cstate="print"/>
          <a:stretch>
            <a:fillRect/>
          </a:stretch>
        </p:blipFill>
        <p:spPr>
          <a:xfrm>
            <a:off x="3848894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Content Placeholder 23" descr="venice.png"/>
          <p:cNvPicPr>
            <a:picLocks noGrp="1" noChangeAspect="1"/>
          </p:cNvPicPr>
          <p:nvPr>
            <p:ph idx="14"/>
          </p:nvPr>
        </p:nvPicPr>
        <p:blipFill>
          <a:blip r:embed="rId6" cstate="print"/>
          <a:stretch>
            <a:fillRect/>
          </a:stretch>
        </p:blipFill>
        <p:spPr>
          <a:xfrm>
            <a:off x="5349081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Content Placeholder 24" descr="soda.png"/>
          <p:cNvPicPr>
            <a:picLocks noGrp="1" noChangeAspect="1"/>
          </p:cNvPicPr>
          <p:nvPr>
            <p:ph idx="15"/>
          </p:nvPr>
        </p:nvPicPr>
        <p:blipFill>
          <a:blip r:embed="rId7" cstate="print"/>
          <a:stretch>
            <a:fillRect/>
          </a:stretch>
        </p:blipFill>
        <p:spPr>
          <a:xfrm>
            <a:off x="6849269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8774668" y="4286256"/>
            <a:ext cx="369332" cy="14287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b="0" dirty="0" smtClean="0"/>
              <a:t>Higher  is better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FPS Frustum Traversal</a:t>
            </a:r>
            <a:endParaRPr lang="en-US" dirty="0"/>
          </a:p>
        </p:txBody>
      </p:sp>
      <p:pic>
        <p:nvPicPr>
          <p:cNvPr id="21" name="Content Placeholder 20" descr="bunn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8519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0" name="Content Placeholder 5"/>
          <p:cNvGraphicFramePr>
            <a:graphicFrameLocks noGrp="1"/>
          </p:cNvGraphicFramePr>
          <p:nvPr>
            <p:ph sz="quarter" idx="11"/>
          </p:nvPr>
        </p:nvGraphicFramePr>
        <p:xfrm>
          <a:off x="500063" y="3143250"/>
          <a:ext cx="8215312" cy="307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Content Placeholder 21" descr="fairy.png"/>
          <p:cNvPicPr>
            <a:picLocks noGrp="1" noChangeAspect="1"/>
          </p:cNvPicPr>
          <p:nvPr>
            <p:ph idx="12"/>
          </p:nvPr>
        </p:nvPicPr>
        <p:blipFill>
          <a:blip r:embed="rId4" cstate="print"/>
          <a:stretch>
            <a:fillRect/>
          </a:stretch>
        </p:blipFill>
        <p:spPr>
          <a:xfrm>
            <a:off x="2348706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Content Placeholder 22" descr="sponza.png"/>
          <p:cNvPicPr>
            <a:picLocks noGrp="1" noChangeAspect="1"/>
          </p:cNvPicPr>
          <p:nvPr>
            <p:ph idx="13"/>
          </p:nvPr>
        </p:nvPicPr>
        <p:blipFill>
          <a:blip r:embed="rId5" cstate="print"/>
          <a:stretch>
            <a:fillRect/>
          </a:stretch>
        </p:blipFill>
        <p:spPr>
          <a:xfrm>
            <a:off x="3848894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Content Placeholder 23" descr="venice.png"/>
          <p:cNvPicPr>
            <a:picLocks noGrp="1" noChangeAspect="1"/>
          </p:cNvPicPr>
          <p:nvPr>
            <p:ph idx="14"/>
          </p:nvPr>
        </p:nvPicPr>
        <p:blipFill>
          <a:blip r:embed="rId6" cstate="print"/>
          <a:stretch>
            <a:fillRect/>
          </a:stretch>
        </p:blipFill>
        <p:spPr>
          <a:xfrm>
            <a:off x="5349081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Content Placeholder 24" descr="soda.png"/>
          <p:cNvPicPr>
            <a:picLocks noGrp="1" noChangeAspect="1"/>
          </p:cNvPicPr>
          <p:nvPr>
            <p:ph idx="15"/>
          </p:nvPr>
        </p:nvPicPr>
        <p:blipFill>
          <a:blip r:embed="rId7" cstate="print"/>
          <a:stretch>
            <a:fillRect/>
          </a:stretch>
        </p:blipFill>
        <p:spPr>
          <a:xfrm>
            <a:off x="6849269" y="1339850"/>
            <a:ext cx="1303338" cy="1303338"/>
          </a:xfrm>
          <a:prstGeom prst="rect">
            <a:avLst/>
          </a:prstGeom>
          <a:ln>
            <a:noFill/>
          </a:ln>
          <a:effectLst>
            <a:outerShdw blurRad="152400" dist="50800" dir="2700000" sx="97000" sy="97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8774668" y="4286256"/>
            <a:ext cx="369332" cy="14287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b="0" dirty="0" smtClean="0"/>
              <a:t>Higher  is better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Pre-Splitting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501062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74668" y="3786190"/>
            <a:ext cx="369332" cy="14287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b="0" dirty="0" smtClean="0"/>
              <a:t>Higher  is better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BVH construction is not perfect</a:t>
            </a:r>
          </a:p>
          <a:p>
            <a:pPr lvl="1"/>
            <a:r>
              <a:rPr lang="en-US" dirty="0" smtClean="0"/>
              <a:t>Looks only at primitive’s centroids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7">
              <a:buNone/>
            </a:pPr>
            <a:r>
              <a:rPr lang="en-US" dirty="0" smtClean="0"/>
              <a:t>	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How much more performance is there?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149541" name="Object 37"/>
          <p:cNvGraphicFramePr>
            <a:graphicFrameLocks noChangeAspect="1"/>
          </p:cNvGraphicFramePr>
          <p:nvPr/>
        </p:nvGraphicFramePr>
        <p:xfrm>
          <a:off x="1071539" y="2481264"/>
          <a:ext cx="6572296" cy="2335422"/>
        </p:xfrm>
        <a:graphic>
          <a:graphicData uri="http://schemas.openxmlformats.org/presentationml/2006/ole">
            <p:oleObj spid="_x0000_s149541" name="Visio" r:id="rId3" imgW="4062025" imgH="144288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Overlap Penalty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63" y="1125538"/>
          <a:ext cx="8501062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Build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KDBVH using sweep plane</a:t>
            </a:r>
          </a:p>
          <a:p>
            <a:r>
              <a:rPr lang="en-US" dirty="0" smtClean="0"/>
              <a:t>Extensions:</a:t>
            </a:r>
          </a:p>
          <a:p>
            <a:pPr lvl="1"/>
            <a:r>
              <a:rPr lang="en-US" dirty="0" smtClean="0"/>
              <a:t>Combine with CBVH to control size using </a:t>
            </a:r>
            <a:r>
              <a:rPr lang="en-US" i="1" dirty="0" smtClean="0"/>
              <a:t>C</a:t>
            </a:r>
            <a:r>
              <a:rPr lang="en-US" i="1" baseline="-25000" dirty="0" smtClean="0"/>
              <a:t>O</a:t>
            </a:r>
            <a:endParaRPr lang="en-US" dirty="0" smtClean="0"/>
          </a:p>
          <a:p>
            <a:pPr lvl="1"/>
            <a:r>
              <a:rPr lang="en-US" dirty="0" smtClean="0"/>
              <a:t>Sampling of cost function</a:t>
            </a:r>
          </a:p>
          <a:p>
            <a:r>
              <a:rPr lang="en-US" dirty="0" smtClean="0"/>
              <a:t>Issues: Might miss cost minimum</a:t>
            </a:r>
          </a:p>
          <a:p>
            <a:pPr lvl="1"/>
            <a:r>
              <a:rPr lang="en-US" dirty="0" smtClean="0"/>
              <a:t>Cost is quadratic between split plane positions</a:t>
            </a:r>
          </a:p>
          <a:p>
            <a:pPr lvl="1">
              <a:buNone/>
            </a:pPr>
            <a:endParaRPr lang="en-US" i="1" dirty="0"/>
          </a:p>
        </p:txBody>
      </p:sp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1351000" y="4643446"/>
          <a:ext cx="4578322" cy="1621860"/>
        </p:xfrm>
        <a:graphic>
          <a:graphicData uri="http://schemas.openxmlformats.org/presentationml/2006/ole">
            <p:oleObj spid="_x0000_s175107" name="Visio" r:id="rId3" imgW="1893795" imgH="66602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SAH inadequate without space partitioning!</a:t>
            </a:r>
          </a:p>
          <a:p>
            <a:r>
              <a:rPr lang="en-US" dirty="0" smtClean="0"/>
              <a:t>Generic framework to study BVH construction</a:t>
            </a:r>
          </a:p>
          <a:p>
            <a:pPr lvl="1"/>
            <a:r>
              <a:rPr lang="en-US" dirty="0" smtClean="0"/>
              <a:t>Can explore full 2</a:t>
            </a:r>
            <a:r>
              <a:rPr lang="en-US" i="1" baseline="30000" dirty="0" smtClean="0"/>
              <a:t>N</a:t>
            </a:r>
            <a:r>
              <a:rPr lang="en-US" dirty="0" smtClean="0"/>
              <a:t> search space</a:t>
            </a:r>
          </a:p>
          <a:p>
            <a:r>
              <a:rPr lang="en-US" dirty="0" smtClean="0"/>
              <a:t>Spatial build algorithm</a:t>
            </a:r>
          </a:p>
          <a:p>
            <a:pPr lvl="1"/>
            <a:r>
              <a:rPr lang="en-US" dirty="0" smtClean="0"/>
              <a:t>Fast with near optimal results</a:t>
            </a:r>
          </a:p>
          <a:p>
            <a:r>
              <a:rPr lang="en-US" dirty="0" smtClean="0"/>
              <a:t>Research early termination aware cost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sz="10000" dirty="0" smtClean="0"/>
              <a:t>Thank you!</a:t>
            </a:r>
            <a:endParaRPr 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34" y="1285860"/>
            <a:ext cx="8501121" cy="5072098"/>
          </a:xfrm>
        </p:spPr>
        <p:txBody>
          <a:bodyPr/>
          <a:lstStyle/>
          <a:p>
            <a:r>
              <a:rPr lang="en-US" dirty="0" smtClean="0"/>
              <a:t>SAH: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Cost based BVH construction: Top-down</a:t>
            </a:r>
          </a:p>
          <a:p>
            <a:pPr lvl="1"/>
            <a:r>
              <a:rPr lang="en-US" dirty="0" smtClean="0"/>
              <a:t>Partition set of </a:t>
            </a:r>
            <a:r>
              <a:rPr lang="en-US" i="1" dirty="0" smtClean="0"/>
              <a:t>N</a:t>
            </a:r>
            <a:r>
              <a:rPr lang="en-US" dirty="0" smtClean="0"/>
              <a:t>’s primitives into </a:t>
            </a:r>
            <a:r>
              <a:rPr lang="en-US" i="1" dirty="0" smtClean="0"/>
              <a:t>N</a:t>
            </a:r>
            <a:r>
              <a:rPr lang="en-US" i="1" baseline="-25000" dirty="0" smtClean="0"/>
              <a:t>L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i="1" baseline="-25000" dirty="0" smtClean="0"/>
              <a:t>R</a:t>
            </a:r>
            <a:r>
              <a:rPr lang="en-US" dirty="0" smtClean="0"/>
              <a:t> </a:t>
            </a:r>
          </a:p>
          <a:p>
            <a:pPr lvl="2">
              <a:buNone/>
            </a:pPr>
            <a:endParaRPr lang="en-US" b="1" dirty="0" smtClean="0"/>
          </a:p>
          <a:p>
            <a:pPr lvl="2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Take partition with minimal cost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Exhaustive search: 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(2</a:t>
            </a:r>
            <a:r>
              <a:rPr lang="en-US" i="1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baseline="30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05008" y="1108075"/>
          <a:ext cx="5695950" cy="944563"/>
        </p:xfrm>
        <a:graphic>
          <a:graphicData uri="http://schemas.openxmlformats.org/presentationml/2006/ole">
            <p:oleObj spid="_x0000_s150531" name="Equation" r:id="rId3" imgW="2679480" imgH="4442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31421" y="3286124"/>
          <a:ext cx="4469339" cy="1500198"/>
        </p:xfrm>
        <a:graphic>
          <a:graphicData uri="http://schemas.openxmlformats.org/presentationml/2006/ole">
            <p:oleObj spid="_x0000_s150532" name="Visio" r:id="rId4" imgW="3178542" imgH="106662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BVH Construction </a:t>
            </a:r>
            <a:endParaRPr lang="en-US" dirty="0"/>
          </a:p>
        </p:txBody>
      </p:sp>
      <p:graphicFrame>
        <p:nvGraphicFramePr>
          <p:cNvPr id="151556" name="Object 4"/>
          <p:cNvGraphicFramePr>
            <a:graphicFrameLocks noChangeAspect="1"/>
          </p:cNvGraphicFramePr>
          <p:nvPr>
            <p:ph idx="1"/>
          </p:nvPr>
        </p:nvGraphicFramePr>
        <p:xfrm>
          <a:off x="1285852" y="989108"/>
          <a:ext cx="6643734" cy="4011528"/>
        </p:xfrm>
        <a:graphic>
          <a:graphicData uri="http://schemas.openxmlformats.org/presentationml/2006/ole">
            <p:oleObj spid="_x0000_s151556" name="Visio" r:id="rId3" imgW="1834743" imgH="1107332" progId="Visio.Drawing.11">
              <p:embed/>
            </p:oleObj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00034" y="5143512"/>
            <a:ext cx="8215370" cy="1214446"/>
          </a:xfrm>
        </p:spPr>
        <p:txBody>
          <a:bodyPr/>
          <a:lstStyle/>
          <a:p>
            <a:r>
              <a:rPr lang="en-US" dirty="0" smtClean="0"/>
              <a:t>Assumes finely tessellated geometry</a:t>
            </a:r>
          </a:p>
          <a:p>
            <a:pPr lvl="1"/>
            <a:r>
              <a:rPr lang="en-US" dirty="0" smtClean="0"/>
              <a:t>Primitive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pic>
        <p:nvPicPr>
          <p:cNvPr id="12" name="Content Placeholder 11" descr="erw6_split_b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3" y="1584045"/>
            <a:ext cx="4000500" cy="2886635"/>
          </a:xfrm>
        </p:spPr>
      </p:pic>
      <p:pic>
        <p:nvPicPr>
          <p:cNvPr id="13" name="Content Placeholder 12" descr="erw6_split_good.png"/>
          <p:cNvPicPr>
            <a:picLocks noGrp="1" noChangeAspect="1"/>
          </p:cNvPicPr>
          <p:nvPr>
            <p:ph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5072063" y="1618550"/>
            <a:ext cx="3929062" cy="2835088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Optimal </a:t>
            </a:r>
            <a:r>
              <a:rPr lang="en-US" dirty="0" smtClean="0"/>
              <a:t>partition</a:t>
            </a:r>
            <a:endParaRPr lang="en-US" dirty="0" smtClean="0"/>
          </a:p>
          <a:p>
            <a:pPr lvl="1"/>
            <a:r>
              <a:rPr lang="en-US" dirty="0" smtClean="0"/>
              <a:t>Cost ≈ 100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CBVH split</a:t>
            </a:r>
          </a:p>
          <a:p>
            <a:pPr lvl="1"/>
            <a:r>
              <a:rPr lang="en-US" dirty="0" smtClean="0"/>
              <a:t>Cost ≈ 700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25538"/>
            <a:ext cx="8429684" cy="5232420"/>
          </a:xfrm>
        </p:spPr>
        <p:txBody>
          <a:bodyPr/>
          <a:lstStyle/>
          <a:p>
            <a:r>
              <a:rPr lang="en-US" dirty="0" smtClean="0"/>
              <a:t>Regular approach: Partition </a:t>
            </a:r>
            <a:r>
              <a:rPr lang="en-US" i="1" dirty="0" smtClean="0"/>
              <a:t>N</a:t>
            </a:r>
            <a:r>
              <a:rPr lang="en-US" dirty="0" smtClean="0"/>
              <a:t>’s primitives </a:t>
            </a:r>
          </a:p>
          <a:p>
            <a:pPr lvl="1"/>
            <a:r>
              <a:rPr lang="en-US" dirty="0" smtClean="0"/>
              <a:t>Evaluate </a:t>
            </a:r>
            <a:r>
              <a:rPr lang="en-US" i="1" dirty="0" smtClean="0"/>
              <a:t>AABB</a:t>
            </a:r>
            <a:r>
              <a:rPr lang="en-US" dirty="0" smtClean="0"/>
              <a:t>s, and use to compute cost</a:t>
            </a:r>
          </a:p>
          <a:p>
            <a:pPr lvl="1"/>
            <a:r>
              <a:rPr lang="en-US" i="1" dirty="0" smtClean="0"/>
              <a:t>O</a:t>
            </a:r>
            <a:r>
              <a:rPr lang="en-US" dirty="0" smtClean="0"/>
              <a:t>(2</a:t>
            </a:r>
            <a:r>
              <a:rPr lang="en-US" i="1" baseline="30000" dirty="0" smtClean="0"/>
              <a:t>N</a:t>
            </a:r>
            <a:r>
              <a:rPr lang="en-US" dirty="0" smtClean="0"/>
              <a:t>) partitions to test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Geometric partitioning: </a:t>
            </a:r>
          </a:p>
          <a:p>
            <a:pPr lvl="1"/>
            <a:r>
              <a:rPr lang="en-US" dirty="0" smtClean="0"/>
              <a:t>Fix child </a:t>
            </a:r>
            <a:r>
              <a:rPr lang="en-US" i="1" dirty="0" smtClean="0"/>
              <a:t>AABB</a:t>
            </a:r>
            <a:r>
              <a:rPr lang="en-US" dirty="0" smtClean="0"/>
              <a:t>s and put primitives according to SAH</a:t>
            </a:r>
          </a:p>
          <a:p>
            <a:pPr lvl="1"/>
            <a:r>
              <a:rPr lang="en-US" dirty="0" smtClean="0"/>
              <a:t>Some configurations are infeasible</a:t>
            </a:r>
          </a:p>
          <a:p>
            <a:pPr lvl="1"/>
            <a:r>
              <a:rPr lang="en-US" dirty="0" smtClean="0"/>
              <a:t>Child </a:t>
            </a:r>
            <a:r>
              <a:rPr lang="en-US" i="1" dirty="0" smtClean="0"/>
              <a:t>AABB</a:t>
            </a:r>
            <a:r>
              <a:rPr lang="en-US" dirty="0" smtClean="0"/>
              <a:t> boundaries ≡ boundaries of primitives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configurations to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Partitioning Example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500034" y="4857760"/>
            <a:ext cx="8215370" cy="1500198"/>
          </a:xfrm>
        </p:spPr>
        <p:txBody>
          <a:bodyPr/>
          <a:lstStyle/>
          <a:p>
            <a:r>
              <a:rPr lang="en-US" dirty="0" smtClean="0"/>
              <a:t>Boundaries of </a:t>
            </a:r>
            <a:r>
              <a:rPr lang="en-US" i="1" dirty="0" smtClean="0"/>
              <a:t>N</a:t>
            </a:r>
            <a:r>
              <a:rPr lang="en-US" i="1" baseline="-25000" dirty="0" smtClean="0"/>
              <a:t>L or R</a:t>
            </a:r>
            <a:r>
              <a:rPr lang="en-US" dirty="0" smtClean="0"/>
              <a:t> incident with dotted lines</a:t>
            </a:r>
            <a:endParaRPr lang="en-US" i="1" baseline="-25000" dirty="0" smtClean="0"/>
          </a:p>
          <a:p>
            <a:r>
              <a:rPr lang="en-US" i="1" dirty="0" smtClean="0"/>
              <a:t>P</a:t>
            </a:r>
            <a:r>
              <a:rPr lang="en-US" i="1" baseline="-25000" dirty="0" smtClean="0"/>
              <a:t>4</a:t>
            </a:r>
            <a:r>
              <a:rPr lang="en-US" dirty="0" smtClean="0"/>
              <a:t> shared </a:t>
            </a:r>
            <a:r>
              <a:rPr lang="en-US" dirty="0" smtClean="0">
                <a:sym typeface="Wingdings" pitchFamily="2" charset="2"/>
              </a:rPr>
              <a:t> put into node with smaller SA</a:t>
            </a:r>
            <a:endParaRPr lang="en-US" dirty="0"/>
          </a:p>
        </p:txBody>
      </p:sp>
      <p:graphicFrame>
        <p:nvGraphicFramePr>
          <p:cNvPr id="160775" name="Object 7"/>
          <p:cNvGraphicFramePr>
            <a:graphicFrameLocks noChangeAspect="1"/>
          </p:cNvGraphicFramePr>
          <p:nvPr/>
        </p:nvGraphicFramePr>
        <p:xfrm>
          <a:off x="568325" y="1210941"/>
          <a:ext cx="8218517" cy="3218191"/>
        </p:xfrm>
        <a:graphic>
          <a:graphicData uri="http://schemas.openxmlformats.org/presentationml/2006/ole">
            <p:oleObj spid="_x0000_s160775" name="Visio" r:id="rId3" imgW="3976753" imgH="155803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Partitioning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00034" y="4857760"/>
            <a:ext cx="8215370" cy="1357322"/>
          </a:xfrm>
        </p:spPr>
        <p:txBody>
          <a:bodyPr/>
          <a:lstStyle/>
          <a:p>
            <a:r>
              <a:rPr lang="en-US" dirty="0" smtClean="0"/>
              <a:t>Configuration infeasible </a:t>
            </a:r>
          </a:p>
          <a:p>
            <a:pPr lvl="1"/>
            <a:r>
              <a:rPr lang="en-US" i="1" dirty="0" smtClean="0"/>
              <a:t>P</a:t>
            </a:r>
            <a:r>
              <a:rPr lang="en-US" i="1" baseline="-25000" dirty="0" smtClean="0"/>
              <a:t>2</a:t>
            </a:r>
            <a:r>
              <a:rPr lang="en-US" dirty="0" smtClean="0"/>
              <a:t> is not covered</a:t>
            </a:r>
            <a:endParaRPr lang="en-US" dirty="0"/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>
            <p:ph idx="1"/>
          </p:nvPr>
        </p:nvGraphicFramePr>
        <p:xfrm>
          <a:off x="571472" y="1205278"/>
          <a:ext cx="8218237" cy="3218400"/>
        </p:xfrm>
        <a:graphic>
          <a:graphicData uri="http://schemas.openxmlformats.org/presentationml/2006/ole">
            <p:oleObj spid="_x0000_s161794" name="Visio" r:id="rId3" imgW="3976753" imgH="155803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Considerations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12</a:t>
            </a:r>
            <a:r>
              <a:rPr lang="en-US" dirty="0" smtClean="0"/>
              <a:t>) is actually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Each side of the parent </a:t>
            </a:r>
            <a:r>
              <a:rPr lang="en-US" i="1" dirty="0" smtClean="0"/>
              <a:t>AABB</a:t>
            </a:r>
            <a:r>
              <a:rPr lang="en-US" dirty="0" smtClean="0"/>
              <a:t> is inherited by a child</a:t>
            </a:r>
          </a:p>
          <a:p>
            <a:r>
              <a:rPr lang="en-US" dirty="0" smtClean="0"/>
              <a:t>Select child </a:t>
            </a:r>
            <a:r>
              <a:rPr lang="en-US" i="1" dirty="0" smtClean="0"/>
              <a:t>AABB</a:t>
            </a:r>
            <a:r>
              <a:rPr lang="en-US" dirty="0" smtClean="0"/>
              <a:t>s on a regular grid</a:t>
            </a:r>
          </a:p>
          <a:p>
            <a:pPr lvl="1"/>
            <a:r>
              <a:rPr lang="en-US" dirty="0" smtClean="0"/>
              <a:t>Run-time: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baseline="30000" dirty="0" smtClean="0"/>
              <a:t>6</a:t>
            </a:r>
            <a:r>
              <a:rPr lang="en-US" i="1" dirty="0" smtClean="0"/>
              <a:t>N</a:t>
            </a:r>
            <a:r>
              <a:rPr lang="en-US" baseline="30000" dirty="0" smtClean="0"/>
              <a:t>0.5</a:t>
            </a:r>
            <a:r>
              <a:rPr lang="en-US" dirty="0" smtClean="0"/>
              <a:t>) including cost calculation</a:t>
            </a:r>
          </a:p>
          <a:p>
            <a:pPr lvl="2"/>
            <a:r>
              <a:rPr lang="en-US" dirty="0" smtClean="0"/>
              <a:t>Choosing </a:t>
            </a:r>
            <a:r>
              <a:rPr lang="en-US" i="1" dirty="0" smtClean="0"/>
              <a:t>G</a:t>
            </a:r>
            <a:r>
              <a:rPr lang="en-US" dirty="0" smtClean="0"/>
              <a:t>=</a:t>
            </a:r>
            <a:r>
              <a:rPr lang="en-US" i="1" dirty="0" smtClean="0"/>
              <a:t>RN</a:t>
            </a:r>
            <a:r>
              <a:rPr lang="en-US" baseline="30000" dirty="0" smtClean="0"/>
              <a:t>1/6</a:t>
            </a:r>
            <a:r>
              <a:rPr lang="en-US" dirty="0" smtClean="0"/>
              <a:t> yields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1.5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Look at CBVH configurations as well</a:t>
            </a:r>
            <a:endParaRPr lang="en-US" dirty="0"/>
          </a:p>
        </p:txBody>
      </p:sp>
      <p:graphicFrame>
        <p:nvGraphicFramePr>
          <p:cNvPr id="162821" name="Object 5"/>
          <p:cNvGraphicFramePr>
            <a:graphicFrameLocks noChangeAspect="1"/>
          </p:cNvGraphicFramePr>
          <p:nvPr/>
        </p:nvGraphicFramePr>
        <p:xfrm>
          <a:off x="785786" y="4429132"/>
          <a:ext cx="7858180" cy="1936779"/>
        </p:xfrm>
        <a:graphic>
          <a:graphicData uri="http://schemas.openxmlformats.org/presentationml/2006/ole">
            <p:oleObj spid="_x0000_s162821" name="Visio" r:id="rId3" imgW="3967713" imgH="9773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0"/>
  <p:tag name="EMBEDFONTS" val="0"/>
  <p:tag name="USEBOLDAMS" val="0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0"/>
  <p:tag name="DEFAULTTRANSPARENT" val="0"/>
  <p:tag name="DEFAULTWORKAROUNDTRANSPARENCYBUG" val="0"/>
  <p:tag name="DEFAULTRESOLUTION" val="1200"/>
  <p:tag name="DEFAULTMAGNIFICATION" val="2000"/>
  <p:tag name="DEFAULTFONTSIZE" val="10"/>
  <p:tag name="DEFAULTWORDWRAP" val="0"/>
  <p:tag name="DEFAULTWIDTH" val="348"/>
  <p:tag name="DEFAULTHEIGHT" val="250"/>
</p:tagLst>
</file>

<file path=ppt/theme/theme1.xml><?xml version="1.0" encoding="utf-8"?>
<a:theme xmlns:a="http://schemas.openxmlformats.org/drawingml/2006/main" name="s1">
  <a:themeElements>
    <a:clrScheme name="s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20740</TotalTime>
  <Words>497</Words>
  <Application>Microsoft Office PowerPoint</Application>
  <PresentationFormat>On-screen Show (4:3)</PresentationFormat>
  <Paragraphs>124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s1</vt:lpstr>
      <vt:lpstr>Visio</vt:lpstr>
      <vt:lpstr>Equation</vt:lpstr>
      <vt:lpstr>Object Partitioning Considered Harmful: Space Subdivision for BVHs</vt:lpstr>
      <vt:lpstr>Motivation</vt:lpstr>
      <vt:lpstr>Background</vt:lpstr>
      <vt:lpstr>Classical BVH Construction </vt:lpstr>
      <vt:lpstr>Can We Do Better?</vt:lpstr>
      <vt:lpstr>Geometric Partitioning</vt:lpstr>
      <vt:lpstr>Geometric Partitioning Example</vt:lpstr>
      <vt:lpstr>Geometric Partitioning Example</vt:lpstr>
      <vt:lpstr>Practical Considerations</vt:lpstr>
      <vt:lpstr>Results: FPS Random Rays</vt:lpstr>
      <vt:lpstr>Results: Surface Area Cost</vt:lpstr>
      <vt:lpstr>Result Analysis</vt:lpstr>
      <vt:lpstr>Splitting Primitives</vt:lpstr>
      <vt:lpstr>Search Spaces</vt:lpstr>
      <vt:lpstr>Penalizing Overlap</vt:lpstr>
      <vt:lpstr>The Generic Algorithm</vt:lpstr>
      <vt:lpstr>Results: FPS Random Rays</vt:lpstr>
      <vt:lpstr>Results: FPS Frustum Traversal</vt:lpstr>
      <vt:lpstr>Comparison to Pre-Splitting</vt:lpstr>
      <vt:lpstr>Role of Overlap Penalty</vt:lpstr>
      <vt:lpstr>Spatial Build Algorithm</vt:lpstr>
      <vt:lpstr>Conclusion &amp; Future Work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Experiences with fast KD tree construction</dc:title>
  <dc:creator>Stefan Popov</dc:creator>
  <cp:lastModifiedBy>popov</cp:lastModifiedBy>
  <cp:revision>1134</cp:revision>
  <dcterms:created xsi:type="dcterms:W3CDTF">2006-09-09T14:18:00Z</dcterms:created>
  <dcterms:modified xsi:type="dcterms:W3CDTF">2009-08-07T20:23:00Z</dcterms:modified>
</cp:coreProperties>
</file>