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1"/>
  </p:notesMasterIdLst>
  <p:handoutMasterIdLst>
    <p:handoutMasterId r:id="rId22"/>
  </p:handoutMasterIdLst>
  <p:sldIdLst>
    <p:sldId id="258" r:id="rId2"/>
    <p:sldId id="262" r:id="rId3"/>
    <p:sldId id="277" r:id="rId4"/>
    <p:sldId id="278" r:id="rId5"/>
    <p:sldId id="263" r:id="rId6"/>
    <p:sldId id="264" r:id="rId7"/>
    <p:sldId id="269" r:id="rId8"/>
    <p:sldId id="270" r:id="rId9"/>
    <p:sldId id="271" r:id="rId10"/>
    <p:sldId id="273" r:id="rId11"/>
    <p:sldId id="274" r:id="rId12"/>
    <p:sldId id="275" r:id="rId13"/>
    <p:sldId id="276" r:id="rId14"/>
    <p:sldId id="279" r:id="rId15"/>
    <p:sldId id="280" r:id="rId16"/>
    <p:sldId id="285" r:id="rId17"/>
    <p:sldId id="286" r:id="rId18"/>
    <p:sldId id="287" r:id="rId19"/>
    <p:sldId id="28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5120" userDrawn="1">
          <p15:clr>
            <a:srgbClr val="A4A3A4"/>
          </p15:clr>
        </p15:guide>
        <p15:guide id="3"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FFFF"/>
    <a:srgbClr val="800000"/>
    <a:srgbClr val="00B050"/>
    <a:srgbClr val="42BFBB"/>
    <a:srgbClr val="248B91"/>
    <a:srgbClr val="FFC409"/>
    <a:srgbClr val="46BA96"/>
    <a:srgbClr val="278894"/>
    <a:srgbClr val="174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8" autoAdjust="0"/>
    <p:restoredTop sz="94317" autoAdjust="0"/>
  </p:normalViewPr>
  <p:slideViewPr>
    <p:cSldViewPr snapToGrid="0">
      <p:cViewPr varScale="1">
        <p:scale>
          <a:sx n="61" d="100"/>
          <a:sy n="61" d="100"/>
        </p:scale>
        <p:origin x="-91" y="-480"/>
      </p:cViewPr>
      <p:guideLst>
        <p:guide orient="horz" pos="2160"/>
        <p:guide pos="5120"/>
        <p:guide pos="3840"/>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60B5D9-E66D-4CE1-85A8-AF5764732F82}" type="datetimeFigureOut">
              <a:rPr lang="fr-FR" smtClean="0"/>
              <a:t>18/04/2017</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20A63-842F-4D49-9BDC-15474D2A2EC3}" type="slidenum">
              <a:rPr lang="fr-FR" smtClean="0"/>
              <a:t>‹#›</a:t>
            </a:fld>
            <a:endParaRPr lang="fr-FR"/>
          </a:p>
        </p:txBody>
      </p:sp>
    </p:spTree>
    <p:extLst>
      <p:ext uri="{BB962C8B-B14F-4D97-AF65-F5344CB8AC3E}">
        <p14:creationId xmlns:p14="http://schemas.microsoft.com/office/powerpoint/2010/main" val="1754212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6C6D3-E19D-4DF8-9700-EF35BFA83A8B}" type="datetimeFigureOut">
              <a:rPr lang="de-CH" smtClean="0"/>
              <a:t>18.04.2017</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E3D69-16DA-46CF-BFCD-1A27B9377ED4}" type="slidenum">
              <a:rPr lang="de-CH" smtClean="0"/>
              <a:t>‹#›</a:t>
            </a:fld>
            <a:endParaRPr lang="de-CH"/>
          </a:p>
        </p:txBody>
      </p:sp>
    </p:spTree>
    <p:extLst>
      <p:ext uri="{BB962C8B-B14F-4D97-AF65-F5344CB8AC3E}">
        <p14:creationId xmlns:p14="http://schemas.microsoft.com/office/powerpoint/2010/main" val="218431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DE3D69-16DA-46CF-BFCD-1A27B9377ED4}" type="slidenum">
              <a:rPr lang="de-CH" smtClean="0"/>
              <a:t>1</a:t>
            </a:fld>
            <a:endParaRPr lang="de-CH"/>
          </a:p>
        </p:txBody>
      </p:sp>
    </p:spTree>
    <p:extLst>
      <p:ext uri="{BB962C8B-B14F-4D97-AF65-F5344CB8AC3E}">
        <p14:creationId xmlns:p14="http://schemas.microsoft.com/office/powerpoint/2010/main" val="61197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We apply</a:t>
            </a:r>
            <a:r>
              <a:rPr lang="hu-HU" baseline="0" dirty="0" smtClean="0"/>
              <a:t> the proposed medium manipulation to compute transmittance. To get a control variate, point samples are taken along a ray and extinction is estimated. Note that these estimations should not be precise, so we can use a simplified procedural model or even borrow the samples generated by a neighboring ray. The control variate is then the piece-wise linear function fit to these samples, and the main transmittance can be analytically calculated. The Monte Carlo simulation advances with random steps determined by the sampling extinction, with which the free flight can be analytically calculated. At each interaction point, the difference of the actual extinction and the control variate is obtained and the main transmittance is updated according to the rules of interaction in the modified medium. </a:t>
            </a:r>
            <a:endParaRPr lang="en-US" dirty="0"/>
          </a:p>
        </p:txBody>
      </p:sp>
      <p:sp>
        <p:nvSpPr>
          <p:cNvPr id="4" name="Slide Number Placeholder 3"/>
          <p:cNvSpPr>
            <a:spLocks noGrp="1"/>
          </p:cNvSpPr>
          <p:nvPr>
            <p:ph type="sldNum" sz="quarter" idx="10"/>
          </p:nvPr>
        </p:nvSpPr>
        <p:spPr/>
        <p:txBody>
          <a:bodyPr/>
          <a:lstStyle/>
          <a:p>
            <a:fld id="{7EDE3D69-16DA-46CF-BFCD-1A27B9377ED4}" type="slidenum">
              <a:rPr lang="de-CH" smtClean="0"/>
              <a:t>10</a:t>
            </a:fld>
            <a:endParaRPr lang="de-CH"/>
          </a:p>
        </p:txBody>
      </p:sp>
    </p:spTree>
    <p:extLst>
      <p:ext uri="{BB962C8B-B14F-4D97-AF65-F5344CB8AC3E}">
        <p14:creationId xmlns:p14="http://schemas.microsoft.com/office/powerpoint/2010/main" val="33320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To test the algorithm we take a strongly</a:t>
            </a:r>
            <a:r>
              <a:rPr lang="hu-HU" baseline="0" dirty="0" smtClean="0"/>
              <a:t> inhomogeneous volume where the extinction is a modulated sine wave. The piece-wise linear control variate and the real and sampled transmittance are also shown. Points for the control variate are generated only once for a group of pixels. The method provides a transmittance estimate not only at the end of the ray but in any point along it. In the lower image we show random transmittance functions, their mean, which is the real transmittance, and the bounds speficied by the standard deviation. The rendered image is of low variance even when we fetched the volume only by 10 times per </a:t>
            </a:r>
            <a:r>
              <a:rPr lang="hu-HU" baseline="0" dirty="0" smtClean="0"/>
              <a:t>pixel</a:t>
            </a:r>
            <a:r>
              <a:rPr lang="en-US" baseline="0" dirty="0" smtClean="0"/>
              <a:t>, and much better than that of ray marching and Woodcock tracking</a:t>
            </a:r>
            <a:r>
              <a:rPr lang="hu-HU" baseline="0" dirty="0" smtClean="0"/>
              <a:t>.  </a:t>
            </a:r>
            <a:endParaRPr lang="en-US" dirty="0"/>
          </a:p>
        </p:txBody>
      </p:sp>
      <p:sp>
        <p:nvSpPr>
          <p:cNvPr id="4" name="Slide Number Placeholder 3"/>
          <p:cNvSpPr>
            <a:spLocks noGrp="1"/>
          </p:cNvSpPr>
          <p:nvPr>
            <p:ph type="sldNum" sz="quarter" idx="10"/>
          </p:nvPr>
        </p:nvSpPr>
        <p:spPr/>
        <p:txBody>
          <a:bodyPr/>
          <a:lstStyle/>
          <a:p>
            <a:fld id="{7EDE3D69-16DA-46CF-BFCD-1A27B9377ED4}" type="slidenum">
              <a:rPr lang="de-CH" smtClean="0"/>
              <a:t>11</a:t>
            </a:fld>
            <a:endParaRPr lang="de-CH"/>
          </a:p>
        </p:txBody>
      </p:sp>
    </p:spTree>
    <p:extLst>
      <p:ext uri="{BB962C8B-B14F-4D97-AF65-F5344CB8AC3E}">
        <p14:creationId xmlns:p14="http://schemas.microsoft.com/office/powerpoint/2010/main" val="1911710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Another test with 12 octave Perlin noise. The extinction is strongly</a:t>
            </a:r>
            <a:r>
              <a:rPr lang="hu-HU" baseline="0" dirty="0" smtClean="0"/>
              <a:t> fluctuating, but transmittance can be well approximated from the control variate.  </a:t>
            </a:r>
            <a:endParaRPr lang="en-US" dirty="0"/>
          </a:p>
        </p:txBody>
      </p:sp>
      <p:sp>
        <p:nvSpPr>
          <p:cNvPr id="4" name="Slide Number Placeholder 3"/>
          <p:cNvSpPr>
            <a:spLocks noGrp="1"/>
          </p:cNvSpPr>
          <p:nvPr>
            <p:ph type="sldNum" sz="quarter" idx="10"/>
          </p:nvPr>
        </p:nvSpPr>
        <p:spPr/>
        <p:txBody>
          <a:bodyPr/>
          <a:lstStyle/>
          <a:p>
            <a:fld id="{7EDE3D69-16DA-46CF-BFCD-1A27B9377ED4}" type="slidenum">
              <a:rPr lang="de-CH" smtClean="0"/>
              <a:t>12</a:t>
            </a:fld>
            <a:endParaRPr lang="de-CH"/>
          </a:p>
        </p:txBody>
      </p:sp>
    </p:spTree>
    <p:extLst>
      <p:ext uri="{BB962C8B-B14F-4D97-AF65-F5344CB8AC3E}">
        <p14:creationId xmlns:p14="http://schemas.microsoft.com/office/powerpoint/2010/main" val="53277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Having the possibility</a:t>
            </a:r>
            <a:r>
              <a:rPr lang="hu-HU" baseline="0" dirty="0" smtClean="0"/>
              <a:t> to estimate the transmittance function along a ray, single scattering can also be solved. First, the unscattered contribution is estimated by the discussed method. Then the single scattering of a point source needs to be added, which requires the transmittance between the point source and sampled scattering points. We could directly use the sample points generated for transmittance also for these scattering locations, but this is not </a:t>
            </a:r>
            <a:r>
              <a:rPr lang="hu-HU" baseline="0" dirty="0" err="1" smtClean="0"/>
              <a:t>the</a:t>
            </a:r>
            <a:r>
              <a:rPr lang="hu-HU" baseline="0" dirty="0" smtClean="0"/>
              <a:t> </a:t>
            </a:r>
            <a:r>
              <a:rPr lang="hu-HU" baseline="0" dirty="0" err="1" smtClean="0"/>
              <a:t>only</a:t>
            </a:r>
            <a:r>
              <a:rPr lang="en-US" baseline="0" dirty="0" smtClean="0"/>
              <a:t> and fairly poor</a:t>
            </a:r>
            <a:r>
              <a:rPr lang="hu-HU" baseline="0" dirty="0" smtClean="0"/>
              <a:t> </a:t>
            </a:r>
            <a:r>
              <a:rPr lang="hu-HU" baseline="0" dirty="0" smtClean="0"/>
              <a:t>alternative. </a:t>
            </a:r>
            <a:r>
              <a:rPr lang="hu-HU" baseline="0" dirty="0" err="1" smtClean="0"/>
              <a:t>These</a:t>
            </a:r>
            <a:r>
              <a:rPr lang="hu-HU" baseline="0" dirty="0" smtClean="0"/>
              <a:t> </a:t>
            </a:r>
            <a:r>
              <a:rPr lang="hu-HU" baseline="0" dirty="0" err="1" smtClean="0"/>
              <a:t>points</a:t>
            </a:r>
            <a:r>
              <a:rPr lang="hu-HU" baseline="0" dirty="0" smtClean="0"/>
              <a:t> </a:t>
            </a:r>
            <a:r>
              <a:rPr lang="hu-HU" baseline="0" dirty="0" err="1" smtClean="0"/>
              <a:t>mimic</a:t>
            </a:r>
            <a:r>
              <a:rPr lang="hu-HU" baseline="0" dirty="0" smtClean="0"/>
              <a:t> </a:t>
            </a:r>
            <a:r>
              <a:rPr lang="hu-HU" baseline="0" dirty="0" err="1" smtClean="0"/>
              <a:t>neither</a:t>
            </a:r>
            <a:r>
              <a:rPr lang="hu-HU" baseline="0" dirty="0" smtClean="0"/>
              <a:t> </a:t>
            </a:r>
            <a:r>
              <a:rPr lang="hu-HU" baseline="0" dirty="0" err="1" smtClean="0"/>
              <a:t>the</a:t>
            </a:r>
            <a:r>
              <a:rPr lang="hu-HU" baseline="0" dirty="0" smtClean="0"/>
              <a:t> </a:t>
            </a:r>
            <a:r>
              <a:rPr lang="hu-HU" baseline="0" dirty="0" err="1" smtClean="0"/>
              <a:t>incident</a:t>
            </a:r>
            <a:r>
              <a:rPr lang="hu-HU" baseline="0" dirty="0" smtClean="0"/>
              <a:t> </a:t>
            </a:r>
            <a:r>
              <a:rPr lang="hu-HU" baseline="0" dirty="0" err="1" smtClean="0"/>
              <a:t>radiance</a:t>
            </a:r>
            <a:r>
              <a:rPr lang="hu-HU" baseline="0" dirty="0" smtClean="0"/>
              <a:t> </a:t>
            </a:r>
            <a:r>
              <a:rPr lang="hu-HU" baseline="0" dirty="0" err="1" smtClean="0"/>
              <a:t>nor</a:t>
            </a:r>
            <a:r>
              <a:rPr lang="hu-HU" baseline="0" dirty="0" smtClean="0"/>
              <a:t> </a:t>
            </a:r>
            <a:r>
              <a:rPr lang="hu-HU" baseline="0" dirty="0" err="1" smtClean="0"/>
              <a:t>the</a:t>
            </a:r>
            <a:r>
              <a:rPr lang="hu-HU" baseline="0" dirty="0" smtClean="0"/>
              <a:t> </a:t>
            </a:r>
            <a:r>
              <a:rPr lang="hu-HU" baseline="0" dirty="0" err="1" smtClean="0"/>
              <a:t>scattering</a:t>
            </a:r>
            <a:r>
              <a:rPr lang="hu-HU" baseline="0" dirty="0" smtClean="0"/>
              <a:t> </a:t>
            </a:r>
            <a:r>
              <a:rPr lang="hu-HU" baseline="0" dirty="0" err="1" smtClean="0"/>
              <a:t>extinction</a:t>
            </a:r>
            <a:r>
              <a:rPr lang="hu-HU" baseline="0" dirty="0" smtClean="0"/>
              <a:t>, </a:t>
            </a:r>
            <a:r>
              <a:rPr lang="hu-HU" baseline="0" dirty="0" err="1" smtClean="0"/>
              <a:t>so</a:t>
            </a:r>
            <a:r>
              <a:rPr lang="hu-HU" baseline="0" dirty="0" smtClean="0"/>
              <a:t> </a:t>
            </a:r>
            <a:r>
              <a:rPr lang="hu-HU" baseline="0" dirty="0" err="1" smtClean="0"/>
              <a:t>they</a:t>
            </a:r>
            <a:r>
              <a:rPr lang="hu-HU" baseline="0" dirty="0" smtClean="0"/>
              <a:t> </a:t>
            </a:r>
            <a:r>
              <a:rPr lang="hu-HU" baseline="0" dirty="0" err="1" smtClean="0"/>
              <a:t>do</a:t>
            </a:r>
            <a:r>
              <a:rPr lang="hu-HU" baseline="0" dirty="0" smtClean="0"/>
              <a:t> </a:t>
            </a:r>
            <a:r>
              <a:rPr lang="hu-HU" baseline="0" dirty="0" err="1" smtClean="0"/>
              <a:t>not</a:t>
            </a:r>
            <a:r>
              <a:rPr lang="hu-HU" baseline="0" dirty="0" smtClean="0"/>
              <a:t> </a:t>
            </a:r>
            <a:r>
              <a:rPr lang="hu-HU" baseline="0" dirty="0" err="1" smtClean="0"/>
              <a:t>provide</a:t>
            </a:r>
            <a:r>
              <a:rPr lang="hu-HU" baseline="0" dirty="0" smtClean="0"/>
              <a:t> </a:t>
            </a:r>
            <a:r>
              <a:rPr lang="hu-HU" baseline="0" dirty="0" err="1" smtClean="0"/>
              <a:t>low</a:t>
            </a:r>
            <a:r>
              <a:rPr lang="hu-HU" baseline="0" dirty="0" smtClean="0"/>
              <a:t> </a:t>
            </a:r>
            <a:r>
              <a:rPr lang="hu-HU" baseline="0" dirty="0" err="1" smtClean="0"/>
              <a:t>variance</a:t>
            </a:r>
            <a:r>
              <a:rPr lang="hu-HU" baseline="0" dirty="0" smtClean="0"/>
              <a:t> </a:t>
            </a:r>
            <a:r>
              <a:rPr lang="hu-HU" baseline="0" dirty="0" err="1" smtClean="0"/>
              <a:t>estimators</a:t>
            </a:r>
            <a:r>
              <a:rPr lang="hu-HU" baseline="0" dirty="0" smtClean="0"/>
              <a:t>, </a:t>
            </a:r>
            <a:r>
              <a:rPr lang="hu-HU" baseline="0" dirty="0" err="1" smtClean="0"/>
              <a:t>which</a:t>
            </a:r>
            <a:r>
              <a:rPr lang="hu-HU" baseline="0" dirty="0" smtClean="0"/>
              <a:t> </a:t>
            </a:r>
            <a:r>
              <a:rPr lang="hu-HU" baseline="0" dirty="0" err="1" smtClean="0"/>
              <a:t>can</a:t>
            </a:r>
            <a:r>
              <a:rPr lang="hu-HU" baseline="0" dirty="0" smtClean="0"/>
              <a:t> be </a:t>
            </a:r>
            <a:r>
              <a:rPr lang="hu-HU" baseline="0" dirty="0" err="1" smtClean="0"/>
              <a:t>slightly</a:t>
            </a:r>
            <a:r>
              <a:rPr lang="hu-HU" baseline="0" dirty="0" smtClean="0"/>
              <a:t> </a:t>
            </a:r>
            <a:r>
              <a:rPr lang="hu-HU" baseline="0" dirty="0" err="1" smtClean="0"/>
              <a:t>improved</a:t>
            </a:r>
            <a:r>
              <a:rPr lang="hu-HU" baseline="0" dirty="0" smtClean="0"/>
              <a:t> </a:t>
            </a:r>
            <a:r>
              <a:rPr lang="hu-HU" baseline="0" dirty="0" err="1" smtClean="0"/>
              <a:t>by</a:t>
            </a:r>
            <a:r>
              <a:rPr lang="hu-HU" baseline="0" dirty="0" smtClean="0"/>
              <a:t> </a:t>
            </a:r>
            <a:r>
              <a:rPr lang="hu-HU" baseline="0" dirty="0" err="1" smtClean="0"/>
              <a:t>importance</a:t>
            </a:r>
            <a:r>
              <a:rPr lang="hu-HU" baseline="0" dirty="0" smtClean="0"/>
              <a:t> </a:t>
            </a:r>
            <a:r>
              <a:rPr lang="hu-HU" baseline="0" dirty="0" err="1" smtClean="0"/>
              <a:t>resampling</a:t>
            </a:r>
            <a:r>
              <a:rPr lang="hu-HU" baseline="0" dirty="0" smtClean="0"/>
              <a:t>. </a:t>
            </a:r>
          </a:p>
          <a:p>
            <a:endParaRPr lang="hu-HU" baseline="0" dirty="0" smtClean="0"/>
          </a:p>
        </p:txBody>
      </p:sp>
      <p:sp>
        <p:nvSpPr>
          <p:cNvPr id="4" name="Slide Number Placeholder 3"/>
          <p:cNvSpPr>
            <a:spLocks noGrp="1"/>
          </p:cNvSpPr>
          <p:nvPr>
            <p:ph type="sldNum" sz="quarter" idx="10"/>
          </p:nvPr>
        </p:nvSpPr>
        <p:spPr/>
        <p:txBody>
          <a:bodyPr/>
          <a:lstStyle/>
          <a:p>
            <a:fld id="{7EDE3D69-16DA-46CF-BFCD-1A27B9377ED4}" type="slidenum">
              <a:rPr lang="de-CH" smtClean="0"/>
              <a:t>13</a:t>
            </a:fld>
            <a:endParaRPr lang="de-CH"/>
          </a:p>
        </p:txBody>
      </p:sp>
    </p:spTree>
    <p:extLst>
      <p:ext uri="{BB962C8B-B14F-4D97-AF65-F5344CB8AC3E}">
        <p14:creationId xmlns:p14="http://schemas.microsoft.com/office/powerpoint/2010/main" val="667753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err="1" smtClean="0"/>
              <a:t>Thanks</a:t>
            </a:r>
            <a:r>
              <a:rPr lang="hu-HU" baseline="0" dirty="0" smtClean="0"/>
              <a:t> </a:t>
            </a:r>
            <a:r>
              <a:rPr lang="hu-HU" baseline="0" dirty="0" err="1" smtClean="0"/>
              <a:t>to</a:t>
            </a:r>
            <a:r>
              <a:rPr lang="hu-HU" baseline="0" dirty="0" smtClean="0"/>
              <a:t> </a:t>
            </a:r>
            <a:r>
              <a:rPr lang="hu-HU" baseline="0" dirty="0" err="1" smtClean="0"/>
              <a:t>the</a:t>
            </a:r>
            <a:r>
              <a:rPr lang="hu-HU" baseline="0" dirty="0" smtClean="0"/>
              <a:t> </a:t>
            </a:r>
            <a:r>
              <a:rPr lang="hu-HU" baseline="0" dirty="0" err="1" smtClean="0"/>
              <a:t>fact</a:t>
            </a:r>
            <a:r>
              <a:rPr lang="hu-HU" baseline="0" dirty="0" smtClean="0"/>
              <a:t> </a:t>
            </a:r>
            <a:r>
              <a:rPr lang="hu-HU" baseline="0" dirty="0" err="1" smtClean="0"/>
              <a:t>that</a:t>
            </a:r>
            <a:r>
              <a:rPr lang="hu-HU" baseline="0" dirty="0" smtClean="0"/>
              <a:t> </a:t>
            </a:r>
            <a:r>
              <a:rPr lang="hu-HU" baseline="0" dirty="0" err="1" smtClean="0"/>
              <a:t>our</a:t>
            </a:r>
            <a:r>
              <a:rPr lang="hu-HU" baseline="0" dirty="0" smtClean="0"/>
              <a:t> </a:t>
            </a:r>
            <a:r>
              <a:rPr lang="hu-HU" baseline="0" dirty="0" err="1" smtClean="0"/>
              <a:t>estimation</a:t>
            </a:r>
            <a:r>
              <a:rPr lang="hu-HU" baseline="0" dirty="0" smtClean="0"/>
              <a:t> </a:t>
            </a:r>
            <a:r>
              <a:rPr lang="hu-HU" baseline="0" dirty="0" err="1" smtClean="0"/>
              <a:t>method</a:t>
            </a:r>
            <a:r>
              <a:rPr lang="hu-HU" baseline="0" dirty="0" smtClean="0"/>
              <a:t> </a:t>
            </a:r>
            <a:r>
              <a:rPr lang="hu-HU" baseline="0" dirty="0" err="1" smtClean="0"/>
              <a:t>provides</a:t>
            </a:r>
            <a:r>
              <a:rPr lang="hu-HU" baseline="0" dirty="0" smtClean="0"/>
              <a:t> </a:t>
            </a:r>
            <a:r>
              <a:rPr lang="hu-HU" baseline="0" dirty="0" err="1" smtClean="0"/>
              <a:t>the</a:t>
            </a:r>
            <a:r>
              <a:rPr lang="hu-HU" baseline="0" dirty="0" smtClean="0"/>
              <a:t> </a:t>
            </a:r>
            <a:r>
              <a:rPr lang="hu-HU" baseline="0" dirty="0" err="1" smtClean="0"/>
              <a:t>transmittance</a:t>
            </a:r>
            <a:r>
              <a:rPr lang="hu-HU" baseline="0" dirty="0" smtClean="0"/>
              <a:t> </a:t>
            </a:r>
            <a:r>
              <a:rPr lang="hu-HU" baseline="0" dirty="0" err="1" smtClean="0"/>
              <a:t>values</a:t>
            </a:r>
            <a:r>
              <a:rPr lang="hu-HU" baseline="0" dirty="0" smtClean="0"/>
              <a:t> </a:t>
            </a:r>
            <a:r>
              <a:rPr lang="hu-HU" baseline="0" dirty="0" err="1" smtClean="0"/>
              <a:t>not</a:t>
            </a:r>
            <a:r>
              <a:rPr lang="hu-HU" baseline="0" dirty="0" smtClean="0"/>
              <a:t> </a:t>
            </a:r>
            <a:r>
              <a:rPr lang="hu-HU" baseline="0" dirty="0" err="1" smtClean="0"/>
              <a:t>only</a:t>
            </a:r>
            <a:r>
              <a:rPr lang="hu-HU" baseline="0" dirty="0" smtClean="0"/>
              <a:t> </a:t>
            </a:r>
            <a:r>
              <a:rPr lang="hu-HU" baseline="0" dirty="0" err="1" smtClean="0"/>
              <a:t>at</a:t>
            </a:r>
            <a:r>
              <a:rPr lang="hu-HU" baseline="0" dirty="0" smtClean="0"/>
              <a:t> </a:t>
            </a:r>
            <a:r>
              <a:rPr lang="hu-HU" baseline="0" dirty="0" err="1" smtClean="0"/>
              <a:t>discrete</a:t>
            </a:r>
            <a:r>
              <a:rPr lang="hu-HU" baseline="0" dirty="0" smtClean="0"/>
              <a:t> </a:t>
            </a:r>
            <a:r>
              <a:rPr lang="hu-HU" baseline="0" dirty="0" err="1" smtClean="0"/>
              <a:t>points</a:t>
            </a:r>
            <a:r>
              <a:rPr lang="hu-HU" baseline="0" dirty="0" smtClean="0"/>
              <a:t> </a:t>
            </a:r>
            <a:r>
              <a:rPr lang="hu-HU" baseline="0" dirty="0" err="1" smtClean="0"/>
              <a:t>but</a:t>
            </a:r>
            <a:r>
              <a:rPr lang="hu-HU" baseline="0" dirty="0" smtClean="0"/>
              <a:t> </a:t>
            </a:r>
            <a:r>
              <a:rPr lang="hu-HU" baseline="0" dirty="0" err="1" smtClean="0"/>
              <a:t>anywhere</a:t>
            </a:r>
            <a:r>
              <a:rPr lang="hu-HU" baseline="0" dirty="0" smtClean="0"/>
              <a:t> </a:t>
            </a:r>
            <a:r>
              <a:rPr lang="hu-HU" baseline="0" dirty="0" err="1" smtClean="0"/>
              <a:t>along</a:t>
            </a:r>
            <a:r>
              <a:rPr lang="hu-HU" baseline="0" dirty="0" smtClean="0"/>
              <a:t> </a:t>
            </a:r>
            <a:r>
              <a:rPr lang="hu-HU" baseline="0" dirty="0" err="1" smtClean="0"/>
              <a:t>the</a:t>
            </a:r>
            <a:r>
              <a:rPr lang="hu-HU" baseline="0" dirty="0" smtClean="0"/>
              <a:t> </a:t>
            </a:r>
            <a:r>
              <a:rPr lang="hu-HU" baseline="0" dirty="0" err="1" smtClean="0"/>
              <a:t>ray</a:t>
            </a:r>
            <a:r>
              <a:rPr lang="hu-HU" baseline="0" dirty="0" smtClean="0"/>
              <a:t>, </a:t>
            </a:r>
            <a:r>
              <a:rPr lang="hu-HU" baseline="0" dirty="0" err="1" smtClean="0"/>
              <a:t>scattering</a:t>
            </a:r>
            <a:r>
              <a:rPr lang="hu-HU" baseline="0" dirty="0" smtClean="0"/>
              <a:t> </a:t>
            </a:r>
            <a:r>
              <a:rPr lang="hu-HU" baseline="0" dirty="0" err="1" smtClean="0"/>
              <a:t>points</a:t>
            </a:r>
            <a:r>
              <a:rPr lang="hu-HU" baseline="0" dirty="0" smtClean="0"/>
              <a:t> </a:t>
            </a:r>
            <a:r>
              <a:rPr lang="hu-HU" baseline="0" dirty="0" err="1" smtClean="0"/>
              <a:t>can</a:t>
            </a:r>
            <a:r>
              <a:rPr lang="hu-HU" baseline="0" dirty="0" smtClean="0"/>
              <a:t> be </a:t>
            </a:r>
            <a:r>
              <a:rPr lang="hu-HU" baseline="0" dirty="0" err="1" smtClean="0"/>
              <a:t>sampled</a:t>
            </a:r>
            <a:r>
              <a:rPr lang="hu-HU" baseline="0" dirty="0" smtClean="0"/>
              <a:t> </a:t>
            </a:r>
            <a:r>
              <a:rPr lang="hu-HU" baseline="0" dirty="0" err="1" smtClean="0"/>
              <a:t>with</a:t>
            </a:r>
            <a:r>
              <a:rPr lang="hu-HU" baseline="0" dirty="0" smtClean="0"/>
              <a:t> </a:t>
            </a:r>
            <a:r>
              <a:rPr lang="hu-HU" baseline="0" dirty="0" err="1" smtClean="0"/>
              <a:t>independent</a:t>
            </a:r>
            <a:r>
              <a:rPr lang="hu-HU" baseline="0" dirty="0" smtClean="0"/>
              <a:t> </a:t>
            </a:r>
            <a:r>
              <a:rPr lang="hu-HU" baseline="0" dirty="0" err="1" smtClean="0"/>
              <a:t>strategies</a:t>
            </a:r>
            <a:r>
              <a:rPr lang="hu-HU" baseline="0" dirty="0" smtClean="0"/>
              <a:t>. </a:t>
            </a:r>
            <a:r>
              <a:rPr lang="hu-HU" baseline="0" dirty="0" err="1" smtClean="0"/>
              <a:t>For</a:t>
            </a:r>
            <a:r>
              <a:rPr lang="hu-HU" baseline="0" dirty="0" smtClean="0"/>
              <a:t> </a:t>
            </a:r>
            <a:r>
              <a:rPr lang="hu-HU" baseline="0" dirty="0" err="1" smtClean="0"/>
              <a:t>example</a:t>
            </a:r>
            <a:r>
              <a:rPr lang="hu-HU" baseline="0" dirty="0" smtClean="0"/>
              <a:t>, </a:t>
            </a:r>
            <a:r>
              <a:rPr lang="hu-HU" baseline="0" dirty="0" err="1" smtClean="0"/>
              <a:t>we</a:t>
            </a:r>
            <a:r>
              <a:rPr lang="hu-HU" baseline="0" dirty="0" smtClean="0"/>
              <a:t> </a:t>
            </a:r>
            <a:r>
              <a:rPr lang="hu-HU" baseline="0" dirty="0" err="1" smtClean="0"/>
              <a:t>can</a:t>
            </a:r>
            <a:r>
              <a:rPr lang="hu-HU" baseline="0" dirty="0" smtClean="0"/>
              <a:t> </a:t>
            </a:r>
            <a:r>
              <a:rPr lang="hu-HU" baseline="0" dirty="0" err="1" smtClean="0"/>
              <a:t>mimic</a:t>
            </a:r>
            <a:r>
              <a:rPr lang="hu-HU" baseline="0" dirty="0" smtClean="0"/>
              <a:t> </a:t>
            </a:r>
            <a:r>
              <a:rPr lang="hu-HU" baseline="0" dirty="0" err="1" smtClean="0"/>
              <a:t>the</a:t>
            </a:r>
            <a:r>
              <a:rPr lang="hu-HU" baseline="0" dirty="0" smtClean="0"/>
              <a:t> </a:t>
            </a:r>
            <a:r>
              <a:rPr lang="hu-HU" baseline="0" dirty="0" err="1" smtClean="0"/>
              <a:t>indident</a:t>
            </a:r>
            <a:r>
              <a:rPr lang="hu-HU" baseline="0" dirty="0" smtClean="0"/>
              <a:t> </a:t>
            </a:r>
            <a:r>
              <a:rPr lang="hu-HU" baseline="0" dirty="0" err="1" smtClean="0"/>
              <a:t>radiance</a:t>
            </a:r>
            <a:r>
              <a:rPr lang="hu-HU" baseline="0" dirty="0" smtClean="0"/>
              <a:t> </a:t>
            </a:r>
            <a:r>
              <a:rPr lang="hu-HU" baseline="0" dirty="0" err="1" smtClean="0"/>
              <a:t>with</a:t>
            </a:r>
            <a:r>
              <a:rPr lang="hu-HU" baseline="0" dirty="0" smtClean="0"/>
              <a:t> </a:t>
            </a:r>
            <a:r>
              <a:rPr lang="hu-HU" baseline="0" dirty="0" err="1" smtClean="0"/>
              <a:t>equi-angular</a:t>
            </a:r>
            <a:r>
              <a:rPr lang="hu-HU" baseline="0" dirty="0" smtClean="0"/>
              <a:t> </a:t>
            </a:r>
            <a:r>
              <a:rPr lang="hu-HU" baseline="0" dirty="0" err="1" smtClean="0"/>
              <a:t>sampling</a:t>
            </a:r>
            <a:r>
              <a:rPr lang="hu-HU" baseline="0" dirty="0" smtClean="0"/>
              <a:t>, </a:t>
            </a:r>
            <a:r>
              <a:rPr lang="hu-HU" baseline="0" dirty="0" err="1" smtClean="0"/>
              <a:t>use</a:t>
            </a:r>
            <a:r>
              <a:rPr lang="hu-HU" baseline="0" dirty="0" smtClean="0"/>
              <a:t> </a:t>
            </a:r>
            <a:r>
              <a:rPr lang="hu-HU" baseline="0" dirty="0" err="1" smtClean="0"/>
              <a:t>approximate</a:t>
            </a:r>
            <a:r>
              <a:rPr lang="hu-HU" baseline="0" dirty="0" smtClean="0"/>
              <a:t> </a:t>
            </a:r>
            <a:r>
              <a:rPr lang="hu-HU" baseline="0" dirty="0" err="1" smtClean="0"/>
              <a:t>scattering</a:t>
            </a:r>
            <a:r>
              <a:rPr lang="hu-HU" baseline="0" dirty="0" smtClean="0"/>
              <a:t> </a:t>
            </a:r>
            <a:r>
              <a:rPr lang="hu-HU" baseline="0" dirty="0" err="1" smtClean="0"/>
              <a:t>cross</a:t>
            </a:r>
            <a:r>
              <a:rPr lang="hu-HU" baseline="0" dirty="0" smtClean="0"/>
              <a:t> </a:t>
            </a:r>
            <a:r>
              <a:rPr lang="hu-HU" baseline="0" dirty="0" err="1" smtClean="0"/>
              <a:t>section</a:t>
            </a:r>
            <a:r>
              <a:rPr lang="hu-HU" baseline="0" dirty="0" smtClean="0"/>
              <a:t> </a:t>
            </a:r>
            <a:r>
              <a:rPr lang="hu-HU" baseline="0" dirty="0" err="1" smtClean="0"/>
              <a:t>driven</a:t>
            </a:r>
            <a:r>
              <a:rPr lang="hu-HU" baseline="0" dirty="0" smtClean="0"/>
              <a:t> </a:t>
            </a:r>
            <a:r>
              <a:rPr lang="hu-HU" baseline="0" dirty="0" err="1" smtClean="0"/>
              <a:t>sampling</a:t>
            </a:r>
            <a:r>
              <a:rPr lang="hu-HU" baseline="0" dirty="0" smtClean="0"/>
              <a:t>, </a:t>
            </a:r>
            <a:r>
              <a:rPr lang="hu-HU" baseline="0" dirty="0" err="1" smtClean="0"/>
              <a:t>multiple</a:t>
            </a:r>
            <a:r>
              <a:rPr lang="hu-HU" baseline="0" dirty="0" smtClean="0"/>
              <a:t> </a:t>
            </a:r>
            <a:r>
              <a:rPr lang="hu-HU" baseline="0" dirty="0" err="1" smtClean="0"/>
              <a:t>importance</a:t>
            </a:r>
            <a:r>
              <a:rPr lang="hu-HU" baseline="0" dirty="0" smtClean="0"/>
              <a:t> </a:t>
            </a:r>
            <a:r>
              <a:rPr lang="hu-HU" baseline="0" dirty="0" err="1" smtClean="0"/>
              <a:t>sampling</a:t>
            </a:r>
            <a:r>
              <a:rPr lang="hu-HU" baseline="0" dirty="0" smtClean="0"/>
              <a:t> etc. </a:t>
            </a:r>
            <a:endParaRPr lang="en-US" dirty="0" smtClean="0"/>
          </a:p>
          <a:p>
            <a:endParaRPr lang="en-US" dirty="0"/>
          </a:p>
        </p:txBody>
      </p:sp>
      <p:sp>
        <p:nvSpPr>
          <p:cNvPr id="4" name="Dia számának helye 3"/>
          <p:cNvSpPr>
            <a:spLocks noGrp="1"/>
          </p:cNvSpPr>
          <p:nvPr>
            <p:ph type="sldNum" sz="quarter" idx="10"/>
          </p:nvPr>
        </p:nvSpPr>
        <p:spPr/>
        <p:txBody>
          <a:bodyPr/>
          <a:lstStyle/>
          <a:p>
            <a:fld id="{7EDE3D69-16DA-46CF-BFCD-1A27B9377ED4}" type="slidenum">
              <a:rPr lang="de-CH" smtClean="0"/>
              <a:t>14</a:t>
            </a:fld>
            <a:endParaRPr lang="de-CH"/>
          </a:p>
        </p:txBody>
      </p:sp>
    </p:spTree>
    <p:extLst>
      <p:ext uri="{BB962C8B-B14F-4D97-AF65-F5344CB8AC3E}">
        <p14:creationId xmlns:p14="http://schemas.microsoft.com/office/powerpoint/2010/main" val="734479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This</a:t>
            </a:r>
            <a:r>
              <a:rPr lang="hu-HU" dirty="0" smtClean="0"/>
              <a:t> </a:t>
            </a:r>
            <a:r>
              <a:rPr lang="hu-HU" dirty="0" err="1" smtClean="0"/>
              <a:t>figure</a:t>
            </a:r>
            <a:r>
              <a:rPr lang="hu-HU" dirty="0" smtClean="0"/>
              <a:t> </a:t>
            </a:r>
            <a:r>
              <a:rPr lang="hu-HU" dirty="0" err="1" smtClean="0"/>
              <a:t>compares</a:t>
            </a:r>
            <a:r>
              <a:rPr lang="hu-HU" dirty="0" smtClean="0"/>
              <a:t> </a:t>
            </a:r>
            <a:r>
              <a:rPr lang="hu-HU" dirty="0" err="1" smtClean="0"/>
              <a:t>single</a:t>
            </a:r>
            <a:r>
              <a:rPr lang="hu-HU" dirty="0" smtClean="0"/>
              <a:t> </a:t>
            </a:r>
            <a:r>
              <a:rPr lang="hu-HU" dirty="0" err="1" smtClean="0"/>
              <a:t>scattering</a:t>
            </a:r>
            <a:r>
              <a:rPr lang="hu-HU" dirty="0" smtClean="0"/>
              <a:t> </a:t>
            </a:r>
            <a:r>
              <a:rPr lang="hu-HU" dirty="0" err="1" smtClean="0"/>
              <a:t>rendering</a:t>
            </a:r>
            <a:r>
              <a:rPr lang="hu-HU" baseline="0" dirty="0" smtClean="0"/>
              <a:t> of a </a:t>
            </a:r>
            <a:r>
              <a:rPr lang="hu-HU" baseline="0" dirty="0" err="1" smtClean="0"/>
              <a:t>cloud</a:t>
            </a:r>
            <a:r>
              <a:rPr lang="hu-HU" baseline="0" dirty="0" smtClean="0"/>
              <a:t> </a:t>
            </a:r>
            <a:r>
              <a:rPr lang="hu-HU" baseline="0" dirty="0" err="1" smtClean="0"/>
              <a:t>illuminated</a:t>
            </a:r>
            <a:r>
              <a:rPr lang="hu-HU" baseline="0" dirty="0" smtClean="0"/>
              <a:t> </a:t>
            </a:r>
            <a:r>
              <a:rPr lang="hu-HU" baseline="0" dirty="0" err="1" smtClean="0"/>
              <a:t>by</a:t>
            </a:r>
            <a:r>
              <a:rPr lang="hu-HU" baseline="0" dirty="0" smtClean="0"/>
              <a:t> an </a:t>
            </a:r>
            <a:r>
              <a:rPr lang="hu-HU" baseline="0" dirty="0" err="1" smtClean="0"/>
              <a:t>environment</a:t>
            </a:r>
            <a:r>
              <a:rPr lang="hu-HU" baseline="0" dirty="0" smtClean="0"/>
              <a:t> map and an </a:t>
            </a:r>
            <a:r>
              <a:rPr lang="hu-HU" baseline="0" dirty="0" err="1" smtClean="0"/>
              <a:t>enclosed</a:t>
            </a:r>
            <a:r>
              <a:rPr lang="hu-HU" baseline="0" dirty="0" smtClean="0"/>
              <a:t> </a:t>
            </a:r>
            <a:r>
              <a:rPr lang="hu-HU" baseline="0" dirty="0" err="1" smtClean="0"/>
              <a:t>light</a:t>
            </a:r>
            <a:r>
              <a:rPr lang="hu-HU" baseline="0" dirty="0" smtClean="0"/>
              <a:t> </a:t>
            </a:r>
            <a:r>
              <a:rPr lang="hu-HU" baseline="0" dirty="0" err="1" smtClean="0"/>
              <a:t>source</a:t>
            </a:r>
            <a:r>
              <a:rPr lang="hu-HU" baseline="0" dirty="0" smtClean="0"/>
              <a:t> </a:t>
            </a:r>
            <a:r>
              <a:rPr lang="hu-HU" baseline="0" dirty="0" err="1" smtClean="0"/>
              <a:t>with</a:t>
            </a:r>
            <a:r>
              <a:rPr lang="hu-HU" baseline="0" dirty="0" smtClean="0"/>
              <a:t> </a:t>
            </a:r>
            <a:r>
              <a:rPr lang="hu-HU" baseline="0" dirty="0" err="1" smtClean="0"/>
              <a:t>Woodcock</a:t>
            </a:r>
            <a:r>
              <a:rPr lang="hu-HU" baseline="0" dirty="0" smtClean="0"/>
              <a:t> </a:t>
            </a:r>
            <a:r>
              <a:rPr lang="hu-HU" baseline="0" dirty="0" err="1" smtClean="0"/>
              <a:t>tracking</a:t>
            </a:r>
            <a:r>
              <a:rPr lang="hu-HU" baseline="0" dirty="0" smtClean="0"/>
              <a:t> and </a:t>
            </a:r>
            <a:r>
              <a:rPr lang="hu-HU" baseline="0" dirty="0" err="1" smtClean="0"/>
              <a:t>the</a:t>
            </a:r>
            <a:r>
              <a:rPr lang="hu-HU" baseline="0" dirty="0" smtClean="0"/>
              <a:t> </a:t>
            </a:r>
            <a:r>
              <a:rPr lang="hu-HU" baseline="0" dirty="0" err="1" smtClean="0"/>
              <a:t>combination</a:t>
            </a:r>
            <a:r>
              <a:rPr lang="hu-HU" baseline="0" dirty="0" smtClean="0"/>
              <a:t> of </a:t>
            </a:r>
            <a:r>
              <a:rPr lang="hu-HU" baseline="0" dirty="0" err="1" smtClean="0"/>
              <a:t>equi-angular</a:t>
            </a:r>
            <a:r>
              <a:rPr lang="hu-HU" baseline="0" dirty="0" smtClean="0"/>
              <a:t> </a:t>
            </a:r>
            <a:r>
              <a:rPr lang="hu-HU" baseline="0" dirty="0" err="1" smtClean="0"/>
              <a:t>sampling</a:t>
            </a:r>
            <a:r>
              <a:rPr lang="hu-HU" baseline="0" dirty="0" smtClean="0"/>
              <a:t> and </a:t>
            </a:r>
            <a:r>
              <a:rPr lang="hu-HU" baseline="0" dirty="0" err="1" smtClean="0"/>
              <a:t>approximate</a:t>
            </a:r>
            <a:r>
              <a:rPr lang="hu-HU" baseline="0" dirty="0" smtClean="0"/>
              <a:t> </a:t>
            </a:r>
            <a:r>
              <a:rPr lang="hu-HU" baseline="0" dirty="0" err="1" smtClean="0"/>
              <a:t>scattering</a:t>
            </a:r>
            <a:r>
              <a:rPr lang="hu-HU" baseline="0" dirty="0" smtClean="0"/>
              <a:t> </a:t>
            </a:r>
            <a:r>
              <a:rPr lang="hu-HU" baseline="0" dirty="0" err="1" smtClean="0"/>
              <a:t>cross</a:t>
            </a:r>
            <a:r>
              <a:rPr lang="hu-HU" baseline="0" dirty="0" smtClean="0"/>
              <a:t> </a:t>
            </a:r>
            <a:r>
              <a:rPr lang="hu-HU" baseline="0" dirty="0" err="1" smtClean="0"/>
              <a:t>section</a:t>
            </a:r>
            <a:r>
              <a:rPr lang="hu-HU" baseline="0" dirty="0" smtClean="0"/>
              <a:t> </a:t>
            </a:r>
            <a:r>
              <a:rPr lang="hu-HU" baseline="0" dirty="0" err="1" smtClean="0"/>
              <a:t>driven</a:t>
            </a:r>
            <a:r>
              <a:rPr lang="hu-HU" baseline="0" dirty="0" smtClean="0"/>
              <a:t> </a:t>
            </a:r>
            <a:r>
              <a:rPr lang="hu-HU" baseline="0" dirty="0" err="1" smtClean="0"/>
              <a:t>sampling</a:t>
            </a:r>
            <a:r>
              <a:rPr lang="hu-HU" baseline="0" dirty="0" smtClean="0"/>
              <a:t>. </a:t>
            </a:r>
            <a:r>
              <a:rPr lang="hu-HU" baseline="0" dirty="0" err="1" smtClean="0"/>
              <a:t>Rendering</a:t>
            </a:r>
            <a:r>
              <a:rPr lang="hu-HU" baseline="0" dirty="0" smtClean="0"/>
              <a:t> </a:t>
            </a:r>
            <a:r>
              <a:rPr lang="hu-HU" baseline="0" dirty="0" err="1" smtClean="0"/>
              <a:t>the</a:t>
            </a:r>
            <a:r>
              <a:rPr lang="hu-HU" baseline="0" dirty="0" smtClean="0"/>
              <a:t> </a:t>
            </a:r>
            <a:r>
              <a:rPr lang="hu-HU" baseline="0" dirty="0" err="1" smtClean="0"/>
              <a:t>analytic</a:t>
            </a:r>
            <a:r>
              <a:rPr lang="hu-HU" baseline="0" dirty="0" smtClean="0"/>
              <a:t> </a:t>
            </a:r>
            <a:r>
              <a:rPr lang="hu-HU" baseline="0" dirty="0" err="1" smtClean="0"/>
              <a:t>medium</a:t>
            </a:r>
            <a:r>
              <a:rPr lang="hu-HU" baseline="0" dirty="0" smtClean="0"/>
              <a:t> </a:t>
            </a:r>
            <a:r>
              <a:rPr lang="hu-HU" baseline="0" dirty="0" err="1" smtClean="0"/>
              <a:t>with</a:t>
            </a:r>
            <a:r>
              <a:rPr lang="hu-HU" baseline="0" dirty="0" smtClean="0"/>
              <a:t> </a:t>
            </a:r>
            <a:r>
              <a:rPr lang="hu-HU" baseline="0" dirty="0" err="1" smtClean="0"/>
              <a:t>the</a:t>
            </a:r>
            <a:r>
              <a:rPr lang="hu-HU" baseline="0" dirty="0" smtClean="0"/>
              <a:t> </a:t>
            </a:r>
            <a:r>
              <a:rPr lang="hu-HU" baseline="0" dirty="0" err="1" smtClean="0"/>
              <a:t>same</a:t>
            </a:r>
            <a:r>
              <a:rPr lang="hu-HU" baseline="0" dirty="0" smtClean="0"/>
              <a:t> </a:t>
            </a:r>
            <a:r>
              <a:rPr lang="hu-HU" baseline="0" dirty="0" err="1" smtClean="0"/>
              <a:t>number</a:t>
            </a:r>
            <a:r>
              <a:rPr lang="hu-HU" baseline="0" dirty="0" smtClean="0"/>
              <a:t> of </a:t>
            </a:r>
            <a:r>
              <a:rPr lang="hu-HU" baseline="0" dirty="0" err="1" smtClean="0"/>
              <a:t>fetches</a:t>
            </a:r>
            <a:r>
              <a:rPr lang="hu-HU" baseline="0" dirty="0" smtClean="0"/>
              <a:t> </a:t>
            </a:r>
            <a:r>
              <a:rPr lang="hu-HU" baseline="0" dirty="0" err="1" smtClean="0"/>
              <a:t>we</a:t>
            </a:r>
            <a:r>
              <a:rPr lang="hu-HU" baseline="0" dirty="0" smtClean="0"/>
              <a:t> </a:t>
            </a:r>
            <a:r>
              <a:rPr lang="hu-HU" baseline="0" dirty="0" err="1" smtClean="0"/>
              <a:t>can</a:t>
            </a:r>
            <a:r>
              <a:rPr lang="hu-HU" baseline="0" dirty="0" smtClean="0"/>
              <a:t> </a:t>
            </a:r>
            <a:r>
              <a:rPr lang="hu-HU" baseline="0" dirty="0" err="1" smtClean="0"/>
              <a:t>observe</a:t>
            </a:r>
            <a:r>
              <a:rPr lang="hu-HU" baseline="0" dirty="0" smtClean="0"/>
              <a:t> </a:t>
            </a:r>
            <a:r>
              <a:rPr lang="hu-HU" baseline="0" dirty="0" err="1" smtClean="0"/>
              <a:t>that</a:t>
            </a:r>
            <a:r>
              <a:rPr lang="hu-HU" baseline="0" dirty="0" smtClean="0"/>
              <a:t> </a:t>
            </a:r>
            <a:r>
              <a:rPr lang="hu-HU" baseline="0" dirty="0" err="1" smtClean="0"/>
              <a:t>ray</a:t>
            </a:r>
            <a:r>
              <a:rPr lang="hu-HU" baseline="0" dirty="0" smtClean="0"/>
              <a:t> </a:t>
            </a:r>
            <a:r>
              <a:rPr lang="hu-HU" baseline="0" dirty="0" err="1" smtClean="0"/>
              <a:t>marching</a:t>
            </a:r>
            <a:r>
              <a:rPr lang="hu-HU" baseline="0" dirty="0" smtClean="0"/>
              <a:t> has </a:t>
            </a:r>
            <a:r>
              <a:rPr lang="hu-HU" baseline="0" dirty="0" err="1" smtClean="0"/>
              <a:t>sampling</a:t>
            </a:r>
            <a:r>
              <a:rPr lang="hu-HU" baseline="0" dirty="0" smtClean="0"/>
              <a:t> </a:t>
            </a:r>
            <a:r>
              <a:rPr lang="hu-HU" baseline="0" dirty="0" err="1" smtClean="0"/>
              <a:t>artifacts</a:t>
            </a:r>
            <a:r>
              <a:rPr lang="hu-HU" baseline="0" dirty="0" smtClean="0"/>
              <a:t>, </a:t>
            </a:r>
            <a:r>
              <a:rPr lang="hu-HU" baseline="0" dirty="0" err="1" smtClean="0"/>
              <a:t>Woodcock</a:t>
            </a:r>
            <a:r>
              <a:rPr lang="hu-HU" baseline="0" dirty="0" smtClean="0"/>
              <a:t> </a:t>
            </a:r>
            <a:r>
              <a:rPr lang="hu-HU" baseline="0" dirty="0" err="1" smtClean="0"/>
              <a:t>tracking</a:t>
            </a:r>
            <a:r>
              <a:rPr lang="hu-HU" baseline="0" dirty="0" smtClean="0"/>
              <a:t> is </a:t>
            </a:r>
            <a:r>
              <a:rPr lang="hu-HU" baseline="0" dirty="0" err="1" smtClean="0"/>
              <a:t>noisy</a:t>
            </a:r>
            <a:r>
              <a:rPr lang="hu-HU" baseline="0" dirty="0" smtClean="0"/>
              <a:t> and </a:t>
            </a:r>
            <a:r>
              <a:rPr lang="hu-HU" baseline="0" dirty="0" err="1" smtClean="0"/>
              <a:t>combining</a:t>
            </a:r>
            <a:r>
              <a:rPr lang="hu-HU" baseline="0" dirty="0" smtClean="0"/>
              <a:t> </a:t>
            </a:r>
            <a:r>
              <a:rPr lang="hu-HU" baseline="0" dirty="0" err="1" smtClean="0"/>
              <a:t>the</a:t>
            </a:r>
            <a:r>
              <a:rPr lang="hu-HU" baseline="0" dirty="0" smtClean="0"/>
              <a:t> </a:t>
            </a:r>
            <a:r>
              <a:rPr lang="hu-HU" baseline="0" dirty="0" err="1" smtClean="0"/>
              <a:t>transmittance</a:t>
            </a:r>
            <a:r>
              <a:rPr lang="hu-HU" baseline="0" dirty="0" smtClean="0"/>
              <a:t> </a:t>
            </a:r>
            <a:r>
              <a:rPr lang="hu-HU" baseline="0" dirty="0" err="1" smtClean="0"/>
              <a:t>function</a:t>
            </a:r>
            <a:r>
              <a:rPr lang="hu-HU" baseline="0" dirty="0" smtClean="0"/>
              <a:t> </a:t>
            </a:r>
            <a:r>
              <a:rPr lang="hu-HU" baseline="0" dirty="0" err="1" smtClean="0"/>
              <a:t>with</a:t>
            </a:r>
            <a:r>
              <a:rPr lang="hu-HU" baseline="0" dirty="0" smtClean="0"/>
              <a:t> </a:t>
            </a:r>
            <a:r>
              <a:rPr lang="hu-HU" baseline="0" dirty="0" err="1" smtClean="0"/>
              <a:t>equi-angular</a:t>
            </a:r>
            <a:r>
              <a:rPr lang="hu-HU" baseline="0" dirty="0" smtClean="0"/>
              <a:t> </a:t>
            </a:r>
            <a:r>
              <a:rPr lang="hu-HU" baseline="0" dirty="0" err="1" smtClean="0"/>
              <a:t>sampling</a:t>
            </a:r>
            <a:r>
              <a:rPr lang="hu-HU" baseline="0" dirty="0" smtClean="0"/>
              <a:t> </a:t>
            </a:r>
            <a:r>
              <a:rPr lang="hu-HU" baseline="0" dirty="0" err="1" smtClean="0"/>
              <a:t>or</a:t>
            </a:r>
            <a:r>
              <a:rPr lang="hu-HU" baseline="0" dirty="0" smtClean="0"/>
              <a:t> </a:t>
            </a:r>
            <a:r>
              <a:rPr lang="hu-HU" baseline="0" dirty="0" err="1" smtClean="0"/>
              <a:t>scattering</a:t>
            </a:r>
            <a:r>
              <a:rPr lang="hu-HU" baseline="0" dirty="0" smtClean="0"/>
              <a:t> </a:t>
            </a:r>
            <a:r>
              <a:rPr lang="hu-HU" baseline="0" dirty="0" err="1" smtClean="0"/>
              <a:t>driven</a:t>
            </a:r>
            <a:r>
              <a:rPr lang="hu-HU" baseline="0" dirty="0" smtClean="0"/>
              <a:t> </a:t>
            </a:r>
            <a:r>
              <a:rPr lang="hu-HU" baseline="0" dirty="0" err="1" smtClean="0"/>
              <a:t>sampling</a:t>
            </a:r>
            <a:r>
              <a:rPr lang="hu-HU" baseline="0" dirty="0" smtClean="0"/>
              <a:t> </a:t>
            </a:r>
            <a:r>
              <a:rPr lang="hu-HU" baseline="0" dirty="0" err="1" smtClean="0"/>
              <a:t>provides</a:t>
            </a:r>
            <a:r>
              <a:rPr lang="hu-HU" baseline="0" dirty="0" smtClean="0"/>
              <a:t> </a:t>
            </a:r>
            <a:r>
              <a:rPr lang="hu-HU" baseline="0" dirty="0" err="1" smtClean="0"/>
              <a:t>accurate</a:t>
            </a:r>
            <a:r>
              <a:rPr lang="hu-HU" baseline="0" dirty="0" smtClean="0"/>
              <a:t> </a:t>
            </a:r>
            <a:r>
              <a:rPr lang="hu-HU" baseline="0" dirty="0" err="1" smtClean="0"/>
              <a:t>results</a:t>
            </a:r>
            <a:r>
              <a:rPr lang="hu-HU" baseline="0" dirty="0" smtClean="0"/>
              <a:t>.  </a:t>
            </a:r>
            <a:endParaRPr lang="en-US" dirty="0"/>
          </a:p>
        </p:txBody>
      </p:sp>
      <p:sp>
        <p:nvSpPr>
          <p:cNvPr id="4" name="Dia számának helye 3"/>
          <p:cNvSpPr>
            <a:spLocks noGrp="1"/>
          </p:cNvSpPr>
          <p:nvPr>
            <p:ph type="sldNum" sz="quarter" idx="10"/>
          </p:nvPr>
        </p:nvSpPr>
        <p:spPr/>
        <p:txBody>
          <a:bodyPr/>
          <a:lstStyle/>
          <a:p>
            <a:fld id="{7EDE3D69-16DA-46CF-BFCD-1A27B9377ED4}" type="slidenum">
              <a:rPr lang="de-CH" smtClean="0"/>
              <a:t>15</a:t>
            </a:fld>
            <a:endParaRPr lang="de-CH"/>
          </a:p>
        </p:txBody>
      </p:sp>
    </p:spTree>
    <p:extLst>
      <p:ext uri="{BB962C8B-B14F-4D97-AF65-F5344CB8AC3E}">
        <p14:creationId xmlns:p14="http://schemas.microsoft.com/office/powerpoint/2010/main" val="755527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The double particle model discussed so far creates</a:t>
            </a:r>
            <a:r>
              <a:rPr lang="en-US" baseline="0" dirty="0" smtClean="0"/>
              <a:t> two light particles </a:t>
            </a:r>
            <a:r>
              <a:rPr lang="en-US" baseline="0" dirty="0" smtClean="0"/>
              <a:t>at </a:t>
            </a:r>
            <a:r>
              <a:rPr lang="en-US" baseline="0" dirty="0" smtClean="0"/>
              <a:t>an interaction, thus their number may grow </a:t>
            </a:r>
            <a:r>
              <a:rPr lang="en-US" baseline="0" dirty="0" smtClean="0"/>
              <a:t>rapidly if multiple scattering is simulated. </a:t>
            </a:r>
            <a:r>
              <a:rPr lang="en-US" baseline="0" dirty="0" smtClean="0"/>
              <a:t>To </a:t>
            </a:r>
            <a:r>
              <a:rPr lang="en-US" baseline="0" dirty="0" smtClean="0"/>
              <a:t>address this, </a:t>
            </a:r>
            <a:r>
              <a:rPr lang="en-US" baseline="0" dirty="0" smtClean="0"/>
              <a:t>we randomize their creation without </a:t>
            </a:r>
            <a:r>
              <a:rPr lang="en-US" baseline="0" dirty="0" smtClean="0"/>
              <a:t>by dividing the energy with the generation probability which preserves expected </a:t>
            </a:r>
            <a:r>
              <a:rPr lang="en-US" baseline="0" dirty="0" smtClean="0"/>
              <a:t>values. </a:t>
            </a:r>
            <a:endParaRPr lang="en-US" baseline="0" dirty="0" smtClean="0"/>
          </a:p>
          <a:p>
            <a:endParaRPr lang="en-US" baseline="0" dirty="0" smtClean="0"/>
          </a:p>
          <a:p>
            <a:r>
              <a:rPr lang="en-US" baseline="0" dirty="0" smtClean="0"/>
              <a:t>The probabilities are set to </a:t>
            </a:r>
            <a:r>
              <a:rPr lang="hu-HU" baseline="0" dirty="0" err="1" smtClean="0"/>
              <a:t>keep</a:t>
            </a:r>
            <a:r>
              <a:rPr lang="en-US" baseline="0" dirty="0" smtClean="0"/>
              <a:t> the variance</a:t>
            </a:r>
            <a:r>
              <a:rPr lang="hu-HU" baseline="0" dirty="0" smtClean="0"/>
              <a:t> </a:t>
            </a:r>
            <a:r>
              <a:rPr lang="hu-HU" baseline="0" dirty="0" err="1" smtClean="0"/>
              <a:t>small</a:t>
            </a:r>
            <a:r>
              <a:rPr lang="en-US" baseline="0" dirty="0" smtClean="0"/>
              <a:t>, that is</a:t>
            </a:r>
            <a:r>
              <a:rPr lang="hu-HU" baseline="0" dirty="0" smtClean="0"/>
              <a:t>,</a:t>
            </a:r>
            <a:r>
              <a:rPr lang="en-US" baseline="0" dirty="0" smtClean="0"/>
              <a:t> we force the scattered and transmitted particles to have the same energy. Further variance reduction can be obtained if the probability of the absorption is set to zero. We call this version as the non-terminating model.</a:t>
            </a:r>
            <a:endParaRPr lang="en-US" dirty="0"/>
          </a:p>
        </p:txBody>
      </p:sp>
      <p:sp>
        <p:nvSpPr>
          <p:cNvPr id="4" name="Dia számának helye 3"/>
          <p:cNvSpPr>
            <a:spLocks noGrp="1"/>
          </p:cNvSpPr>
          <p:nvPr>
            <p:ph type="sldNum" sz="quarter" idx="10"/>
          </p:nvPr>
        </p:nvSpPr>
        <p:spPr/>
        <p:txBody>
          <a:bodyPr/>
          <a:lstStyle/>
          <a:p>
            <a:fld id="{7EDE3D69-16DA-46CF-BFCD-1A27B9377ED4}" type="slidenum">
              <a:rPr lang="de-CH" smtClean="0"/>
              <a:t>16</a:t>
            </a:fld>
            <a:endParaRPr lang="de-CH"/>
          </a:p>
        </p:txBody>
      </p:sp>
    </p:spTree>
    <p:extLst>
      <p:ext uri="{BB962C8B-B14F-4D97-AF65-F5344CB8AC3E}">
        <p14:creationId xmlns:p14="http://schemas.microsoft.com/office/powerpoint/2010/main" val="598544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The </a:t>
            </a:r>
            <a:r>
              <a:rPr lang="hu-HU" dirty="0" err="1" smtClean="0"/>
              <a:t>application</a:t>
            </a:r>
            <a:r>
              <a:rPr lang="hu-HU" dirty="0" smtClean="0"/>
              <a:t> of </a:t>
            </a:r>
            <a:r>
              <a:rPr lang="hu-HU" dirty="0" err="1" smtClean="0"/>
              <a:t>the</a:t>
            </a:r>
            <a:r>
              <a:rPr lang="hu-HU" dirty="0" smtClean="0"/>
              <a:t> </a:t>
            </a:r>
            <a:r>
              <a:rPr lang="hu-HU" dirty="0" err="1" smtClean="0"/>
              <a:t>single</a:t>
            </a:r>
            <a:r>
              <a:rPr lang="hu-HU" dirty="0" smtClean="0"/>
              <a:t> </a:t>
            </a:r>
            <a:r>
              <a:rPr lang="hu-HU" dirty="0" err="1" smtClean="0"/>
              <a:t>particle</a:t>
            </a:r>
            <a:r>
              <a:rPr lang="hu-HU" dirty="0" smtClean="0"/>
              <a:t> </a:t>
            </a:r>
            <a:r>
              <a:rPr lang="hu-HU" dirty="0" err="1" smtClean="0"/>
              <a:t>model</a:t>
            </a:r>
            <a:r>
              <a:rPr lang="hu-HU" dirty="0" smtClean="0"/>
              <a:t> </a:t>
            </a:r>
            <a:r>
              <a:rPr lang="hu-HU" dirty="0" err="1" smtClean="0"/>
              <a:t>in</a:t>
            </a:r>
            <a:r>
              <a:rPr lang="hu-HU" baseline="0" dirty="0" smtClean="0"/>
              <a:t> </a:t>
            </a:r>
            <a:r>
              <a:rPr lang="hu-HU" baseline="0" dirty="0" err="1" smtClean="0"/>
              <a:t>multiple</a:t>
            </a:r>
            <a:r>
              <a:rPr lang="hu-HU" baseline="0" dirty="0" smtClean="0"/>
              <a:t> </a:t>
            </a:r>
            <a:r>
              <a:rPr lang="hu-HU" baseline="0" dirty="0" err="1" smtClean="0"/>
              <a:t>scattering</a:t>
            </a:r>
            <a:r>
              <a:rPr lang="hu-HU" baseline="0" dirty="0" smtClean="0"/>
              <a:t> </a:t>
            </a:r>
            <a:r>
              <a:rPr lang="hu-HU" baseline="0" dirty="0" err="1" smtClean="0"/>
              <a:t>particle</a:t>
            </a:r>
            <a:r>
              <a:rPr lang="hu-HU" baseline="0" dirty="0" smtClean="0"/>
              <a:t> </a:t>
            </a:r>
            <a:r>
              <a:rPr lang="hu-HU" baseline="0" dirty="0" err="1" smtClean="0"/>
              <a:t>tracing</a:t>
            </a:r>
            <a:r>
              <a:rPr lang="hu-HU" baseline="0" dirty="0" smtClean="0"/>
              <a:t> is </a:t>
            </a:r>
            <a:r>
              <a:rPr lang="hu-HU" baseline="0" dirty="0" err="1" smtClean="0"/>
              <a:t>straightforward</a:t>
            </a:r>
            <a:r>
              <a:rPr lang="hu-HU" baseline="0" dirty="0" smtClean="0"/>
              <a:t>. </a:t>
            </a:r>
            <a:r>
              <a:rPr lang="hu-HU" baseline="0" dirty="0" err="1" smtClean="0"/>
              <a:t>In</a:t>
            </a:r>
            <a:r>
              <a:rPr lang="en-US" baseline="0" dirty="0" smtClean="0"/>
              <a:t>stead of sampling the free flight with the original extinction, we</a:t>
            </a:r>
            <a:r>
              <a:rPr lang="hu-HU" baseline="0" dirty="0" smtClean="0"/>
              <a:t> </a:t>
            </a:r>
            <a:r>
              <a:rPr lang="hu-HU" baseline="0" dirty="0" err="1" smtClean="0"/>
              <a:t>sample</a:t>
            </a:r>
            <a:r>
              <a:rPr lang="en-US" baseline="0" dirty="0" smtClean="0"/>
              <a:t> it</a:t>
            </a:r>
            <a:r>
              <a:rPr lang="hu-HU" baseline="0" dirty="0" smtClean="0"/>
              <a:t> </a:t>
            </a:r>
            <a:r>
              <a:rPr lang="hu-HU" baseline="0" dirty="0" err="1" smtClean="0"/>
              <a:t>with</a:t>
            </a:r>
            <a:r>
              <a:rPr lang="hu-HU" baseline="0" dirty="0" smtClean="0"/>
              <a:t> </a:t>
            </a:r>
            <a:r>
              <a:rPr lang="hu-HU" baseline="0" dirty="0" err="1" smtClean="0"/>
              <a:t>the</a:t>
            </a:r>
            <a:r>
              <a:rPr lang="hu-HU" baseline="0" dirty="0" smtClean="0"/>
              <a:t> </a:t>
            </a:r>
            <a:r>
              <a:rPr lang="hu-HU" baseline="0" dirty="0" err="1" smtClean="0"/>
              <a:t>analytically</a:t>
            </a:r>
            <a:r>
              <a:rPr lang="hu-HU" baseline="0" dirty="0" smtClean="0"/>
              <a:t> </a:t>
            </a:r>
            <a:r>
              <a:rPr lang="hu-HU" baseline="0" dirty="0" err="1" smtClean="0"/>
              <a:t>tractable</a:t>
            </a:r>
            <a:r>
              <a:rPr lang="hu-HU" baseline="0" dirty="0" smtClean="0"/>
              <a:t> </a:t>
            </a:r>
            <a:r>
              <a:rPr lang="hu-HU" baseline="0" dirty="0" err="1" smtClean="0"/>
              <a:t>sampling</a:t>
            </a:r>
            <a:r>
              <a:rPr lang="hu-HU" baseline="0" dirty="0" smtClean="0"/>
              <a:t> </a:t>
            </a:r>
            <a:r>
              <a:rPr lang="hu-HU" baseline="0" dirty="0" err="1" smtClean="0"/>
              <a:t>extinction</a:t>
            </a:r>
            <a:r>
              <a:rPr lang="hu-HU" baseline="0" dirty="0" smtClean="0"/>
              <a:t> and </a:t>
            </a:r>
            <a:r>
              <a:rPr lang="hu-HU" baseline="0" dirty="0" err="1" smtClean="0"/>
              <a:t>at</a:t>
            </a:r>
            <a:r>
              <a:rPr lang="hu-HU" baseline="0" dirty="0" smtClean="0"/>
              <a:t> an </a:t>
            </a:r>
            <a:r>
              <a:rPr lang="hu-HU" baseline="0" dirty="0" err="1" smtClean="0"/>
              <a:t>interaction</a:t>
            </a:r>
            <a:r>
              <a:rPr lang="hu-HU" baseline="0" dirty="0" smtClean="0"/>
              <a:t> </a:t>
            </a:r>
            <a:r>
              <a:rPr lang="hu-HU" baseline="0" dirty="0" err="1" smtClean="0"/>
              <a:t>we</a:t>
            </a:r>
            <a:r>
              <a:rPr lang="hu-HU" baseline="0" dirty="0" smtClean="0"/>
              <a:t> </a:t>
            </a:r>
            <a:r>
              <a:rPr lang="hu-HU" baseline="0" dirty="0" err="1" smtClean="0"/>
              <a:t>decide</a:t>
            </a:r>
            <a:r>
              <a:rPr lang="hu-HU" baseline="0" dirty="0" smtClean="0"/>
              <a:t> </a:t>
            </a:r>
            <a:r>
              <a:rPr lang="hu-HU" baseline="0" dirty="0" err="1" smtClean="0"/>
              <a:t>whether</a:t>
            </a:r>
            <a:r>
              <a:rPr lang="hu-HU" baseline="0" dirty="0" smtClean="0"/>
              <a:t> </a:t>
            </a:r>
            <a:r>
              <a:rPr lang="hu-HU" baseline="0" dirty="0" err="1" smtClean="0"/>
              <a:t>the</a:t>
            </a:r>
            <a:r>
              <a:rPr lang="hu-HU" baseline="0" dirty="0" smtClean="0"/>
              <a:t> </a:t>
            </a:r>
            <a:r>
              <a:rPr lang="hu-HU" baseline="0" dirty="0" err="1" smtClean="0"/>
              <a:t>particle</a:t>
            </a:r>
            <a:r>
              <a:rPr lang="hu-HU" baseline="0" dirty="0" smtClean="0"/>
              <a:t> is </a:t>
            </a:r>
            <a:r>
              <a:rPr lang="hu-HU" baseline="0" dirty="0" err="1" smtClean="0"/>
              <a:t>transmitted</a:t>
            </a:r>
            <a:r>
              <a:rPr lang="hu-HU" baseline="0" dirty="0" smtClean="0"/>
              <a:t> </a:t>
            </a:r>
            <a:r>
              <a:rPr lang="hu-HU" baseline="0" dirty="0" err="1" smtClean="0"/>
              <a:t>or</a:t>
            </a:r>
            <a:r>
              <a:rPr lang="hu-HU" baseline="0" dirty="0" smtClean="0"/>
              <a:t> </a:t>
            </a:r>
            <a:r>
              <a:rPr lang="hu-HU" baseline="0" dirty="0" err="1" smtClean="0"/>
              <a:t>scattered</a:t>
            </a:r>
            <a:r>
              <a:rPr lang="hu-HU" baseline="0" dirty="0" smtClean="0"/>
              <a:t> </a:t>
            </a:r>
            <a:r>
              <a:rPr lang="hu-HU" baseline="0" dirty="0" err="1" smtClean="0"/>
              <a:t>applying</a:t>
            </a:r>
            <a:r>
              <a:rPr lang="hu-HU" baseline="0" dirty="0" smtClean="0"/>
              <a:t> </a:t>
            </a:r>
            <a:r>
              <a:rPr lang="hu-HU" baseline="0" dirty="0" err="1" smtClean="0"/>
              <a:t>the</a:t>
            </a:r>
            <a:r>
              <a:rPr lang="hu-HU" baseline="0" dirty="0" smtClean="0"/>
              <a:t> </a:t>
            </a:r>
            <a:r>
              <a:rPr lang="hu-HU" baseline="0" dirty="0" err="1" smtClean="0"/>
              <a:t>derived</a:t>
            </a:r>
            <a:r>
              <a:rPr lang="hu-HU" baseline="0" dirty="0" smtClean="0"/>
              <a:t> </a:t>
            </a:r>
            <a:r>
              <a:rPr lang="hu-HU" baseline="0" dirty="0" err="1" smtClean="0"/>
              <a:t>rules</a:t>
            </a:r>
            <a:r>
              <a:rPr lang="hu-HU" baseline="0" dirty="0" smtClean="0"/>
              <a:t> </a:t>
            </a:r>
            <a:r>
              <a:rPr lang="hu-HU" baseline="0" dirty="0" err="1" smtClean="0"/>
              <a:t>to</a:t>
            </a:r>
            <a:r>
              <a:rPr lang="hu-HU" baseline="0" dirty="0" smtClean="0"/>
              <a:t> update </a:t>
            </a:r>
            <a:r>
              <a:rPr lang="hu-HU" baseline="0" dirty="0" err="1" smtClean="0"/>
              <a:t>their</a:t>
            </a:r>
            <a:r>
              <a:rPr lang="hu-HU" baseline="0" dirty="0" smtClean="0"/>
              <a:t> </a:t>
            </a:r>
            <a:r>
              <a:rPr lang="hu-HU" baseline="0" dirty="0" err="1" smtClean="0"/>
              <a:t>weight</a:t>
            </a:r>
            <a:r>
              <a:rPr lang="hu-HU" baseline="0" dirty="0" smtClean="0"/>
              <a:t> </a:t>
            </a:r>
            <a:r>
              <a:rPr lang="hu-HU" baseline="0" dirty="0" err="1" smtClean="0"/>
              <a:t>or</a:t>
            </a:r>
            <a:r>
              <a:rPr lang="hu-HU" baseline="0" dirty="0" smtClean="0"/>
              <a:t> </a:t>
            </a:r>
            <a:r>
              <a:rPr lang="hu-HU" baseline="0" dirty="0" err="1" smtClean="0"/>
              <a:t>energy</a:t>
            </a:r>
            <a:r>
              <a:rPr lang="hu-HU" baseline="0" dirty="0" smtClean="0"/>
              <a:t>. </a:t>
            </a:r>
            <a:endParaRPr lang="en-US" dirty="0"/>
          </a:p>
        </p:txBody>
      </p:sp>
      <p:sp>
        <p:nvSpPr>
          <p:cNvPr id="4" name="Dia számának helye 3"/>
          <p:cNvSpPr>
            <a:spLocks noGrp="1"/>
          </p:cNvSpPr>
          <p:nvPr>
            <p:ph type="sldNum" sz="quarter" idx="10"/>
          </p:nvPr>
        </p:nvSpPr>
        <p:spPr/>
        <p:txBody>
          <a:bodyPr/>
          <a:lstStyle/>
          <a:p>
            <a:fld id="{7EDE3D69-16DA-46CF-BFCD-1A27B9377ED4}" type="slidenum">
              <a:rPr lang="de-CH" smtClean="0"/>
              <a:t>17</a:t>
            </a:fld>
            <a:endParaRPr lang="de-CH"/>
          </a:p>
        </p:txBody>
      </p:sp>
    </p:spTree>
    <p:extLst>
      <p:ext uri="{BB962C8B-B14F-4D97-AF65-F5344CB8AC3E}">
        <p14:creationId xmlns:p14="http://schemas.microsoft.com/office/powerpoint/2010/main" val="1533240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These</a:t>
            </a:r>
            <a:r>
              <a:rPr lang="hu-HU" dirty="0" smtClean="0"/>
              <a:t> </a:t>
            </a:r>
            <a:r>
              <a:rPr lang="hu-HU" dirty="0" err="1" smtClean="0"/>
              <a:t>are</a:t>
            </a:r>
            <a:r>
              <a:rPr lang="hu-HU" dirty="0" smtClean="0"/>
              <a:t> </a:t>
            </a:r>
            <a:r>
              <a:rPr lang="hu-HU" dirty="0" err="1" smtClean="0"/>
              <a:t>results</a:t>
            </a:r>
            <a:r>
              <a:rPr lang="hu-HU" dirty="0" smtClean="0"/>
              <a:t> </a:t>
            </a:r>
            <a:r>
              <a:rPr lang="hu-HU" dirty="0" err="1" smtClean="0"/>
              <a:t>obtained</a:t>
            </a:r>
            <a:r>
              <a:rPr lang="hu-HU" dirty="0" smtClean="0"/>
              <a:t> </a:t>
            </a:r>
            <a:r>
              <a:rPr lang="hu-HU" dirty="0" err="1" smtClean="0"/>
              <a:t>with</a:t>
            </a:r>
            <a:r>
              <a:rPr lang="hu-HU" dirty="0" smtClean="0"/>
              <a:t> </a:t>
            </a:r>
            <a:r>
              <a:rPr lang="hu-HU" dirty="0" err="1" smtClean="0"/>
              <a:t>different</a:t>
            </a:r>
            <a:r>
              <a:rPr lang="hu-HU" dirty="0" smtClean="0"/>
              <a:t> </a:t>
            </a:r>
            <a:r>
              <a:rPr lang="hu-HU" dirty="0" err="1" smtClean="0"/>
              <a:t>sampling</a:t>
            </a:r>
            <a:r>
              <a:rPr lang="hu-HU" dirty="0" smtClean="0"/>
              <a:t> </a:t>
            </a:r>
            <a:r>
              <a:rPr lang="hu-HU" dirty="0" err="1" smtClean="0"/>
              <a:t>extinctions</a:t>
            </a:r>
            <a:r>
              <a:rPr lang="hu-HU" dirty="0" smtClean="0"/>
              <a:t> </a:t>
            </a:r>
            <a:r>
              <a:rPr lang="hu-HU" dirty="0" err="1" smtClean="0"/>
              <a:t>where</a:t>
            </a:r>
            <a:r>
              <a:rPr lang="hu-HU" dirty="0" smtClean="0"/>
              <a:t> </a:t>
            </a:r>
            <a:r>
              <a:rPr lang="hu-HU" dirty="0" err="1" smtClean="0"/>
              <a:t>the</a:t>
            </a:r>
            <a:r>
              <a:rPr lang="hu-HU" dirty="0" smtClean="0"/>
              <a:t> maximum </a:t>
            </a:r>
            <a:r>
              <a:rPr lang="hu-HU" dirty="0" err="1" smtClean="0"/>
              <a:t>extinction</a:t>
            </a:r>
            <a:r>
              <a:rPr lang="hu-HU" dirty="0" smtClean="0"/>
              <a:t> is 1. </a:t>
            </a:r>
            <a:r>
              <a:rPr lang="hu-HU" dirty="0" err="1" smtClean="0"/>
              <a:t>Note</a:t>
            </a:r>
            <a:r>
              <a:rPr lang="hu-HU" dirty="0" smtClean="0"/>
              <a:t> </a:t>
            </a:r>
            <a:r>
              <a:rPr lang="hu-HU" dirty="0" err="1" smtClean="0"/>
              <a:t>that</a:t>
            </a:r>
            <a:r>
              <a:rPr lang="hu-HU" dirty="0" smtClean="0"/>
              <a:t> </a:t>
            </a:r>
            <a:r>
              <a:rPr lang="hu-HU" dirty="0" err="1" smtClean="0"/>
              <a:t>increasing</a:t>
            </a:r>
            <a:r>
              <a:rPr lang="hu-HU" dirty="0" smtClean="0"/>
              <a:t> </a:t>
            </a:r>
            <a:r>
              <a:rPr lang="hu-HU" dirty="0" err="1" smtClean="0"/>
              <a:t>the</a:t>
            </a:r>
            <a:r>
              <a:rPr lang="hu-HU" dirty="0" smtClean="0"/>
              <a:t> </a:t>
            </a:r>
            <a:r>
              <a:rPr lang="hu-HU" dirty="0" err="1" smtClean="0"/>
              <a:t>sampling</a:t>
            </a:r>
            <a:r>
              <a:rPr lang="hu-HU" dirty="0" smtClean="0"/>
              <a:t> </a:t>
            </a:r>
            <a:r>
              <a:rPr lang="hu-HU" dirty="0" err="1" smtClean="0"/>
              <a:t>extinction</a:t>
            </a:r>
            <a:r>
              <a:rPr lang="hu-HU" dirty="0" smtClean="0"/>
              <a:t> </a:t>
            </a:r>
            <a:r>
              <a:rPr lang="hu-HU" dirty="0" err="1" smtClean="0"/>
              <a:t>the</a:t>
            </a:r>
            <a:r>
              <a:rPr lang="hu-HU" dirty="0" smtClean="0"/>
              <a:t> </a:t>
            </a:r>
            <a:r>
              <a:rPr lang="hu-HU" dirty="0" err="1" smtClean="0"/>
              <a:t>error</a:t>
            </a:r>
            <a:r>
              <a:rPr lang="hu-HU" dirty="0" smtClean="0"/>
              <a:t> </a:t>
            </a:r>
            <a:r>
              <a:rPr lang="hu-HU" dirty="0" err="1" smtClean="0"/>
              <a:t>first</a:t>
            </a:r>
            <a:r>
              <a:rPr lang="hu-HU" dirty="0" smtClean="0"/>
              <a:t> </a:t>
            </a:r>
            <a:r>
              <a:rPr lang="hu-HU" dirty="0" err="1" smtClean="0"/>
              <a:t>decreases</a:t>
            </a:r>
            <a:r>
              <a:rPr lang="hu-HU" dirty="0" smtClean="0"/>
              <a:t> and </a:t>
            </a:r>
            <a:r>
              <a:rPr lang="hu-HU" dirty="0" err="1" smtClean="0"/>
              <a:t>then</a:t>
            </a:r>
            <a:r>
              <a:rPr lang="hu-HU" dirty="0" smtClean="0"/>
              <a:t> </a:t>
            </a:r>
            <a:r>
              <a:rPr lang="hu-HU" dirty="0" err="1" smtClean="0"/>
              <a:t>stops</a:t>
            </a:r>
            <a:r>
              <a:rPr lang="hu-HU" dirty="0" smtClean="0"/>
              <a:t> </a:t>
            </a:r>
            <a:r>
              <a:rPr lang="hu-HU" dirty="0" err="1" smtClean="0"/>
              <a:t>improving</a:t>
            </a:r>
            <a:r>
              <a:rPr lang="hu-HU" dirty="0" smtClean="0"/>
              <a:t> </a:t>
            </a:r>
            <a:r>
              <a:rPr lang="hu-HU" dirty="0" err="1" smtClean="0"/>
              <a:t>when</a:t>
            </a:r>
            <a:r>
              <a:rPr lang="hu-HU" dirty="0" smtClean="0"/>
              <a:t> </a:t>
            </a:r>
            <a:r>
              <a:rPr lang="hu-HU" dirty="0" err="1" smtClean="0"/>
              <a:t>the</a:t>
            </a:r>
            <a:r>
              <a:rPr lang="hu-HU" dirty="0" smtClean="0"/>
              <a:t> </a:t>
            </a:r>
            <a:r>
              <a:rPr lang="hu-HU" dirty="0" err="1" smtClean="0"/>
              <a:t>sampling</a:t>
            </a:r>
            <a:r>
              <a:rPr lang="hu-HU" dirty="0" smtClean="0"/>
              <a:t> </a:t>
            </a:r>
            <a:r>
              <a:rPr lang="hu-HU" dirty="0" err="1" smtClean="0"/>
              <a:t>extinction</a:t>
            </a:r>
            <a:r>
              <a:rPr lang="hu-HU" dirty="0" smtClean="0"/>
              <a:t> </a:t>
            </a:r>
            <a:r>
              <a:rPr lang="hu-HU" dirty="0" err="1" smtClean="0"/>
              <a:t>gets</a:t>
            </a:r>
            <a:r>
              <a:rPr lang="hu-HU" dirty="0" smtClean="0"/>
              <a:t> </a:t>
            </a:r>
            <a:r>
              <a:rPr lang="hu-HU" dirty="0" err="1" smtClean="0"/>
              <a:t>close</a:t>
            </a:r>
            <a:r>
              <a:rPr lang="hu-HU" dirty="0" smtClean="0"/>
              <a:t> </a:t>
            </a:r>
            <a:r>
              <a:rPr lang="hu-HU" dirty="0" err="1" smtClean="0"/>
              <a:t>to</a:t>
            </a:r>
            <a:r>
              <a:rPr lang="hu-HU" dirty="0" smtClean="0"/>
              <a:t> </a:t>
            </a:r>
            <a:r>
              <a:rPr lang="hu-HU" dirty="0" err="1" smtClean="0"/>
              <a:t>the</a:t>
            </a:r>
            <a:r>
              <a:rPr lang="hu-HU" dirty="0" smtClean="0"/>
              <a:t> maximum </a:t>
            </a:r>
            <a:r>
              <a:rPr lang="hu-HU" dirty="0" err="1" smtClean="0"/>
              <a:t>value</a:t>
            </a:r>
            <a:r>
              <a:rPr lang="hu-HU" dirty="0" smtClean="0"/>
              <a:t>. </a:t>
            </a:r>
            <a:r>
              <a:rPr lang="hu-HU" dirty="0" err="1" smtClean="0"/>
              <a:t>This</a:t>
            </a:r>
            <a:r>
              <a:rPr lang="hu-HU" dirty="0" smtClean="0"/>
              <a:t> is </a:t>
            </a:r>
            <a:r>
              <a:rPr lang="hu-HU" dirty="0" err="1" smtClean="0"/>
              <a:t>also</a:t>
            </a:r>
            <a:r>
              <a:rPr lang="hu-HU" dirty="0" smtClean="0"/>
              <a:t> </a:t>
            </a:r>
            <a:r>
              <a:rPr lang="hu-HU" dirty="0" err="1" smtClean="0"/>
              <a:t>shown</a:t>
            </a:r>
            <a:r>
              <a:rPr lang="hu-HU" dirty="0" smtClean="0"/>
              <a:t> </a:t>
            </a:r>
            <a:r>
              <a:rPr lang="hu-HU" dirty="0" err="1" smtClean="0"/>
              <a:t>by</a:t>
            </a:r>
            <a:r>
              <a:rPr lang="hu-HU" baseline="0" dirty="0" smtClean="0"/>
              <a:t> </a:t>
            </a:r>
            <a:r>
              <a:rPr lang="hu-HU" baseline="0" dirty="0" err="1" smtClean="0"/>
              <a:t>the</a:t>
            </a:r>
            <a:r>
              <a:rPr lang="hu-HU" baseline="0" dirty="0" smtClean="0"/>
              <a:t> </a:t>
            </a:r>
            <a:r>
              <a:rPr lang="hu-HU" baseline="0" dirty="0" err="1" smtClean="0"/>
              <a:t>variance</a:t>
            </a:r>
            <a:r>
              <a:rPr lang="hu-HU" baseline="0" dirty="0" smtClean="0"/>
              <a:t> </a:t>
            </a:r>
            <a:r>
              <a:rPr lang="hu-HU" baseline="0" dirty="0" err="1" smtClean="0"/>
              <a:t>analysis</a:t>
            </a:r>
            <a:r>
              <a:rPr lang="hu-HU" baseline="0" dirty="0" smtClean="0"/>
              <a:t> </a:t>
            </a:r>
            <a:r>
              <a:rPr lang="hu-HU" baseline="0" dirty="0" err="1" smtClean="0"/>
              <a:t>that</a:t>
            </a:r>
            <a:r>
              <a:rPr lang="hu-HU" baseline="0" dirty="0" smtClean="0"/>
              <a:t> </a:t>
            </a:r>
            <a:r>
              <a:rPr lang="hu-HU" baseline="0" dirty="0" err="1" smtClean="0"/>
              <a:t>states</a:t>
            </a:r>
            <a:r>
              <a:rPr lang="hu-HU" baseline="0" dirty="0" smtClean="0"/>
              <a:t> </a:t>
            </a:r>
            <a:r>
              <a:rPr lang="hu-HU" baseline="0" dirty="0" err="1" smtClean="0"/>
              <a:t>that</a:t>
            </a:r>
            <a:r>
              <a:rPr lang="hu-HU" baseline="0" dirty="0" smtClean="0"/>
              <a:t> </a:t>
            </a:r>
            <a:r>
              <a:rPr lang="hu-HU" baseline="0" dirty="0" err="1" smtClean="0"/>
              <a:t>the</a:t>
            </a:r>
            <a:r>
              <a:rPr lang="hu-HU" baseline="0" dirty="0" smtClean="0"/>
              <a:t> </a:t>
            </a:r>
            <a:r>
              <a:rPr lang="hu-HU" baseline="0" dirty="0" err="1" smtClean="0"/>
              <a:t>variance</a:t>
            </a:r>
            <a:r>
              <a:rPr lang="hu-HU" baseline="0" dirty="0" smtClean="0"/>
              <a:t> </a:t>
            </a:r>
            <a:r>
              <a:rPr lang="hu-HU" baseline="0" dirty="0" err="1" smtClean="0"/>
              <a:t>depends</a:t>
            </a:r>
            <a:r>
              <a:rPr lang="hu-HU" baseline="0" dirty="0" smtClean="0"/>
              <a:t> </a:t>
            </a:r>
            <a:r>
              <a:rPr lang="hu-HU" baseline="0" dirty="0" err="1" smtClean="0"/>
              <a:t>on</a:t>
            </a:r>
            <a:r>
              <a:rPr lang="hu-HU" baseline="0" dirty="0" smtClean="0"/>
              <a:t> </a:t>
            </a:r>
            <a:r>
              <a:rPr lang="hu-HU" baseline="0" dirty="0" err="1" smtClean="0"/>
              <a:t>the</a:t>
            </a:r>
            <a:r>
              <a:rPr lang="hu-HU" baseline="0" dirty="0" smtClean="0"/>
              <a:t> </a:t>
            </a:r>
            <a:r>
              <a:rPr lang="hu-HU" baseline="0" dirty="0" err="1" smtClean="0"/>
              <a:t>exponential</a:t>
            </a:r>
            <a:r>
              <a:rPr lang="hu-HU" baseline="0" dirty="0" smtClean="0"/>
              <a:t> of </a:t>
            </a:r>
            <a:r>
              <a:rPr lang="hu-HU" baseline="0" dirty="0" err="1" smtClean="0"/>
              <a:t>the</a:t>
            </a:r>
            <a:r>
              <a:rPr lang="hu-HU" baseline="0" dirty="0" smtClean="0"/>
              <a:t> </a:t>
            </a:r>
            <a:r>
              <a:rPr lang="hu-HU" baseline="0" dirty="0" err="1" smtClean="0"/>
              <a:t>integral</a:t>
            </a:r>
            <a:r>
              <a:rPr lang="hu-HU" baseline="0" dirty="0" smtClean="0"/>
              <a:t> of </a:t>
            </a:r>
            <a:r>
              <a:rPr lang="hu-HU" baseline="0" dirty="0" err="1" smtClean="0"/>
              <a:t>this</a:t>
            </a:r>
            <a:r>
              <a:rPr lang="hu-HU" baseline="0" dirty="0" smtClean="0"/>
              <a:t> </a:t>
            </a:r>
            <a:r>
              <a:rPr lang="hu-HU" baseline="0" dirty="0" err="1" smtClean="0"/>
              <a:t>function</a:t>
            </a:r>
            <a:r>
              <a:rPr lang="hu-HU" baseline="0" dirty="0" smtClean="0"/>
              <a:t>, </a:t>
            </a:r>
            <a:r>
              <a:rPr lang="hu-HU" baseline="0" dirty="0" err="1" smtClean="0"/>
              <a:t>which</a:t>
            </a:r>
            <a:r>
              <a:rPr lang="hu-HU" baseline="0" dirty="0" smtClean="0"/>
              <a:t> </a:t>
            </a:r>
            <a:r>
              <a:rPr lang="hu-HU" baseline="0" dirty="0" err="1" smtClean="0"/>
              <a:t>in</a:t>
            </a:r>
            <a:r>
              <a:rPr lang="hu-HU" baseline="0" dirty="0" smtClean="0"/>
              <a:t> </a:t>
            </a:r>
            <a:r>
              <a:rPr lang="hu-HU" baseline="0" dirty="0" err="1" smtClean="0"/>
              <a:t>turn</a:t>
            </a:r>
            <a:r>
              <a:rPr lang="hu-HU" baseline="0" dirty="0" smtClean="0"/>
              <a:t> </a:t>
            </a:r>
            <a:r>
              <a:rPr lang="hu-HU" baseline="0" dirty="0" err="1" smtClean="0"/>
              <a:t>involves</a:t>
            </a:r>
            <a:r>
              <a:rPr lang="hu-HU" baseline="0" dirty="0" smtClean="0"/>
              <a:t> r, </a:t>
            </a:r>
            <a:r>
              <a:rPr lang="hu-HU" baseline="0" dirty="0" err="1" smtClean="0"/>
              <a:t>the</a:t>
            </a:r>
            <a:r>
              <a:rPr lang="hu-HU" baseline="0" dirty="0" smtClean="0"/>
              <a:t> ratio of </a:t>
            </a:r>
            <a:r>
              <a:rPr lang="hu-HU" baseline="0" dirty="0" err="1" smtClean="0"/>
              <a:t>the</a:t>
            </a:r>
            <a:r>
              <a:rPr lang="hu-HU" baseline="0" dirty="0" smtClean="0"/>
              <a:t> </a:t>
            </a:r>
            <a:r>
              <a:rPr lang="hu-HU" baseline="0" dirty="0" err="1" smtClean="0"/>
              <a:t>real</a:t>
            </a:r>
            <a:r>
              <a:rPr lang="hu-HU" baseline="0" dirty="0" smtClean="0"/>
              <a:t> and </a:t>
            </a:r>
            <a:r>
              <a:rPr lang="hu-HU" baseline="0" dirty="0" err="1" smtClean="0"/>
              <a:t>sampling</a:t>
            </a:r>
            <a:r>
              <a:rPr lang="hu-HU" baseline="0" dirty="0" smtClean="0"/>
              <a:t> </a:t>
            </a:r>
            <a:r>
              <a:rPr lang="hu-HU" baseline="0" dirty="0" err="1" smtClean="0"/>
              <a:t>extinctions</a:t>
            </a:r>
            <a:r>
              <a:rPr lang="hu-HU" baseline="0" dirty="0" smtClean="0"/>
              <a:t> </a:t>
            </a:r>
            <a:r>
              <a:rPr lang="hu-HU" baseline="0" dirty="0" err="1" smtClean="0"/>
              <a:t>in</a:t>
            </a:r>
            <a:r>
              <a:rPr lang="hu-HU" baseline="0" dirty="0" smtClean="0"/>
              <a:t> </a:t>
            </a:r>
            <a:r>
              <a:rPr lang="hu-HU" baseline="0" dirty="0" err="1" smtClean="0"/>
              <a:t>the</a:t>
            </a:r>
            <a:r>
              <a:rPr lang="hu-HU" baseline="0" dirty="0" smtClean="0"/>
              <a:t> </a:t>
            </a:r>
            <a:r>
              <a:rPr lang="hu-HU" baseline="0" dirty="0" err="1" smtClean="0"/>
              <a:t>following</a:t>
            </a:r>
            <a:r>
              <a:rPr lang="hu-HU" baseline="0" dirty="0" smtClean="0"/>
              <a:t> </a:t>
            </a:r>
            <a:r>
              <a:rPr lang="hu-HU" baseline="0" dirty="0" err="1" smtClean="0"/>
              <a:t>way</a:t>
            </a:r>
            <a:r>
              <a:rPr lang="hu-HU" baseline="0" dirty="0" smtClean="0"/>
              <a:t>. </a:t>
            </a:r>
            <a:r>
              <a:rPr lang="hu-HU" baseline="0" dirty="0" err="1" smtClean="0"/>
              <a:t>In</a:t>
            </a:r>
            <a:r>
              <a:rPr lang="hu-HU" baseline="0" dirty="0" smtClean="0"/>
              <a:t> </a:t>
            </a:r>
            <a:r>
              <a:rPr lang="hu-HU" baseline="0" dirty="0" err="1" smtClean="0"/>
              <a:t>high</a:t>
            </a:r>
            <a:r>
              <a:rPr lang="hu-HU" baseline="0" dirty="0" smtClean="0"/>
              <a:t> </a:t>
            </a:r>
            <a:r>
              <a:rPr lang="hu-HU" baseline="0" dirty="0" err="1" smtClean="0"/>
              <a:t>albedo</a:t>
            </a:r>
            <a:r>
              <a:rPr lang="hu-HU" baseline="0" dirty="0" smtClean="0"/>
              <a:t> </a:t>
            </a:r>
            <a:r>
              <a:rPr lang="hu-HU" baseline="0" dirty="0" err="1" smtClean="0"/>
              <a:t>media</a:t>
            </a:r>
            <a:r>
              <a:rPr lang="hu-HU" baseline="0" dirty="0" smtClean="0"/>
              <a:t>, </a:t>
            </a:r>
            <a:r>
              <a:rPr lang="hu-HU" baseline="0" dirty="0" err="1" smtClean="0"/>
              <a:t>inreasing</a:t>
            </a:r>
            <a:r>
              <a:rPr lang="hu-HU" baseline="0" dirty="0" smtClean="0"/>
              <a:t> </a:t>
            </a:r>
            <a:r>
              <a:rPr lang="hu-HU" baseline="0" dirty="0" err="1" smtClean="0"/>
              <a:t>the</a:t>
            </a:r>
            <a:r>
              <a:rPr lang="hu-HU" baseline="0" dirty="0" smtClean="0"/>
              <a:t> </a:t>
            </a:r>
            <a:r>
              <a:rPr lang="hu-HU" baseline="0" dirty="0" err="1" smtClean="0"/>
              <a:t>sampling</a:t>
            </a:r>
            <a:r>
              <a:rPr lang="hu-HU" baseline="0" dirty="0" smtClean="0"/>
              <a:t> </a:t>
            </a:r>
            <a:r>
              <a:rPr lang="hu-HU" baseline="0" dirty="0" err="1" smtClean="0"/>
              <a:t>extinction</a:t>
            </a:r>
            <a:r>
              <a:rPr lang="hu-HU" baseline="0" dirty="0" smtClean="0"/>
              <a:t> </a:t>
            </a:r>
            <a:r>
              <a:rPr lang="hu-HU" baseline="0" dirty="0" smtClean="0"/>
              <a:t>has </a:t>
            </a:r>
            <a:r>
              <a:rPr lang="hu-HU" baseline="0" dirty="0" smtClean="0"/>
              <a:t>minor </a:t>
            </a:r>
            <a:r>
              <a:rPr lang="hu-HU" baseline="0" dirty="0" err="1" smtClean="0"/>
              <a:t>benefits</a:t>
            </a:r>
            <a:r>
              <a:rPr lang="hu-HU" baseline="0" dirty="0" smtClean="0"/>
              <a:t> </a:t>
            </a:r>
            <a:r>
              <a:rPr lang="hu-HU" baseline="0" dirty="0" err="1" smtClean="0"/>
              <a:t>while</a:t>
            </a:r>
            <a:r>
              <a:rPr lang="hu-HU" baseline="0" dirty="0" smtClean="0"/>
              <a:t> </a:t>
            </a:r>
            <a:r>
              <a:rPr lang="hu-HU" baseline="0" dirty="0" err="1" smtClean="0"/>
              <a:t>the</a:t>
            </a:r>
            <a:r>
              <a:rPr lang="hu-HU" baseline="0" dirty="0" smtClean="0"/>
              <a:t> </a:t>
            </a:r>
            <a:r>
              <a:rPr lang="hu-HU" baseline="0" dirty="0" err="1" smtClean="0"/>
              <a:t>cost</a:t>
            </a:r>
            <a:r>
              <a:rPr lang="hu-HU" baseline="0" dirty="0" smtClean="0"/>
              <a:t> </a:t>
            </a:r>
            <a:r>
              <a:rPr lang="hu-HU" baseline="0" dirty="0" err="1" smtClean="0"/>
              <a:t>increases</a:t>
            </a:r>
            <a:r>
              <a:rPr lang="hu-HU" baseline="0" dirty="0" smtClean="0"/>
              <a:t>. The </a:t>
            </a:r>
            <a:r>
              <a:rPr lang="hu-HU" baseline="0" dirty="0" err="1" smtClean="0"/>
              <a:t>optimal</a:t>
            </a:r>
            <a:r>
              <a:rPr lang="hu-HU" baseline="0" dirty="0" smtClean="0"/>
              <a:t> </a:t>
            </a:r>
            <a:r>
              <a:rPr lang="hu-HU" baseline="0" dirty="0" err="1" smtClean="0"/>
              <a:t>value</a:t>
            </a:r>
            <a:r>
              <a:rPr lang="hu-HU" baseline="0" dirty="0" smtClean="0"/>
              <a:t> is </a:t>
            </a:r>
            <a:r>
              <a:rPr lang="hu-HU" baseline="0" dirty="0" err="1" smtClean="0"/>
              <a:t>slightly</a:t>
            </a:r>
            <a:r>
              <a:rPr lang="hu-HU" baseline="0" dirty="0" smtClean="0"/>
              <a:t> </a:t>
            </a:r>
            <a:r>
              <a:rPr lang="hu-HU" baseline="0" dirty="0" err="1" smtClean="0"/>
              <a:t>below</a:t>
            </a:r>
            <a:r>
              <a:rPr lang="hu-HU" baseline="0" dirty="0" smtClean="0"/>
              <a:t> </a:t>
            </a:r>
            <a:r>
              <a:rPr lang="hu-HU" baseline="0" dirty="0" err="1" smtClean="0"/>
              <a:t>the</a:t>
            </a:r>
            <a:r>
              <a:rPr lang="hu-HU" baseline="0" dirty="0" smtClean="0"/>
              <a:t> maximum </a:t>
            </a:r>
            <a:r>
              <a:rPr lang="hu-HU" baseline="0" dirty="0" err="1" smtClean="0"/>
              <a:t>extinction</a:t>
            </a:r>
            <a:r>
              <a:rPr lang="hu-HU" baseline="0" dirty="0" smtClean="0"/>
              <a:t> a </a:t>
            </a:r>
            <a:r>
              <a:rPr lang="hu-HU" baseline="0" dirty="0" err="1" smtClean="0"/>
              <a:t>ray</a:t>
            </a:r>
            <a:r>
              <a:rPr lang="hu-HU" baseline="0" dirty="0" smtClean="0"/>
              <a:t> </a:t>
            </a:r>
            <a:r>
              <a:rPr lang="hu-HU" baseline="0" dirty="0" err="1" smtClean="0"/>
              <a:t>can</a:t>
            </a:r>
            <a:r>
              <a:rPr lang="hu-HU" baseline="0" dirty="0" smtClean="0"/>
              <a:t> </a:t>
            </a:r>
            <a:r>
              <a:rPr lang="hu-HU" baseline="0" dirty="0" err="1" smtClean="0"/>
              <a:t>see</a:t>
            </a:r>
            <a:r>
              <a:rPr lang="hu-HU" baseline="0" dirty="0" smtClean="0"/>
              <a:t>. </a:t>
            </a:r>
            <a:endParaRPr lang="en-US" dirty="0"/>
          </a:p>
        </p:txBody>
      </p:sp>
      <p:sp>
        <p:nvSpPr>
          <p:cNvPr id="4" name="Dia számának helye 3"/>
          <p:cNvSpPr>
            <a:spLocks noGrp="1"/>
          </p:cNvSpPr>
          <p:nvPr>
            <p:ph type="sldNum" sz="quarter" idx="10"/>
          </p:nvPr>
        </p:nvSpPr>
        <p:spPr/>
        <p:txBody>
          <a:bodyPr/>
          <a:lstStyle/>
          <a:p>
            <a:fld id="{7EDE3D69-16DA-46CF-BFCD-1A27B9377ED4}" type="slidenum">
              <a:rPr lang="de-CH" smtClean="0"/>
              <a:t>18</a:t>
            </a:fld>
            <a:endParaRPr lang="de-CH"/>
          </a:p>
        </p:txBody>
      </p:sp>
    </p:spTree>
    <p:extLst>
      <p:ext uri="{BB962C8B-B14F-4D97-AF65-F5344CB8AC3E}">
        <p14:creationId xmlns:p14="http://schemas.microsoft.com/office/powerpoint/2010/main" val="1039215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This</a:t>
            </a:r>
            <a:r>
              <a:rPr lang="hu-HU" dirty="0" smtClean="0"/>
              <a:t> </a:t>
            </a:r>
            <a:r>
              <a:rPr lang="hu-HU" dirty="0" err="1" smtClean="0"/>
              <a:t>paper</a:t>
            </a:r>
            <a:r>
              <a:rPr lang="hu-HU" dirty="0" smtClean="0"/>
              <a:t> </a:t>
            </a:r>
            <a:r>
              <a:rPr lang="hu-HU" dirty="0" err="1" smtClean="0"/>
              <a:t>proposed</a:t>
            </a:r>
            <a:r>
              <a:rPr lang="hu-HU" dirty="0" smtClean="0"/>
              <a:t> a </a:t>
            </a:r>
            <a:r>
              <a:rPr lang="hu-HU" dirty="0" err="1" smtClean="0"/>
              <a:t>medium</a:t>
            </a:r>
            <a:r>
              <a:rPr lang="hu-HU" dirty="0" smtClean="0"/>
              <a:t> </a:t>
            </a:r>
            <a:r>
              <a:rPr lang="hu-HU" dirty="0" err="1" smtClean="0"/>
              <a:t>manipulation</a:t>
            </a:r>
            <a:r>
              <a:rPr lang="hu-HU" dirty="0" smtClean="0"/>
              <a:t> </a:t>
            </a:r>
            <a:r>
              <a:rPr lang="hu-HU" dirty="0" err="1" smtClean="0"/>
              <a:t>method</a:t>
            </a:r>
            <a:r>
              <a:rPr lang="hu-HU" dirty="0" smtClean="0"/>
              <a:t> </a:t>
            </a:r>
            <a:r>
              <a:rPr lang="hu-HU" dirty="0" err="1" smtClean="0"/>
              <a:t>to</a:t>
            </a:r>
            <a:r>
              <a:rPr lang="hu-HU" dirty="0" smtClean="0"/>
              <a:t> </a:t>
            </a:r>
            <a:r>
              <a:rPr lang="hu-HU" dirty="0" err="1" smtClean="0"/>
              <a:t>make</a:t>
            </a:r>
            <a:r>
              <a:rPr lang="hu-HU" dirty="0" smtClean="0"/>
              <a:t> </a:t>
            </a:r>
            <a:r>
              <a:rPr lang="hu-HU" dirty="0" err="1" smtClean="0"/>
              <a:t>the</a:t>
            </a:r>
            <a:r>
              <a:rPr lang="hu-HU" dirty="0" smtClean="0"/>
              <a:t> </a:t>
            </a:r>
            <a:r>
              <a:rPr lang="hu-HU" dirty="0" err="1" smtClean="0"/>
              <a:t>sampling</a:t>
            </a:r>
            <a:r>
              <a:rPr lang="hu-HU" dirty="0" smtClean="0"/>
              <a:t> </a:t>
            </a:r>
            <a:r>
              <a:rPr lang="hu-HU" dirty="0" err="1" smtClean="0"/>
              <a:t>process</a:t>
            </a:r>
            <a:r>
              <a:rPr lang="hu-HU" dirty="0" smtClean="0"/>
              <a:t> </a:t>
            </a:r>
            <a:r>
              <a:rPr lang="hu-HU" dirty="0" err="1" smtClean="0"/>
              <a:t>analytic</a:t>
            </a:r>
            <a:r>
              <a:rPr lang="hu-HU" baseline="0" dirty="0" smtClean="0"/>
              <a:t> and </a:t>
            </a:r>
            <a:r>
              <a:rPr lang="hu-HU" baseline="0" dirty="0" err="1" smtClean="0"/>
              <a:t>also</a:t>
            </a:r>
            <a:r>
              <a:rPr lang="hu-HU" baseline="0" dirty="0" smtClean="0"/>
              <a:t> </a:t>
            </a:r>
            <a:r>
              <a:rPr lang="hu-HU" baseline="0" dirty="0" err="1" smtClean="0"/>
              <a:t>evaluating</a:t>
            </a:r>
            <a:r>
              <a:rPr lang="hu-HU" baseline="0" dirty="0" smtClean="0"/>
              <a:t> </a:t>
            </a:r>
            <a:r>
              <a:rPr lang="hu-HU" baseline="0" dirty="0" err="1" smtClean="0"/>
              <a:t>and</a:t>
            </a:r>
            <a:r>
              <a:rPr lang="hu-HU" baseline="0" dirty="0" smtClean="0"/>
              <a:t> </a:t>
            </a:r>
            <a:r>
              <a:rPr lang="hu-HU" baseline="0" dirty="0" err="1" smtClean="0"/>
              <a:t>reducing</a:t>
            </a:r>
            <a:r>
              <a:rPr lang="hu-HU" baseline="0" dirty="0" smtClean="0"/>
              <a:t> </a:t>
            </a:r>
            <a:r>
              <a:rPr lang="hu-HU" baseline="0" dirty="0" err="1" smtClean="0"/>
              <a:t>the</a:t>
            </a:r>
            <a:r>
              <a:rPr lang="hu-HU" baseline="0" dirty="0" smtClean="0"/>
              <a:t> </a:t>
            </a:r>
            <a:r>
              <a:rPr lang="hu-HU" baseline="0" dirty="0" err="1" smtClean="0"/>
              <a:t>variance</a:t>
            </a:r>
            <a:r>
              <a:rPr lang="hu-HU" baseline="0" dirty="0" smtClean="0"/>
              <a:t> of </a:t>
            </a:r>
            <a:r>
              <a:rPr lang="hu-HU" baseline="0" dirty="0" err="1" smtClean="0"/>
              <a:t>the</a:t>
            </a:r>
            <a:r>
              <a:rPr lang="hu-HU" baseline="0" dirty="0" smtClean="0"/>
              <a:t> </a:t>
            </a:r>
            <a:r>
              <a:rPr lang="hu-HU" baseline="0" dirty="0" err="1" smtClean="0"/>
              <a:t>estimators</a:t>
            </a:r>
            <a:r>
              <a:rPr lang="hu-HU" baseline="0" dirty="0" smtClean="0"/>
              <a:t>. </a:t>
            </a:r>
            <a:r>
              <a:rPr lang="hu-HU" baseline="0" dirty="0" err="1" smtClean="0"/>
              <a:t>We</a:t>
            </a:r>
            <a:r>
              <a:rPr lang="hu-HU" baseline="0" dirty="0" smtClean="0"/>
              <a:t> </a:t>
            </a:r>
            <a:r>
              <a:rPr lang="hu-HU" baseline="0" dirty="0" err="1" smtClean="0"/>
              <a:t>note</a:t>
            </a:r>
            <a:r>
              <a:rPr lang="hu-HU" baseline="0" dirty="0" smtClean="0"/>
              <a:t> </a:t>
            </a:r>
            <a:r>
              <a:rPr lang="hu-HU" baseline="0" dirty="0" err="1" smtClean="0"/>
              <a:t>that</a:t>
            </a:r>
            <a:r>
              <a:rPr lang="hu-HU" baseline="0" dirty="0" smtClean="0"/>
              <a:t> </a:t>
            </a:r>
            <a:r>
              <a:rPr lang="hu-HU" baseline="0" dirty="0" err="1" smtClean="0"/>
              <a:t>control</a:t>
            </a:r>
            <a:r>
              <a:rPr lang="hu-HU" baseline="0" dirty="0" smtClean="0"/>
              <a:t> </a:t>
            </a:r>
            <a:r>
              <a:rPr lang="hu-HU" baseline="0" dirty="0" err="1" smtClean="0"/>
              <a:t>variate</a:t>
            </a:r>
            <a:r>
              <a:rPr lang="hu-HU" baseline="0" dirty="0" smtClean="0"/>
              <a:t> </a:t>
            </a:r>
            <a:r>
              <a:rPr lang="hu-HU" baseline="0" dirty="0" err="1" smtClean="0"/>
              <a:t>for</a:t>
            </a:r>
            <a:r>
              <a:rPr lang="hu-HU" baseline="0" dirty="0" smtClean="0"/>
              <a:t> </a:t>
            </a:r>
            <a:r>
              <a:rPr lang="hu-HU" baseline="0" dirty="0" err="1" smtClean="0"/>
              <a:t>the</a:t>
            </a:r>
            <a:r>
              <a:rPr lang="hu-HU" baseline="0" dirty="0" smtClean="0"/>
              <a:t> </a:t>
            </a:r>
            <a:r>
              <a:rPr lang="hu-HU" baseline="0" dirty="0" err="1" smtClean="0"/>
              <a:t>extinction</a:t>
            </a:r>
            <a:r>
              <a:rPr lang="hu-HU" baseline="0" dirty="0" smtClean="0"/>
              <a:t> is </a:t>
            </a:r>
            <a:r>
              <a:rPr lang="hu-HU" baseline="0" dirty="0" err="1" smtClean="0"/>
              <a:t>especially</a:t>
            </a:r>
            <a:r>
              <a:rPr lang="hu-HU" baseline="0" dirty="0" smtClean="0"/>
              <a:t> </a:t>
            </a:r>
            <a:r>
              <a:rPr lang="hu-HU" baseline="0" dirty="0" err="1" smtClean="0"/>
              <a:t>powerful</a:t>
            </a:r>
            <a:r>
              <a:rPr lang="hu-HU" baseline="0" dirty="0" smtClean="0"/>
              <a:t> and has </a:t>
            </a:r>
            <a:r>
              <a:rPr lang="hu-HU" baseline="0" dirty="0" err="1" smtClean="0"/>
              <a:t>low</a:t>
            </a:r>
            <a:r>
              <a:rPr lang="hu-HU" baseline="0" dirty="0" smtClean="0"/>
              <a:t> extra </a:t>
            </a:r>
            <a:r>
              <a:rPr lang="hu-HU" baseline="0" dirty="0" err="1" smtClean="0"/>
              <a:t>cost</a:t>
            </a:r>
            <a:r>
              <a:rPr lang="hu-HU" baseline="0" dirty="0" smtClean="0"/>
              <a:t>. </a:t>
            </a:r>
            <a:r>
              <a:rPr lang="hu-HU" baseline="0" dirty="0" err="1" smtClean="0"/>
              <a:t>As</a:t>
            </a:r>
            <a:r>
              <a:rPr lang="hu-HU" baseline="0" dirty="0" smtClean="0"/>
              <a:t> </a:t>
            </a:r>
            <a:r>
              <a:rPr lang="hu-HU" baseline="0" dirty="0" err="1" smtClean="0"/>
              <a:t>we</a:t>
            </a:r>
            <a:r>
              <a:rPr lang="hu-HU" baseline="0" dirty="0" smtClean="0"/>
              <a:t> </a:t>
            </a:r>
            <a:r>
              <a:rPr lang="hu-HU" baseline="0" dirty="0" err="1" smtClean="0"/>
              <a:t>do</a:t>
            </a:r>
            <a:r>
              <a:rPr lang="hu-HU" baseline="0" dirty="0" smtClean="0"/>
              <a:t> </a:t>
            </a:r>
            <a:r>
              <a:rPr lang="hu-HU" baseline="0" dirty="0" err="1" smtClean="0"/>
              <a:t>not</a:t>
            </a:r>
            <a:r>
              <a:rPr lang="hu-HU" baseline="0" dirty="0" smtClean="0"/>
              <a:t> </a:t>
            </a:r>
            <a:r>
              <a:rPr lang="hu-HU" baseline="0" dirty="0" err="1" smtClean="0"/>
              <a:t>require</a:t>
            </a:r>
            <a:r>
              <a:rPr lang="hu-HU" baseline="0" dirty="0" smtClean="0"/>
              <a:t> </a:t>
            </a:r>
            <a:r>
              <a:rPr lang="hu-HU" baseline="0" dirty="0" err="1" smtClean="0"/>
              <a:t>majorant</a:t>
            </a:r>
            <a:r>
              <a:rPr lang="hu-HU" baseline="0" dirty="0" smtClean="0"/>
              <a:t> and </a:t>
            </a:r>
            <a:r>
              <a:rPr lang="hu-HU" baseline="0" dirty="0" err="1" smtClean="0"/>
              <a:t>minorant</a:t>
            </a:r>
            <a:r>
              <a:rPr lang="hu-HU" baseline="0" dirty="0" smtClean="0"/>
              <a:t> </a:t>
            </a:r>
            <a:r>
              <a:rPr lang="hu-HU" baseline="0" dirty="0" err="1" smtClean="0"/>
              <a:t>information</a:t>
            </a:r>
            <a:r>
              <a:rPr lang="hu-HU" baseline="0" dirty="0" smtClean="0"/>
              <a:t>, </a:t>
            </a:r>
            <a:r>
              <a:rPr lang="hu-HU" baseline="0" dirty="0" err="1" smtClean="0"/>
              <a:t>negative</a:t>
            </a:r>
            <a:r>
              <a:rPr lang="hu-HU" baseline="0" dirty="0" smtClean="0"/>
              <a:t> </a:t>
            </a:r>
            <a:r>
              <a:rPr lang="hu-HU" baseline="0" dirty="0" err="1" smtClean="0"/>
              <a:t>energy</a:t>
            </a:r>
            <a:r>
              <a:rPr lang="hu-HU" baseline="0" dirty="0" smtClean="0"/>
              <a:t> </a:t>
            </a:r>
            <a:r>
              <a:rPr lang="hu-HU" baseline="0" dirty="0" err="1" smtClean="0"/>
              <a:t>and</a:t>
            </a:r>
            <a:r>
              <a:rPr lang="hu-HU" baseline="0" dirty="0" smtClean="0"/>
              <a:t> </a:t>
            </a:r>
            <a:r>
              <a:rPr lang="hu-HU" baseline="0" dirty="0" err="1" smtClean="0"/>
              <a:t>extinction</a:t>
            </a:r>
            <a:r>
              <a:rPr lang="hu-HU" baseline="0" dirty="0" smtClean="0"/>
              <a:t> </a:t>
            </a:r>
            <a:r>
              <a:rPr lang="hu-HU" baseline="0" dirty="0" err="1" smtClean="0"/>
              <a:t>may</a:t>
            </a:r>
            <a:r>
              <a:rPr lang="hu-HU" baseline="0" dirty="0" smtClean="0"/>
              <a:t> </a:t>
            </a:r>
            <a:r>
              <a:rPr lang="hu-HU" baseline="0" dirty="0" err="1" smtClean="0"/>
              <a:t>also</a:t>
            </a:r>
            <a:r>
              <a:rPr lang="hu-HU" baseline="0" dirty="0" smtClean="0"/>
              <a:t> show </a:t>
            </a:r>
            <a:r>
              <a:rPr lang="hu-HU" baseline="0" dirty="0" err="1" smtClean="0"/>
              <a:t>up</a:t>
            </a:r>
            <a:r>
              <a:rPr lang="hu-HU" baseline="0" dirty="0" smtClean="0"/>
              <a:t> </a:t>
            </a:r>
            <a:r>
              <a:rPr lang="hu-HU" baseline="0" dirty="0" err="1" smtClean="0"/>
              <a:t>but</a:t>
            </a:r>
            <a:r>
              <a:rPr lang="hu-HU" baseline="0" dirty="0" smtClean="0"/>
              <a:t> </a:t>
            </a:r>
            <a:r>
              <a:rPr lang="hu-HU" baseline="0" dirty="0" err="1" smtClean="0"/>
              <a:t>they</a:t>
            </a:r>
            <a:r>
              <a:rPr lang="hu-HU" baseline="0" dirty="0" smtClean="0"/>
              <a:t> </a:t>
            </a:r>
            <a:r>
              <a:rPr lang="hu-HU" baseline="0" dirty="0" err="1" smtClean="0"/>
              <a:t>can</a:t>
            </a:r>
            <a:r>
              <a:rPr lang="hu-HU" baseline="0" dirty="0" smtClean="0"/>
              <a:t> be </a:t>
            </a:r>
            <a:r>
              <a:rPr lang="hu-HU" baseline="0" dirty="0" err="1" smtClean="0"/>
              <a:t>our</a:t>
            </a:r>
            <a:r>
              <a:rPr lang="hu-HU" baseline="0" dirty="0" smtClean="0"/>
              <a:t> </a:t>
            </a:r>
            <a:r>
              <a:rPr lang="hu-HU" baseline="0" dirty="0" err="1" smtClean="0"/>
              <a:t>friends</a:t>
            </a:r>
            <a:r>
              <a:rPr lang="hu-HU" baseline="0" dirty="0" smtClean="0"/>
              <a:t>. </a:t>
            </a:r>
            <a:endParaRPr lang="en-US" dirty="0"/>
          </a:p>
        </p:txBody>
      </p:sp>
      <p:sp>
        <p:nvSpPr>
          <p:cNvPr id="4" name="Dia számának helye 3"/>
          <p:cNvSpPr>
            <a:spLocks noGrp="1"/>
          </p:cNvSpPr>
          <p:nvPr>
            <p:ph type="sldNum" sz="quarter" idx="10"/>
          </p:nvPr>
        </p:nvSpPr>
        <p:spPr/>
        <p:txBody>
          <a:bodyPr/>
          <a:lstStyle/>
          <a:p>
            <a:fld id="{7EDE3D69-16DA-46CF-BFCD-1A27B9377ED4}" type="slidenum">
              <a:rPr lang="de-CH" smtClean="0"/>
              <a:t>19</a:t>
            </a:fld>
            <a:endParaRPr lang="de-CH"/>
          </a:p>
        </p:txBody>
      </p:sp>
    </p:spTree>
    <p:extLst>
      <p:ext uri="{BB962C8B-B14F-4D97-AF65-F5344CB8AC3E}">
        <p14:creationId xmlns:p14="http://schemas.microsoft.com/office/powerpoint/2010/main" val="58321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aseline="0" dirty="0" smtClean="0"/>
              <a:t>Procedural p</a:t>
            </a:r>
            <a:r>
              <a:rPr lang="hu-HU" dirty="0" smtClean="0"/>
              <a:t>articipating medium rendering is a challenging problem since it can</a:t>
            </a:r>
            <a:r>
              <a:rPr lang="hu-HU" baseline="0" dirty="0" smtClean="0"/>
              <a:t> modify the radiance anywhere and </a:t>
            </a:r>
            <a:r>
              <a:rPr lang="hu-HU" baseline="0" dirty="0" err="1" smtClean="0"/>
              <a:t>the</a:t>
            </a:r>
            <a:r>
              <a:rPr lang="hu-HU" baseline="0" dirty="0" smtClean="0"/>
              <a:t> </a:t>
            </a:r>
            <a:r>
              <a:rPr lang="en-US" baseline="0" dirty="0" smtClean="0"/>
              <a:t>medium parameters can be</a:t>
            </a:r>
            <a:r>
              <a:rPr lang="hu-HU" baseline="0" dirty="0" smtClean="0"/>
              <a:t> </a:t>
            </a:r>
            <a:r>
              <a:rPr lang="hu-HU" baseline="0" dirty="0" smtClean="0"/>
              <a:t>the result of the evaluation of a complex shader program, implementing, for example, many-octave Perlin noise or fluid dynamics. To get quality images in reasonable time, accurate estimators are needed that evaluate medium properties not too many times, because of the computation cost. </a:t>
            </a:r>
            <a:endParaRPr lang="en-US" baseline="0" dirty="0" smtClean="0"/>
          </a:p>
        </p:txBody>
      </p:sp>
      <p:sp>
        <p:nvSpPr>
          <p:cNvPr id="4" name="Dia számának helye 3"/>
          <p:cNvSpPr>
            <a:spLocks noGrp="1"/>
          </p:cNvSpPr>
          <p:nvPr>
            <p:ph type="sldNum" sz="quarter" idx="10"/>
          </p:nvPr>
        </p:nvSpPr>
        <p:spPr/>
        <p:txBody>
          <a:bodyPr/>
          <a:lstStyle/>
          <a:p>
            <a:fld id="{7EDE3D69-16DA-46CF-BFCD-1A27B9377ED4}" type="slidenum">
              <a:rPr lang="de-CH" smtClean="0"/>
              <a:t>2</a:t>
            </a:fld>
            <a:endParaRPr lang="de-CH"/>
          </a:p>
        </p:txBody>
      </p:sp>
    </p:spTree>
    <p:extLst>
      <p:ext uri="{BB962C8B-B14F-4D97-AF65-F5344CB8AC3E}">
        <p14:creationId xmlns:p14="http://schemas.microsoft.com/office/powerpoint/2010/main" val="53380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On microscopic</a:t>
            </a:r>
            <a:r>
              <a:rPr lang="en-US" baseline="0" dirty="0" smtClean="0"/>
              <a:t> level, a participating medium is a collection of material particles with which photons may collide. </a:t>
            </a:r>
            <a:r>
              <a:rPr lang="hu-HU" baseline="0" dirty="0" smtClean="0"/>
              <a:t>In a differential step, the photon may have no interaction, may scatter in a new direction, or may be absorbed. </a:t>
            </a:r>
            <a:r>
              <a:rPr lang="en-US" baseline="0" dirty="0" smtClean="0"/>
              <a:t>The probability</a:t>
            </a:r>
            <a:r>
              <a:rPr lang="hu-HU" baseline="0" dirty="0" smtClean="0"/>
              <a:t> density of </a:t>
            </a:r>
            <a:r>
              <a:rPr lang="hu-HU" baseline="0" dirty="0" err="1" smtClean="0"/>
              <a:t>interaction</a:t>
            </a:r>
            <a:r>
              <a:rPr lang="hu-HU" baseline="0" dirty="0" smtClean="0"/>
              <a:t> </a:t>
            </a:r>
            <a:r>
              <a:rPr lang="hu-HU" baseline="0" dirty="0" smtClean="0"/>
              <a:t>is </a:t>
            </a:r>
            <a:r>
              <a:rPr lang="hu-HU" baseline="0" dirty="0" smtClean="0"/>
              <a:t>the extinction coefficient that is proportional to the density of material particles and the probability</a:t>
            </a:r>
            <a:r>
              <a:rPr lang="en-US" baseline="0" dirty="0" smtClean="0"/>
              <a:t> of the survival is the albedo. The expected values of the transmitted and scattered energies can be expressed using the respective </a:t>
            </a:r>
            <a:r>
              <a:rPr lang="en-US" baseline="0" dirty="0" smtClean="0"/>
              <a:t>probabilities</a:t>
            </a:r>
            <a:r>
              <a:rPr lang="hu-HU" baseline="0" dirty="0" smtClean="0"/>
              <a:t>, </a:t>
            </a:r>
            <a:r>
              <a:rPr lang="hu-HU" baseline="0" dirty="0" err="1" smtClean="0"/>
              <a:t>so</a:t>
            </a:r>
            <a:r>
              <a:rPr lang="hu-HU" baseline="0" dirty="0" smtClean="0"/>
              <a:t> </a:t>
            </a:r>
            <a:r>
              <a:rPr lang="hu-HU" baseline="0" dirty="0" err="1" smtClean="0"/>
              <a:t>we</a:t>
            </a:r>
            <a:r>
              <a:rPr lang="hu-HU" baseline="0" dirty="0" smtClean="0"/>
              <a:t> </a:t>
            </a:r>
            <a:r>
              <a:rPr lang="hu-HU" baseline="0" dirty="0" err="1" smtClean="0"/>
              <a:t>can</a:t>
            </a:r>
            <a:r>
              <a:rPr lang="hu-HU" baseline="0" dirty="0" smtClean="0"/>
              <a:t> </a:t>
            </a:r>
            <a:r>
              <a:rPr lang="hu-HU" baseline="0" dirty="0" err="1" smtClean="0"/>
              <a:t>obtain</a:t>
            </a:r>
            <a:r>
              <a:rPr lang="hu-HU" baseline="0" dirty="0" smtClean="0"/>
              <a:t> a </a:t>
            </a:r>
            <a:r>
              <a:rPr lang="hu-HU" baseline="0" dirty="0" err="1" smtClean="0"/>
              <a:t>model</a:t>
            </a:r>
            <a:r>
              <a:rPr lang="hu-HU" baseline="0" dirty="0" smtClean="0"/>
              <a:t> </a:t>
            </a:r>
            <a:r>
              <a:rPr lang="hu-HU" baseline="0" dirty="0" err="1" smtClean="0"/>
              <a:t>that</a:t>
            </a:r>
            <a:r>
              <a:rPr lang="hu-HU" baseline="0" dirty="0" smtClean="0"/>
              <a:t> </a:t>
            </a:r>
            <a:r>
              <a:rPr lang="hu-HU" baseline="0" dirty="0" err="1" smtClean="0"/>
              <a:t>describes</a:t>
            </a:r>
            <a:r>
              <a:rPr lang="hu-HU" baseline="0" dirty="0" smtClean="0"/>
              <a:t> </a:t>
            </a:r>
            <a:r>
              <a:rPr lang="hu-HU" baseline="0" dirty="0" err="1" smtClean="0"/>
              <a:t>the</a:t>
            </a:r>
            <a:r>
              <a:rPr lang="hu-HU" baseline="0" dirty="0" smtClean="0"/>
              <a:t> </a:t>
            </a:r>
            <a:r>
              <a:rPr lang="hu-HU" baseline="0" dirty="0" err="1" smtClean="0"/>
              <a:t>behavior</a:t>
            </a:r>
            <a:r>
              <a:rPr lang="hu-HU" baseline="0" dirty="0" smtClean="0"/>
              <a:t> of </a:t>
            </a:r>
            <a:r>
              <a:rPr lang="hu-HU" baseline="0" dirty="0" err="1" smtClean="0"/>
              <a:t>the</a:t>
            </a:r>
            <a:r>
              <a:rPr lang="hu-HU" baseline="0" dirty="0" smtClean="0"/>
              <a:t> </a:t>
            </a:r>
            <a:r>
              <a:rPr lang="hu-HU" baseline="0" dirty="0" err="1" smtClean="0"/>
              <a:t>medium</a:t>
            </a:r>
            <a:r>
              <a:rPr lang="hu-HU" baseline="0" dirty="0" smtClean="0"/>
              <a:t> </a:t>
            </a:r>
            <a:r>
              <a:rPr lang="hu-HU" baseline="0" dirty="0" err="1" smtClean="0"/>
              <a:t>taking</a:t>
            </a:r>
            <a:r>
              <a:rPr lang="hu-HU" baseline="0" dirty="0" smtClean="0"/>
              <a:t> a </a:t>
            </a:r>
            <a:r>
              <a:rPr lang="hu-HU" baseline="0" dirty="0" err="1" smtClean="0"/>
              <a:t>infinitesimal</a:t>
            </a:r>
            <a:r>
              <a:rPr lang="hu-HU" baseline="0" dirty="0" smtClean="0"/>
              <a:t> </a:t>
            </a:r>
            <a:r>
              <a:rPr lang="hu-HU" baseline="0" dirty="0" err="1" smtClean="0"/>
              <a:t>step</a:t>
            </a:r>
            <a:r>
              <a:rPr lang="hu-HU" baseline="0" dirty="0" smtClean="0"/>
              <a:t>. </a:t>
            </a:r>
            <a:endParaRPr lang="en-US" baseline="0" dirty="0" smtClean="0"/>
          </a:p>
        </p:txBody>
      </p:sp>
      <p:sp>
        <p:nvSpPr>
          <p:cNvPr id="4" name="Dia számának helye 3"/>
          <p:cNvSpPr>
            <a:spLocks noGrp="1"/>
          </p:cNvSpPr>
          <p:nvPr>
            <p:ph type="sldNum" sz="quarter" idx="10"/>
          </p:nvPr>
        </p:nvSpPr>
        <p:spPr/>
        <p:txBody>
          <a:bodyPr/>
          <a:lstStyle/>
          <a:p>
            <a:fld id="{7EDE3D69-16DA-46CF-BFCD-1A27B9377ED4}" type="slidenum">
              <a:rPr lang="de-CH" smtClean="0"/>
              <a:t>3</a:t>
            </a:fld>
            <a:endParaRPr lang="de-CH"/>
          </a:p>
        </p:txBody>
      </p:sp>
    </p:spTree>
    <p:extLst>
      <p:ext uri="{BB962C8B-B14F-4D97-AF65-F5344CB8AC3E}">
        <p14:creationId xmlns:p14="http://schemas.microsoft.com/office/powerpoint/2010/main" val="283374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During Monte Carlo Simulation we need </a:t>
            </a:r>
            <a:r>
              <a:rPr lang="en-US" dirty="0" smtClean="0"/>
              <a:t>the macroscopic </a:t>
            </a:r>
            <a:r>
              <a:rPr lang="en-US" dirty="0" smtClean="0"/>
              <a:t>transmittance that is the probability that a light particle flies</a:t>
            </a:r>
            <a:r>
              <a:rPr lang="en-US" baseline="0" dirty="0" smtClean="0"/>
              <a:t> through a finite interval, and we should sample with the free flight density. Both of them contain the exponential of the </a:t>
            </a:r>
            <a:r>
              <a:rPr lang="hu-HU" baseline="0" dirty="0" err="1" smtClean="0"/>
              <a:t>integral</a:t>
            </a:r>
            <a:r>
              <a:rPr lang="hu-HU" baseline="0" dirty="0" smtClean="0"/>
              <a:t> of </a:t>
            </a:r>
            <a:r>
              <a:rPr lang="hu-HU" baseline="0" dirty="0" err="1" smtClean="0"/>
              <a:t>the</a:t>
            </a:r>
            <a:r>
              <a:rPr lang="hu-HU" baseline="0" dirty="0" smtClean="0"/>
              <a:t> </a:t>
            </a:r>
            <a:r>
              <a:rPr lang="en-US" baseline="0" dirty="0" smtClean="0"/>
              <a:t>extinction. </a:t>
            </a:r>
          </a:p>
          <a:p>
            <a:endParaRPr lang="en-US" baseline="0" dirty="0" smtClean="0"/>
          </a:p>
          <a:p>
            <a:r>
              <a:rPr lang="en-US" baseline="0" dirty="0" smtClean="0"/>
              <a:t>If the extinction is such that the transmittance can be analytically evaluated and we can generate random sample</a:t>
            </a:r>
            <a:r>
              <a:rPr lang="hu-HU" baseline="0" dirty="0" smtClean="0"/>
              <a:t>s</a:t>
            </a:r>
            <a:r>
              <a:rPr lang="en-US" baseline="0" dirty="0" smtClean="0"/>
              <a:t> with the real free flight density, the medium is analytically tractable. However, in practical cases when the medium is inhomogeneous, this is usually not the case, and some numerical quadrature should be used, which advances on the ray with ray marching and fetches the medium at many points. </a:t>
            </a:r>
          </a:p>
          <a:p>
            <a:endParaRPr lang="en-US" baseline="0" dirty="0" smtClean="0"/>
          </a:p>
          <a:p>
            <a:r>
              <a:rPr lang="en-US" baseline="0" dirty="0" smtClean="0"/>
              <a:t>Ray marching makes the sampling biased, and more importantly slow especially in procedural media. </a:t>
            </a:r>
          </a:p>
        </p:txBody>
      </p:sp>
      <p:sp>
        <p:nvSpPr>
          <p:cNvPr id="4" name="Dia számának helye 3"/>
          <p:cNvSpPr>
            <a:spLocks noGrp="1"/>
          </p:cNvSpPr>
          <p:nvPr>
            <p:ph type="sldNum" sz="quarter" idx="10"/>
          </p:nvPr>
        </p:nvSpPr>
        <p:spPr/>
        <p:txBody>
          <a:bodyPr/>
          <a:lstStyle/>
          <a:p>
            <a:fld id="{7EDE3D69-16DA-46CF-BFCD-1A27B9377ED4}" type="slidenum">
              <a:rPr lang="de-CH" smtClean="0"/>
              <a:t>4</a:t>
            </a:fld>
            <a:endParaRPr lang="de-CH"/>
          </a:p>
        </p:txBody>
      </p:sp>
    </p:spTree>
    <p:extLst>
      <p:ext uri="{BB962C8B-B14F-4D97-AF65-F5344CB8AC3E}">
        <p14:creationId xmlns:p14="http://schemas.microsoft.com/office/powerpoint/2010/main" val="300125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Concerning the most related previous work, we should mention Woodcock tracking</a:t>
            </a:r>
            <a:r>
              <a:rPr lang="hu-HU" dirty="0" smtClean="0"/>
              <a:t> </a:t>
            </a:r>
            <a:r>
              <a:rPr lang="en-US" dirty="0" smtClean="0"/>
              <a:t>that</a:t>
            </a:r>
            <a:r>
              <a:rPr lang="en-US" baseline="0" dirty="0" smtClean="0"/>
              <a:t> </a:t>
            </a:r>
            <a:r>
              <a:rPr lang="en-US" dirty="0" smtClean="0"/>
              <a:t>advances </a:t>
            </a:r>
            <a:r>
              <a:rPr lang="en-US" dirty="0" smtClean="0"/>
              <a:t>in the medium with random steps sampling with a constant </a:t>
            </a:r>
            <a:r>
              <a:rPr lang="en-US" dirty="0" err="1" smtClean="0"/>
              <a:t>majorant</a:t>
            </a:r>
            <a:r>
              <a:rPr lang="en-US" dirty="0" smtClean="0"/>
              <a:t> value of the extinction,</a:t>
            </a:r>
            <a:r>
              <a:rPr lang="en-US" baseline="0" dirty="0" smtClean="0"/>
              <a:t> and then decides whether a real or fictitious interaction happens. </a:t>
            </a:r>
            <a:r>
              <a:rPr lang="hu-HU" baseline="0" dirty="0" smtClean="0"/>
              <a:t>The </a:t>
            </a:r>
            <a:r>
              <a:rPr lang="hu-HU" baseline="0" dirty="0" smtClean="0"/>
              <a:t>main </a:t>
            </a:r>
            <a:r>
              <a:rPr lang="hu-HU" baseline="0" dirty="0" err="1" smtClean="0"/>
              <a:t>problem</a:t>
            </a:r>
            <a:r>
              <a:rPr lang="hu-HU" baseline="0" dirty="0" smtClean="0"/>
              <a:t> </a:t>
            </a:r>
            <a:r>
              <a:rPr lang="en-US" baseline="0" dirty="0" smtClean="0"/>
              <a:t>of Woodcock tracking and its related methods</a:t>
            </a:r>
            <a:r>
              <a:rPr lang="hu-HU" baseline="0" dirty="0" smtClean="0"/>
              <a:t> </a:t>
            </a:r>
            <a:r>
              <a:rPr lang="hu-HU" baseline="0" dirty="0" smtClean="0"/>
              <a:t>is that a majorant function is needed for sampling and a minorant for control variates. </a:t>
            </a:r>
            <a:r>
              <a:rPr lang="hu-HU" baseline="0" dirty="0" err="1" smtClean="0"/>
              <a:t>Majorants</a:t>
            </a:r>
            <a:r>
              <a:rPr lang="hu-HU" baseline="0" dirty="0" smtClean="0"/>
              <a:t> and </a:t>
            </a:r>
            <a:r>
              <a:rPr lang="hu-HU" baseline="0" dirty="0" err="1" smtClean="0"/>
              <a:t>minorants</a:t>
            </a:r>
            <a:r>
              <a:rPr lang="hu-HU" baseline="0" dirty="0" smtClean="0"/>
              <a:t> </a:t>
            </a:r>
            <a:r>
              <a:rPr lang="hu-HU" baseline="0" dirty="0" err="1" smtClean="0"/>
              <a:t>are</a:t>
            </a:r>
            <a:r>
              <a:rPr lang="hu-HU" baseline="0" dirty="0" smtClean="0"/>
              <a:t> </a:t>
            </a:r>
            <a:r>
              <a:rPr lang="hu-HU" baseline="0" dirty="0" err="1" smtClean="0"/>
              <a:t>difficult</a:t>
            </a:r>
            <a:r>
              <a:rPr lang="hu-HU" baseline="0" dirty="0" smtClean="0"/>
              <a:t> </a:t>
            </a:r>
            <a:r>
              <a:rPr lang="hu-HU" baseline="0" dirty="0" err="1" smtClean="0"/>
              <a:t>or</a:t>
            </a:r>
            <a:r>
              <a:rPr lang="hu-HU" baseline="0" dirty="0" smtClean="0"/>
              <a:t> </a:t>
            </a:r>
            <a:r>
              <a:rPr lang="hu-HU" baseline="0" dirty="0" err="1" smtClean="0"/>
              <a:t>even</a:t>
            </a:r>
            <a:r>
              <a:rPr lang="hu-HU" baseline="0" dirty="0" smtClean="0"/>
              <a:t> </a:t>
            </a:r>
            <a:r>
              <a:rPr lang="hu-HU" baseline="0" dirty="0" err="1" smtClean="0"/>
              <a:t>impossible</a:t>
            </a:r>
            <a:r>
              <a:rPr lang="hu-HU" baseline="0" dirty="0" smtClean="0"/>
              <a:t> </a:t>
            </a:r>
            <a:r>
              <a:rPr lang="hu-HU" baseline="0" dirty="0" err="1" smtClean="0"/>
              <a:t>to</a:t>
            </a:r>
            <a:r>
              <a:rPr lang="hu-HU" baseline="0" dirty="0" smtClean="0"/>
              <a:t> </a:t>
            </a:r>
            <a:r>
              <a:rPr lang="hu-HU" baseline="0" dirty="0" err="1" smtClean="0"/>
              <a:t>get</a:t>
            </a:r>
            <a:r>
              <a:rPr lang="hu-HU" baseline="0" dirty="0" smtClean="0"/>
              <a:t> </a:t>
            </a:r>
            <a:r>
              <a:rPr lang="hu-HU" baseline="0" dirty="0" err="1" smtClean="0"/>
              <a:t>for</a:t>
            </a:r>
            <a:r>
              <a:rPr lang="hu-HU" baseline="0" dirty="0" smtClean="0"/>
              <a:t> </a:t>
            </a:r>
            <a:r>
              <a:rPr lang="hu-HU" baseline="0" dirty="0" err="1" smtClean="0"/>
              <a:t>procedural</a:t>
            </a:r>
            <a:r>
              <a:rPr lang="hu-HU" baseline="0" dirty="0" smtClean="0"/>
              <a:t> </a:t>
            </a:r>
            <a:r>
              <a:rPr lang="hu-HU" baseline="0" dirty="0" err="1" smtClean="0"/>
              <a:t>media</a:t>
            </a:r>
            <a:r>
              <a:rPr lang="hu-HU" baseline="0" dirty="0" smtClean="0"/>
              <a:t> </a:t>
            </a:r>
            <a:r>
              <a:rPr lang="hu-HU" baseline="0" dirty="0" err="1" smtClean="0"/>
              <a:t>where</a:t>
            </a:r>
            <a:r>
              <a:rPr lang="hu-HU" baseline="0" dirty="0" smtClean="0"/>
              <a:t> </a:t>
            </a:r>
            <a:r>
              <a:rPr lang="hu-HU" baseline="0" dirty="0" err="1" smtClean="0"/>
              <a:t>the</a:t>
            </a:r>
            <a:r>
              <a:rPr lang="hu-HU" baseline="0" dirty="0" smtClean="0"/>
              <a:t> </a:t>
            </a:r>
            <a:r>
              <a:rPr lang="hu-HU" baseline="0" dirty="0" err="1" smtClean="0"/>
              <a:t>extinction</a:t>
            </a:r>
            <a:r>
              <a:rPr lang="hu-HU" baseline="0" dirty="0" smtClean="0"/>
              <a:t> is </a:t>
            </a:r>
            <a:r>
              <a:rPr lang="hu-HU" baseline="0" dirty="0" err="1" smtClean="0"/>
              <a:t>the</a:t>
            </a:r>
            <a:r>
              <a:rPr lang="hu-HU" baseline="0" dirty="0" smtClean="0"/>
              <a:t> output of a </a:t>
            </a:r>
            <a:r>
              <a:rPr lang="hu-HU" baseline="0" dirty="0" err="1" smtClean="0"/>
              <a:t>complex</a:t>
            </a:r>
            <a:r>
              <a:rPr lang="hu-HU" baseline="0" dirty="0" smtClean="0"/>
              <a:t> </a:t>
            </a:r>
            <a:r>
              <a:rPr lang="hu-HU" baseline="0" dirty="0" err="1" smtClean="0"/>
              <a:t>shader</a:t>
            </a:r>
            <a:r>
              <a:rPr lang="hu-HU" baseline="0" dirty="0" smtClean="0"/>
              <a:t> </a:t>
            </a:r>
            <a:r>
              <a:rPr lang="hu-HU" baseline="0" dirty="0" smtClean="0"/>
              <a:t>program</a:t>
            </a:r>
            <a:r>
              <a:rPr lang="en-US" baseline="0" dirty="0" smtClean="0"/>
              <a:t>, and if the </a:t>
            </a:r>
            <a:r>
              <a:rPr lang="en-US" baseline="0" dirty="0" err="1" smtClean="0"/>
              <a:t>majorant</a:t>
            </a:r>
            <a:r>
              <a:rPr lang="en-US" baseline="0" dirty="0" smtClean="0"/>
              <a:t> and </a:t>
            </a:r>
            <a:r>
              <a:rPr lang="en-US" baseline="0" dirty="0" err="1" smtClean="0"/>
              <a:t>minorant</a:t>
            </a:r>
            <a:r>
              <a:rPr lang="en-US" baseline="0" dirty="0" smtClean="0"/>
              <a:t> are not tight, the sampling becomes </a:t>
            </a:r>
            <a:r>
              <a:rPr lang="en-US" baseline="0" dirty="0" err="1" smtClean="0"/>
              <a:t>prohitively</a:t>
            </a:r>
            <a:r>
              <a:rPr lang="en-US" baseline="0" dirty="0" smtClean="0"/>
              <a:t> inefficient.</a:t>
            </a:r>
            <a:endParaRPr lang="hu-HU" baseline="0" dirty="0" smtClean="0"/>
          </a:p>
          <a:p>
            <a:endParaRPr lang="hu-HU" baseline="0" dirty="0" smtClean="0"/>
          </a:p>
          <a:p>
            <a:r>
              <a:rPr lang="hu-HU" baseline="0" dirty="0" err="1" smtClean="0"/>
              <a:t>To</a:t>
            </a:r>
            <a:r>
              <a:rPr lang="hu-HU" baseline="0" dirty="0" smtClean="0"/>
              <a:t> </a:t>
            </a:r>
            <a:r>
              <a:rPr lang="hu-HU" baseline="0" dirty="0" err="1" smtClean="0"/>
              <a:t>attack</a:t>
            </a:r>
            <a:r>
              <a:rPr lang="hu-HU" baseline="0" dirty="0" smtClean="0"/>
              <a:t> </a:t>
            </a:r>
            <a:r>
              <a:rPr lang="hu-HU" baseline="0" dirty="0" err="1" smtClean="0"/>
              <a:t>this</a:t>
            </a:r>
            <a:r>
              <a:rPr lang="hu-HU" baseline="0" dirty="0" smtClean="0"/>
              <a:t> </a:t>
            </a:r>
            <a:r>
              <a:rPr lang="hu-HU" baseline="0" dirty="0" err="1" smtClean="0"/>
              <a:t>problem</a:t>
            </a:r>
            <a:r>
              <a:rPr lang="hu-HU" baseline="0" dirty="0" smtClean="0"/>
              <a:t>, </a:t>
            </a:r>
            <a:r>
              <a:rPr lang="hu-HU" baseline="0" dirty="0" err="1" smtClean="0"/>
              <a:t>we</a:t>
            </a:r>
            <a:r>
              <a:rPr lang="hu-HU" baseline="0" dirty="0" smtClean="0"/>
              <a:t> </a:t>
            </a:r>
            <a:r>
              <a:rPr lang="hu-HU" baseline="0" dirty="0" err="1" smtClean="0"/>
              <a:t>propose</a:t>
            </a:r>
            <a:r>
              <a:rPr lang="hu-HU" baseline="0" dirty="0" smtClean="0"/>
              <a:t> a </a:t>
            </a:r>
            <a:r>
              <a:rPr lang="hu-HU" baseline="0" dirty="0" err="1" smtClean="0"/>
              <a:t>method</a:t>
            </a:r>
            <a:r>
              <a:rPr lang="hu-HU" baseline="0" dirty="0" smtClean="0"/>
              <a:t> </a:t>
            </a:r>
            <a:r>
              <a:rPr lang="hu-HU" baseline="0" dirty="0" err="1" smtClean="0"/>
              <a:t>that</a:t>
            </a:r>
            <a:r>
              <a:rPr lang="hu-HU" baseline="0" dirty="0" smtClean="0"/>
              <a:t> </a:t>
            </a:r>
            <a:r>
              <a:rPr lang="hu-HU" baseline="0" dirty="0" err="1" smtClean="0"/>
              <a:t>makes</a:t>
            </a:r>
            <a:r>
              <a:rPr lang="hu-HU" baseline="0" dirty="0" smtClean="0"/>
              <a:t> </a:t>
            </a:r>
            <a:r>
              <a:rPr lang="hu-HU" baseline="0" dirty="0" err="1" smtClean="0"/>
              <a:t>the</a:t>
            </a:r>
            <a:r>
              <a:rPr lang="hu-HU" baseline="0" dirty="0" smtClean="0"/>
              <a:t> free </a:t>
            </a:r>
            <a:r>
              <a:rPr lang="hu-HU" baseline="0" dirty="0" err="1" smtClean="0"/>
              <a:t>flight</a:t>
            </a:r>
            <a:r>
              <a:rPr lang="hu-HU" baseline="0" dirty="0" smtClean="0"/>
              <a:t> </a:t>
            </a:r>
            <a:r>
              <a:rPr lang="hu-HU" baseline="0" dirty="0" err="1" smtClean="0"/>
              <a:t>sampling</a:t>
            </a:r>
            <a:r>
              <a:rPr lang="hu-HU" baseline="0" dirty="0" smtClean="0"/>
              <a:t> and </a:t>
            </a:r>
            <a:r>
              <a:rPr lang="hu-HU" baseline="0" dirty="0" err="1" smtClean="0"/>
              <a:t>transmittance</a:t>
            </a:r>
            <a:r>
              <a:rPr lang="hu-HU" baseline="0" dirty="0" smtClean="0"/>
              <a:t> </a:t>
            </a:r>
            <a:r>
              <a:rPr lang="hu-HU" baseline="0" dirty="0" err="1" smtClean="0"/>
              <a:t>calculation</a:t>
            </a:r>
            <a:r>
              <a:rPr lang="hu-HU" baseline="0" dirty="0" smtClean="0"/>
              <a:t> </a:t>
            </a:r>
            <a:r>
              <a:rPr lang="hu-HU" baseline="0" dirty="0" err="1" smtClean="0"/>
              <a:t>analytically</a:t>
            </a:r>
            <a:r>
              <a:rPr lang="hu-HU" baseline="0" dirty="0" smtClean="0"/>
              <a:t> </a:t>
            </a:r>
            <a:r>
              <a:rPr lang="hu-HU" baseline="0" dirty="0" err="1" smtClean="0"/>
              <a:t>tractable</a:t>
            </a:r>
            <a:r>
              <a:rPr lang="hu-HU" baseline="0" dirty="0" smtClean="0"/>
              <a:t> </a:t>
            </a:r>
            <a:r>
              <a:rPr lang="hu-HU" baseline="0" dirty="0" err="1" smtClean="0"/>
              <a:t>but</a:t>
            </a:r>
            <a:r>
              <a:rPr lang="hu-HU" baseline="0" dirty="0" smtClean="0"/>
              <a:t> </a:t>
            </a:r>
            <a:r>
              <a:rPr lang="hu-HU" baseline="0" dirty="0" err="1" smtClean="0"/>
              <a:t>without</a:t>
            </a:r>
            <a:r>
              <a:rPr lang="hu-HU" baseline="0" dirty="0" smtClean="0"/>
              <a:t> </a:t>
            </a:r>
            <a:r>
              <a:rPr lang="hu-HU" baseline="0" dirty="0" err="1" smtClean="0"/>
              <a:t>requiring</a:t>
            </a:r>
            <a:r>
              <a:rPr lang="hu-HU" baseline="0" dirty="0" smtClean="0"/>
              <a:t> </a:t>
            </a:r>
            <a:r>
              <a:rPr lang="hu-HU" baseline="0" dirty="0" err="1" smtClean="0"/>
              <a:t>majorant</a:t>
            </a:r>
            <a:r>
              <a:rPr lang="hu-HU" baseline="0" dirty="0" smtClean="0"/>
              <a:t> </a:t>
            </a:r>
            <a:r>
              <a:rPr lang="hu-HU" baseline="0" dirty="0" err="1" smtClean="0"/>
              <a:t>or</a:t>
            </a:r>
            <a:r>
              <a:rPr lang="hu-HU" baseline="0" dirty="0" smtClean="0"/>
              <a:t> </a:t>
            </a:r>
            <a:r>
              <a:rPr lang="hu-HU" baseline="0" dirty="0" err="1" smtClean="0"/>
              <a:t>minorant</a:t>
            </a:r>
            <a:r>
              <a:rPr lang="hu-HU" baseline="0" dirty="0" smtClean="0"/>
              <a:t> </a:t>
            </a:r>
            <a:r>
              <a:rPr lang="hu-HU" baseline="0" dirty="0" err="1" smtClean="0"/>
              <a:t>information</a:t>
            </a:r>
            <a:r>
              <a:rPr lang="hu-HU" baseline="0" dirty="0" smtClean="0"/>
              <a:t>. The </a:t>
            </a:r>
            <a:r>
              <a:rPr lang="hu-HU" baseline="0" dirty="0" err="1" smtClean="0"/>
              <a:t>method</a:t>
            </a:r>
            <a:r>
              <a:rPr lang="hu-HU" baseline="0" dirty="0" smtClean="0"/>
              <a:t> is </a:t>
            </a:r>
            <a:r>
              <a:rPr lang="hu-HU" baseline="0" dirty="0" err="1" smtClean="0"/>
              <a:t>unbiased</a:t>
            </a:r>
            <a:r>
              <a:rPr lang="hu-HU" baseline="0" dirty="0" smtClean="0"/>
              <a:t> and </a:t>
            </a:r>
            <a:r>
              <a:rPr lang="hu-HU" baseline="0" dirty="0" err="1" smtClean="0"/>
              <a:t>requires</a:t>
            </a:r>
            <a:r>
              <a:rPr lang="hu-HU" baseline="0" dirty="0" smtClean="0"/>
              <a:t> no </a:t>
            </a:r>
            <a:r>
              <a:rPr lang="hu-HU" baseline="0" dirty="0" err="1" smtClean="0"/>
              <a:t>preprocessing</a:t>
            </a:r>
            <a:r>
              <a:rPr lang="hu-HU" baseline="0" dirty="0" smtClean="0"/>
              <a:t>. </a:t>
            </a:r>
            <a:r>
              <a:rPr lang="en-US" baseline="0" dirty="0" smtClean="0"/>
              <a:t>However,</a:t>
            </a:r>
            <a:r>
              <a:rPr lang="hu-HU" baseline="0" dirty="0" smtClean="0"/>
              <a:t> </a:t>
            </a:r>
            <a:r>
              <a:rPr lang="hu-HU" baseline="0" dirty="0" err="1" smtClean="0"/>
              <a:t>approximate</a:t>
            </a:r>
            <a:r>
              <a:rPr lang="hu-HU" baseline="0" dirty="0" smtClean="0"/>
              <a:t> </a:t>
            </a:r>
            <a:r>
              <a:rPr lang="hu-HU" baseline="0" dirty="0" err="1" smtClean="0"/>
              <a:t>information</a:t>
            </a:r>
            <a:r>
              <a:rPr lang="en-US" baseline="0" dirty="0" smtClean="0"/>
              <a:t> can reduce the</a:t>
            </a:r>
            <a:r>
              <a:rPr lang="hu-HU" baseline="0" dirty="0" smtClean="0"/>
              <a:t> </a:t>
            </a:r>
            <a:r>
              <a:rPr lang="hu-HU" baseline="0" dirty="0" err="1" smtClean="0"/>
              <a:t>variance</a:t>
            </a:r>
            <a:r>
              <a:rPr lang="hu-HU" baseline="0" dirty="0" smtClean="0"/>
              <a:t>. </a:t>
            </a:r>
            <a:r>
              <a:rPr lang="hu-HU" baseline="0" dirty="0" smtClean="0"/>
              <a:t>Such information can be gathered on the fly at negligible added cost.</a:t>
            </a:r>
            <a:r>
              <a:rPr lang="en-US" baseline="0" dirty="0" smtClean="0"/>
              <a:t> </a:t>
            </a:r>
            <a:endParaRPr lang="en-US" dirty="0"/>
          </a:p>
        </p:txBody>
      </p:sp>
      <p:sp>
        <p:nvSpPr>
          <p:cNvPr id="4" name="Dia számának helye 3"/>
          <p:cNvSpPr>
            <a:spLocks noGrp="1"/>
          </p:cNvSpPr>
          <p:nvPr>
            <p:ph type="sldNum" sz="quarter" idx="10"/>
          </p:nvPr>
        </p:nvSpPr>
        <p:spPr/>
        <p:txBody>
          <a:bodyPr/>
          <a:lstStyle/>
          <a:p>
            <a:fld id="{7EDE3D69-16DA-46CF-BFCD-1A27B9377ED4}" type="slidenum">
              <a:rPr lang="de-CH" smtClean="0"/>
              <a:t>5</a:t>
            </a:fld>
            <a:endParaRPr lang="de-CH"/>
          </a:p>
        </p:txBody>
      </p:sp>
    </p:spTree>
    <p:extLst>
      <p:ext uri="{BB962C8B-B14F-4D97-AF65-F5344CB8AC3E}">
        <p14:creationId xmlns:p14="http://schemas.microsoft.com/office/powerpoint/2010/main" val="3945318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To make sampling analytically tractable,</a:t>
            </a:r>
            <a:r>
              <a:rPr lang="en-US" baseline="0" dirty="0" smtClean="0"/>
              <a:t> we modify the medium on microscopic level changing the density from the original extinction to a sampling </a:t>
            </a:r>
            <a:r>
              <a:rPr lang="en-US" baseline="0" dirty="0" smtClean="0"/>
              <a:t>extinction that is good for analytic sampling, </a:t>
            </a:r>
            <a:r>
              <a:rPr lang="en-US" baseline="0" dirty="0" smtClean="0"/>
              <a:t>either adding new particles or removing existing particles. </a:t>
            </a:r>
            <a:endParaRPr lang="en-US" baseline="0" dirty="0" smtClean="0"/>
          </a:p>
          <a:p>
            <a:endParaRPr lang="en-US" baseline="0" dirty="0" smtClean="0"/>
          </a:p>
          <a:p>
            <a:r>
              <a:rPr lang="en-US" baseline="0" dirty="0" smtClean="0"/>
              <a:t>In our first model,</a:t>
            </a:r>
            <a:r>
              <a:rPr lang="hu-HU" baseline="0" dirty="0" smtClean="0"/>
              <a:t> called the double particle model, two light particles, a scattered and a transmitted are created at an interaction. </a:t>
            </a:r>
            <a:r>
              <a:rPr lang="en-US" baseline="0" dirty="0" smtClean="0"/>
              <a:t> </a:t>
            </a:r>
            <a:r>
              <a:rPr lang="hu-HU" baseline="0" dirty="0" smtClean="0"/>
              <a:t>W</a:t>
            </a:r>
            <a:r>
              <a:rPr lang="en-US" baseline="0" dirty="0" smtClean="0"/>
              <a:t>hen there is no interaction, the light particle flies through without changing its energy and direction. For unbiased estimates, we should guarantee the same expectations of the scattered and transmitted energies on this differential step, which is possible by setting the transmitted and scattered energies in this way</a:t>
            </a:r>
            <a:r>
              <a:rPr lang="hu-HU" baseline="0" dirty="0" smtClean="0"/>
              <a:t>, where r </a:t>
            </a:r>
            <a:r>
              <a:rPr lang="en-US" baseline="0" dirty="0" smtClean="0"/>
              <a:t>denote</a:t>
            </a:r>
            <a:r>
              <a:rPr lang="hu-HU" baseline="0" dirty="0" smtClean="0"/>
              <a:t>s</a:t>
            </a:r>
            <a:r>
              <a:rPr lang="en-US" baseline="0" dirty="0" smtClean="0"/>
              <a:t> the ratio of the original and the sampling extinction</a:t>
            </a:r>
            <a:r>
              <a:rPr lang="hu-HU" baseline="0" dirty="0" smtClean="0"/>
              <a:t>s</a:t>
            </a:r>
            <a:r>
              <a:rPr lang="en-US" baseline="0" dirty="0" smtClean="0"/>
              <a:t>. </a:t>
            </a:r>
            <a:endParaRPr lang="en-US" dirty="0"/>
          </a:p>
        </p:txBody>
      </p:sp>
      <p:sp>
        <p:nvSpPr>
          <p:cNvPr id="4" name="Dia számának helye 3"/>
          <p:cNvSpPr>
            <a:spLocks noGrp="1"/>
          </p:cNvSpPr>
          <p:nvPr>
            <p:ph type="sldNum" sz="quarter" idx="10"/>
          </p:nvPr>
        </p:nvSpPr>
        <p:spPr/>
        <p:txBody>
          <a:bodyPr/>
          <a:lstStyle/>
          <a:p>
            <a:fld id="{7EDE3D69-16DA-46CF-BFCD-1A27B9377ED4}" type="slidenum">
              <a:rPr lang="de-CH" smtClean="0"/>
              <a:t>6</a:t>
            </a:fld>
            <a:endParaRPr lang="de-CH"/>
          </a:p>
        </p:txBody>
      </p:sp>
    </p:spTree>
    <p:extLst>
      <p:ext uri="{BB962C8B-B14F-4D97-AF65-F5344CB8AC3E}">
        <p14:creationId xmlns:p14="http://schemas.microsoft.com/office/powerpoint/2010/main" val="502628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baseline="0" dirty="0" smtClean="0"/>
              <a:t>In </a:t>
            </a:r>
            <a:r>
              <a:rPr lang="en-US" baseline="0" dirty="0" smtClean="0"/>
              <a:t>the original medium, the energy remains constant until an interaction happens, when the light particle is either absorbed and changes its direction, thus the energy in this direction becomes zero. </a:t>
            </a:r>
          </a:p>
          <a:p>
            <a:endParaRPr lang="en-US" baseline="0" dirty="0" smtClean="0"/>
          </a:p>
          <a:p>
            <a:r>
              <a:rPr lang="en-US" baseline="0" dirty="0" smtClean="0"/>
              <a:t>In the new model, the transmitted energy is multiplied by 1-r, which is in the [0,1] interval if the real extinction is smaller than the sampling extinction, that is, we have added particles. In this case, the energy will go to zero gradually. On the other hand, if the real extinction is larger, that is, we removed particles to obtain the sampling density, the energy changes its sign, so negative energy particle may show up during the simulation. </a:t>
            </a:r>
          </a:p>
          <a:p>
            <a:endParaRPr lang="en-US" baseline="0" dirty="0" smtClean="0"/>
          </a:p>
          <a:p>
            <a:r>
              <a:rPr lang="en-US" baseline="0" dirty="0" smtClean="0"/>
              <a:t>Note that negative energy is indeed necessary to compensate interactions that are missing because of removing material particles from the original model.  </a:t>
            </a:r>
            <a:endParaRPr lang="en-US" dirty="0"/>
          </a:p>
        </p:txBody>
      </p:sp>
      <p:sp>
        <p:nvSpPr>
          <p:cNvPr id="4" name="Dia számának helye 3"/>
          <p:cNvSpPr>
            <a:spLocks noGrp="1"/>
          </p:cNvSpPr>
          <p:nvPr>
            <p:ph type="sldNum" sz="quarter" idx="10"/>
          </p:nvPr>
        </p:nvSpPr>
        <p:spPr/>
        <p:txBody>
          <a:bodyPr/>
          <a:lstStyle/>
          <a:p>
            <a:fld id="{7EDE3D69-16DA-46CF-BFCD-1A27B9377ED4}" type="slidenum">
              <a:rPr lang="de-CH" smtClean="0"/>
              <a:t>7</a:t>
            </a:fld>
            <a:endParaRPr lang="de-CH"/>
          </a:p>
        </p:txBody>
      </p:sp>
    </p:spTree>
    <p:extLst>
      <p:ext uri="{BB962C8B-B14F-4D97-AF65-F5344CB8AC3E}">
        <p14:creationId xmlns:p14="http://schemas.microsoft.com/office/powerpoint/2010/main" val="4023617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Recall that the transmission is the exponential of the integral of the extinction,</a:t>
            </a:r>
            <a:r>
              <a:rPr lang="en-US" baseline="0" dirty="0" smtClean="0"/>
              <a:t> and the integral is estimated by Monte Carlo quadrature. Significant variance reduction can be obtained by the application of control variates that decomposes the integrand into a main part that can be analytically integrated and into a difference part for which Monte Carlo estimation should be used. The final transmittance is the product of the main transmittance and the Difference transmittance. If the main part can capture most of the extinction, the difference is small and flat, so it does not significantly modify the analytic result of the main extinction. Note that in contrast to the application of control variates for integrals, here even constant control variate can help since we insert the integral into an exponential function. </a:t>
            </a:r>
          </a:p>
          <a:p>
            <a:endParaRPr lang="en-US" baseline="0" dirty="0" smtClean="0"/>
          </a:p>
          <a:p>
            <a:r>
              <a:rPr lang="en-US" baseline="0" dirty="0" smtClean="0"/>
              <a:t>However</a:t>
            </a:r>
            <a:r>
              <a:rPr lang="en-US" baseline="0" dirty="0" smtClean="0"/>
              <a:t>, there is a problem. A good main part is the </a:t>
            </a:r>
            <a:r>
              <a:rPr lang="en-US" baseline="0" dirty="0" smtClean="0"/>
              <a:t>local average </a:t>
            </a:r>
            <a:r>
              <a:rPr lang="en-US" baseline="0" dirty="0" smtClean="0"/>
              <a:t>of the extinction, thus negative difference extinctions are inevitable. By definition, the extinction or cross section is a probability density so at a first glance, negative extinction does not make sense, and the steps of the derivation of rules for the manipulated medium become mathematically wrong.   </a:t>
            </a:r>
            <a:endParaRPr lang="en-US" dirty="0"/>
          </a:p>
        </p:txBody>
      </p:sp>
      <p:sp>
        <p:nvSpPr>
          <p:cNvPr id="4" name="Dia számának helye 3"/>
          <p:cNvSpPr>
            <a:spLocks noGrp="1"/>
          </p:cNvSpPr>
          <p:nvPr>
            <p:ph type="sldNum" sz="quarter" idx="10"/>
          </p:nvPr>
        </p:nvSpPr>
        <p:spPr/>
        <p:txBody>
          <a:bodyPr/>
          <a:lstStyle/>
          <a:p>
            <a:fld id="{7EDE3D69-16DA-46CF-BFCD-1A27B9377ED4}" type="slidenum">
              <a:rPr lang="de-CH" smtClean="0"/>
              <a:t>8</a:t>
            </a:fld>
            <a:endParaRPr lang="de-CH"/>
          </a:p>
        </p:txBody>
      </p:sp>
    </p:spTree>
    <p:extLst>
      <p:ext uri="{BB962C8B-B14F-4D97-AF65-F5344CB8AC3E}">
        <p14:creationId xmlns:p14="http://schemas.microsoft.com/office/powerpoint/2010/main" val="227787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To find appropriate</a:t>
            </a:r>
            <a:r>
              <a:rPr lang="en-US" baseline="0" dirty="0" smtClean="0"/>
              <a:t> rules for negative extinction material, we exploit the additive property of</a:t>
            </a:r>
          </a:p>
          <a:p>
            <a:r>
              <a:rPr lang="hu-HU" baseline="0" dirty="0" smtClean="0"/>
              <a:t>The </a:t>
            </a:r>
            <a:r>
              <a:rPr lang="en-US" baseline="0" dirty="0" smtClean="0"/>
              <a:t>extinction</a:t>
            </a:r>
            <a:r>
              <a:rPr lang="en-US" baseline="0" dirty="0" smtClean="0"/>
              <a:t>, which means that mixing two materials the extinction becomes the sum of the two extinctions. Let us mix material of positive extinction and material obtained by multiplying the extinction everywhere by -1. We get a material of zero extinction everywhere, which is the empty space. We know the rules of positive and zero extinction material, from which the rules of negative extinction material can be obtained by subtraction. </a:t>
            </a:r>
          </a:p>
          <a:p>
            <a:endParaRPr lang="en-US" baseline="0" dirty="0" smtClean="0"/>
          </a:p>
          <a:p>
            <a:r>
              <a:rPr lang="en-US" baseline="0" dirty="0" smtClean="0"/>
              <a:t>Interestingly, the same rules remain valid also for this case. However, now r, the ratio of the real and sampling extinction</a:t>
            </a:r>
            <a:r>
              <a:rPr lang="hu-HU" baseline="0" dirty="0" smtClean="0"/>
              <a:t>s</a:t>
            </a:r>
            <a:r>
              <a:rPr lang="en-US" baseline="0" dirty="0" smtClean="0"/>
              <a:t> is negative. As a result, the transmitted energy grows along a ray since the material exhibits a chain reaction instead of absorbing and </a:t>
            </a:r>
            <a:r>
              <a:rPr lang="en-US" baseline="0" dirty="0" err="1" smtClean="0"/>
              <a:t>outscattering</a:t>
            </a:r>
            <a:r>
              <a:rPr lang="en-US" baseline="0" dirty="0" smtClean="0"/>
              <a:t> light particles. Additionally, the scattered energy becomes negative. </a:t>
            </a:r>
            <a:endParaRPr lang="en-US" dirty="0"/>
          </a:p>
        </p:txBody>
      </p:sp>
      <p:sp>
        <p:nvSpPr>
          <p:cNvPr id="4" name="Dia számának helye 3"/>
          <p:cNvSpPr>
            <a:spLocks noGrp="1"/>
          </p:cNvSpPr>
          <p:nvPr>
            <p:ph type="sldNum" sz="quarter" idx="10"/>
          </p:nvPr>
        </p:nvSpPr>
        <p:spPr/>
        <p:txBody>
          <a:bodyPr/>
          <a:lstStyle/>
          <a:p>
            <a:fld id="{7EDE3D69-16DA-46CF-BFCD-1A27B9377ED4}" type="slidenum">
              <a:rPr lang="de-CH" smtClean="0"/>
              <a:t>9</a:t>
            </a:fld>
            <a:endParaRPr lang="de-CH"/>
          </a:p>
        </p:txBody>
      </p:sp>
    </p:spTree>
    <p:extLst>
      <p:ext uri="{BB962C8B-B14F-4D97-AF65-F5344CB8AC3E}">
        <p14:creationId xmlns:p14="http://schemas.microsoft.com/office/powerpoint/2010/main" val="4118471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1" y="5994400"/>
            <a:ext cx="914400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rotWithShape="1">
          <a:blip r:embed="rId2" cstate="print">
            <a:duotone>
              <a:prstClr val="black"/>
              <a:srgbClr val="248B91">
                <a:tint val="45000"/>
                <a:satMod val="400000"/>
              </a:srgbClr>
            </a:duotone>
            <a:extLst>
              <a:ext uri="{28A0092B-C50C-407E-A947-70E740481C1C}">
                <a14:useLocalDpi xmlns:a14="http://schemas.microsoft.com/office/drawing/2010/main" val="0"/>
              </a:ext>
            </a:extLst>
          </a:blip>
          <a:srcRect l="8417" b="18329"/>
          <a:stretch/>
        </p:blipFill>
        <p:spPr>
          <a:xfrm flipH="1">
            <a:off x="5054601" y="513267"/>
            <a:ext cx="7137400" cy="6349607"/>
          </a:xfrm>
          <a:prstGeom prst="rect">
            <a:avLst/>
          </a:prstGeom>
        </p:spPr>
      </p:pic>
      <p:pic>
        <p:nvPicPr>
          <p:cNvPr id="9" name="Image 8"/>
          <p:cNvPicPr>
            <a:picLocks noChangeAspect="1"/>
          </p:cNvPicPr>
          <p:nvPr userDrawn="1"/>
        </p:nvPicPr>
        <p:blipFill rotWithShape="1">
          <a:blip r:embed="rId3" cstate="print">
            <a:duotone>
              <a:prstClr val="black"/>
              <a:srgbClr val="248B91">
                <a:tint val="45000"/>
                <a:satMod val="400000"/>
              </a:srgbClr>
            </a:duotone>
            <a:extLst>
              <a:ext uri="{28A0092B-C50C-407E-A947-70E740481C1C}">
                <a14:useLocalDpi xmlns:a14="http://schemas.microsoft.com/office/drawing/2010/main" val="0"/>
              </a:ext>
            </a:extLst>
          </a:blip>
          <a:srcRect/>
          <a:stretch/>
        </p:blipFill>
        <p:spPr>
          <a:xfrm flipH="1">
            <a:off x="0" y="1385795"/>
            <a:ext cx="3478238" cy="5484905"/>
          </a:xfrm>
          <a:prstGeom prst="rect">
            <a:avLst/>
          </a:prstGeom>
        </p:spPr>
      </p:pic>
      <p:sp>
        <p:nvSpPr>
          <p:cNvPr id="10" name="Title 1"/>
          <p:cNvSpPr>
            <a:spLocks noGrp="1"/>
          </p:cNvSpPr>
          <p:nvPr>
            <p:ph type="ctrTitle"/>
          </p:nvPr>
        </p:nvSpPr>
        <p:spPr>
          <a:xfrm>
            <a:off x="1028304" y="3053014"/>
            <a:ext cx="10135393" cy="1630363"/>
          </a:xfrm>
          <a:prstGeom prst="rect">
            <a:avLst/>
          </a:prstGeom>
          <a:solidFill>
            <a:srgbClr val="185C72">
              <a:alpha val="74902"/>
            </a:srgbClr>
          </a:solidFill>
          <a:ln>
            <a:solidFill>
              <a:srgbClr val="42BFBB"/>
            </a:solidFill>
          </a:ln>
        </p:spPr>
        <p:txBody>
          <a:bodyPr anchor="ctr"/>
          <a:lstStyle>
            <a:lvl1pPr algn="ctr">
              <a:defRPr sz="4800">
                <a:solidFill>
                  <a:schemeClr val="bg1"/>
                </a:solidFill>
              </a:defRPr>
            </a:lvl1pPr>
          </a:lstStyle>
          <a:p>
            <a:r>
              <a:rPr lang="en-US" dirty="0" smtClean="0"/>
              <a:t>Click to edit Master title style</a:t>
            </a:r>
            <a:endParaRPr lang="de-CH" dirty="0"/>
          </a:p>
        </p:txBody>
      </p:sp>
      <p:sp>
        <p:nvSpPr>
          <p:cNvPr id="11" name="Subtitle 2"/>
          <p:cNvSpPr>
            <a:spLocks noGrp="1"/>
          </p:cNvSpPr>
          <p:nvPr>
            <p:ph type="subTitle" idx="1"/>
          </p:nvPr>
        </p:nvSpPr>
        <p:spPr>
          <a:xfrm>
            <a:off x="1028304" y="5021175"/>
            <a:ext cx="10135393" cy="1217700"/>
          </a:xfrm>
          <a:prstGeom prst="rect">
            <a:avLst/>
          </a:prstGeom>
          <a:solidFill>
            <a:srgbClr val="185C72">
              <a:alpha val="74902"/>
            </a:srgbClr>
          </a:solidFill>
          <a:ln>
            <a:solidFill>
              <a:srgbClr val="42BFBB"/>
            </a:solidFill>
          </a:ln>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de-CH" dirty="0"/>
          </a:p>
        </p:txBody>
      </p:sp>
      <p:pic>
        <p:nvPicPr>
          <p:cNvPr id="12" name="Imag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76500" y="0"/>
            <a:ext cx="7239000" cy="1206500"/>
          </a:xfrm>
          <a:prstGeom prst="rect">
            <a:avLst/>
          </a:prstGeom>
        </p:spPr>
      </p:pic>
    </p:spTree>
    <p:extLst>
      <p:ext uri="{BB962C8B-B14F-4D97-AF65-F5344CB8AC3E}">
        <p14:creationId xmlns:p14="http://schemas.microsoft.com/office/powerpoint/2010/main" val="374242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60376" y="22812"/>
            <a:ext cx="11287124" cy="834437"/>
          </a:xfrm>
          <a:prstGeom prst="rect">
            <a:avLst/>
          </a:prstGeom>
        </p:spPr>
      </p:pic>
      <p:sp>
        <p:nvSpPr>
          <p:cNvPr id="8" name="Title 1"/>
          <p:cNvSpPr>
            <a:spLocks noGrp="1"/>
          </p:cNvSpPr>
          <p:nvPr>
            <p:ph type="title"/>
          </p:nvPr>
        </p:nvSpPr>
        <p:spPr>
          <a:xfrm>
            <a:off x="521594" y="66675"/>
            <a:ext cx="11117511" cy="749801"/>
          </a:xfrm>
          <a:prstGeom prst="rect">
            <a:avLst/>
          </a:prstGeom>
          <a:solidFill>
            <a:srgbClr val="185C72">
              <a:alpha val="60000"/>
            </a:srgbClr>
          </a:solidFill>
          <a:ln>
            <a:noFill/>
          </a:ln>
        </p:spPr>
        <p:txBody>
          <a:bodyPr anchor="ctr"/>
          <a:lstStyle>
            <a:lvl1pPr>
              <a:defRPr lang="de-CH" sz="3200" dirty="0">
                <a:solidFill>
                  <a:schemeClr val="bg1"/>
                </a:solidFill>
              </a:defRPr>
            </a:lvl1pPr>
          </a:lstStyle>
          <a:p>
            <a:pPr lvl="0" algn="ctr"/>
            <a:r>
              <a:rPr lang="en-US" dirty="0" smtClean="0"/>
              <a:t>Click to edit Master title style</a:t>
            </a:r>
            <a:endParaRPr lang="de-CH" dirty="0"/>
          </a:p>
        </p:txBody>
      </p:sp>
      <p:sp>
        <p:nvSpPr>
          <p:cNvPr id="9" name="Content Placeholder 2"/>
          <p:cNvSpPr>
            <a:spLocks noGrp="1"/>
          </p:cNvSpPr>
          <p:nvPr>
            <p:ph idx="1"/>
          </p:nvPr>
        </p:nvSpPr>
        <p:spPr>
          <a:xfrm>
            <a:off x="357187" y="1023520"/>
            <a:ext cx="11542713" cy="4719554"/>
          </a:xfrm>
          <a:prstGeom prst="rect">
            <a:avLst/>
          </a:prstGeom>
        </p:spPr>
        <p:txBody>
          <a:bodyPr/>
          <a:lstStyle>
            <a:lvl1pPr>
              <a:defRPr>
                <a:solidFill>
                  <a:srgbClr val="17435B"/>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17435B"/>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17435B"/>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17435B"/>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17435B"/>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10" name="Footer Placeholder 4"/>
          <p:cNvSpPr>
            <a:spLocks noGrp="1"/>
          </p:cNvSpPr>
          <p:nvPr>
            <p:ph type="ftr" sz="quarter" idx="11"/>
          </p:nvPr>
        </p:nvSpPr>
        <p:spPr>
          <a:xfrm>
            <a:off x="4267200" y="6086475"/>
            <a:ext cx="6950242" cy="685800"/>
          </a:xfrm>
          <a:prstGeom prst="rect">
            <a:avLst/>
          </a:prstGeom>
        </p:spPr>
        <p:txBody>
          <a:bodyPr anchor="ctr"/>
          <a:lstStyle>
            <a:lvl1pPr>
              <a:defRPr sz="1400">
                <a:solidFill>
                  <a:srgbClr val="185C72"/>
                </a:solidFill>
                <a:latin typeface="Verdana" panose="020B0604030504040204" pitchFamily="34" charset="0"/>
                <a:ea typeface="Verdana" panose="020B0604030504040204" pitchFamily="34" charset="0"/>
                <a:cs typeface="Verdana" panose="020B0604030504040204" pitchFamily="34" charset="0"/>
              </a:defRPr>
            </a:lvl1pPr>
          </a:lstStyle>
          <a:p>
            <a:endParaRPr lang="de-CH" dirty="0"/>
          </a:p>
        </p:txBody>
      </p:sp>
      <p:sp>
        <p:nvSpPr>
          <p:cNvPr id="11" name="Slide Number Placeholder 5"/>
          <p:cNvSpPr>
            <a:spLocks noGrp="1"/>
          </p:cNvSpPr>
          <p:nvPr>
            <p:ph type="sldNum" sz="quarter" idx="12"/>
          </p:nvPr>
        </p:nvSpPr>
        <p:spPr>
          <a:xfrm>
            <a:off x="11217442" y="6086475"/>
            <a:ext cx="689811" cy="685800"/>
          </a:xfrm>
          <a:prstGeom prst="rect">
            <a:avLst/>
          </a:prstGeom>
        </p:spPr>
        <p:txBody>
          <a:bodyPr anchor="ctr"/>
          <a:lstStyle>
            <a:lvl1pPr algn="r">
              <a:defRPr sz="1400">
                <a:solidFill>
                  <a:srgbClr val="185C72"/>
                </a:solidFill>
                <a:latin typeface="Verdana" panose="020B0604030504040204" pitchFamily="34" charset="0"/>
                <a:ea typeface="Verdana" panose="020B0604030504040204" pitchFamily="34" charset="0"/>
                <a:cs typeface="Verdana" panose="020B0604030504040204" pitchFamily="34" charset="0"/>
              </a:defRPr>
            </a:lvl1pPr>
          </a:lstStyle>
          <a:p>
            <a:fld id="{3B5F642D-6A31-4596-8C22-CC368C1BDF36}" type="slidenum">
              <a:rPr lang="de-CH" smtClean="0"/>
              <a:pPr/>
              <a:t>‹#›</a:t>
            </a:fld>
            <a:endParaRPr lang="de-CH" dirty="0"/>
          </a:p>
        </p:txBody>
      </p:sp>
    </p:spTree>
    <p:extLst>
      <p:ext uri="{BB962C8B-B14F-4D97-AF65-F5344CB8AC3E}">
        <p14:creationId xmlns:p14="http://schemas.microsoft.com/office/powerpoint/2010/main" val="123819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4267200" y="6086475"/>
            <a:ext cx="6950242" cy="685800"/>
          </a:xfrm>
          <a:prstGeom prst="rect">
            <a:avLst/>
          </a:prstGeom>
        </p:spPr>
        <p:txBody>
          <a:bodyPr anchor="ctr"/>
          <a:lstStyle>
            <a:lvl1pPr>
              <a:defRPr sz="1400">
                <a:solidFill>
                  <a:srgbClr val="185C72"/>
                </a:solidFill>
                <a:latin typeface="Verdana" panose="020B0604030504040204" pitchFamily="34" charset="0"/>
                <a:ea typeface="Verdana" panose="020B0604030504040204" pitchFamily="34" charset="0"/>
                <a:cs typeface="Verdana" panose="020B0604030504040204" pitchFamily="34" charset="0"/>
              </a:defRPr>
            </a:lvl1pPr>
          </a:lstStyle>
          <a:p>
            <a:endParaRPr lang="de-CH" dirty="0"/>
          </a:p>
        </p:txBody>
      </p:sp>
      <p:sp>
        <p:nvSpPr>
          <p:cNvPr id="11" name="Slide Number Placeholder 5"/>
          <p:cNvSpPr>
            <a:spLocks noGrp="1"/>
          </p:cNvSpPr>
          <p:nvPr>
            <p:ph type="sldNum" sz="quarter" idx="12"/>
          </p:nvPr>
        </p:nvSpPr>
        <p:spPr>
          <a:xfrm>
            <a:off x="11217442" y="6086475"/>
            <a:ext cx="689811" cy="685800"/>
          </a:xfrm>
          <a:prstGeom prst="rect">
            <a:avLst/>
          </a:prstGeom>
        </p:spPr>
        <p:txBody>
          <a:bodyPr anchor="ctr"/>
          <a:lstStyle>
            <a:lvl1pPr algn="r">
              <a:defRPr sz="1400">
                <a:solidFill>
                  <a:srgbClr val="185C72"/>
                </a:solidFill>
                <a:latin typeface="Verdana" panose="020B0604030504040204" pitchFamily="34" charset="0"/>
                <a:ea typeface="Verdana" panose="020B0604030504040204" pitchFamily="34" charset="0"/>
                <a:cs typeface="Verdana" panose="020B0604030504040204" pitchFamily="34" charset="0"/>
              </a:defRPr>
            </a:lvl1pPr>
          </a:lstStyle>
          <a:p>
            <a:fld id="{3B5F642D-6A31-4596-8C22-CC368C1BDF36}" type="slidenum">
              <a:rPr lang="de-CH" smtClean="0"/>
              <a:pPr/>
              <a:t>‹#›</a:t>
            </a:fld>
            <a:endParaRPr lang="de-CH" dirty="0"/>
          </a:p>
        </p:txBody>
      </p:sp>
    </p:spTree>
    <p:extLst>
      <p:ext uri="{BB962C8B-B14F-4D97-AF65-F5344CB8AC3E}">
        <p14:creationId xmlns:p14="http://schemas.microsoft.com/office/powerpoint/2010/main" val="3491145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6115718"/>
            <a:ext cx="3657600" cy="609600"/>
          </a:xfrm>
          <a:prstGeom prst="rect">
            <a:avLst/>
          </a:prstGeom>
        </p:spPr>
      </p:pic>
    </p:spTree>
    <p:extLst>
      <p:ext uri="{BB962C8B-B14F-4D97-AF65-F5344CB8AC3E}">
        <p14:creationId xmlns:p14="http://schemas.microsoft.com/office/powerpoint/2010/main" val="1394842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78.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76.png"/><Relationship Id="rId5" Type="http://schemas.openxmlformats.org/officeDocument/2006/relationships/image" Target="../media/image59.png"/><Relationship Id="rId10" Type="http://schemas.openxmlformats.org/officeDocument/2006/relationships/image" Target="../media/image75.png"/><Relationship Id="rId4" Type="http://schemas.openxmlformats.org/officeDocument/2006/relationships/image" Target="../media/image58.png"/><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88.png"/><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8.png"/><Relationship Id="rId5" Type="http://schemas.openxmlformats.org/officeDocument/2006/relationships/image" Target="../media/image90.png"/><Relationship Id="rId10" Type="http://schemas.openxmlformats.org/officeDocument/2006/relationships/image" Target="../media/image97.png"/><Relationship Id="rId4" Type="http://schemas.openxmlformats.org/officeDocument/2006/relationships/image" Target="../media/image89.png"/><Relationship Id="rId9" Type="http://schemas.openxmlformats.org/officeDocument/2006/relationships/image" Target="../media/image96.png"/></Relationships>
</file>

<file path=ppt/slides/_rels/slide1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1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1.png"/><Relationship Id="rId3" Type="http://schemas.openxmlformats.org/officeDocument/2006/relationships/image" Target="../media/image6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00.png"/><Relationship Id="rId2" Type="http://schemas.openxmlformats.org/officeDocument/2006/relationships/notesSlide" Target="../notesSlides/notesSlide3.xml"/><Relationship Id="rId16"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180.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17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5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Unbiased Light Transport Estimators for</a:t>
            </a:r>
            <a:br>
              <a:rPr lang="en-US" sz="4000" dirty="0"/>
            </a:br>
            <a:r>
              <a:rPr lang="en-US" sz="4000" dirty="0"/>
              <a:t>Inhomogeneous Participating Media</a:t>
            </a:r>
            <a:endParaRPr lang="de-CH" sz="4000" dirty="0"/>
          </a:p>
        </p:txBody>
      </p:sp>
      <p:sp>
        <p:nvSpPr>
          <p:cNvPr id="3" name="Subtitle 2"/>
          <p:cNvSpPr>
            <a:spLocks noGrp="1"/>
          </p:cNvSpPr>
          <p:nvPr>
            <p:ph type="subTitle" idx="1"/>
          </p:nvPr>
        </p:nvSpPr>
        <p:spPr>
          <a:prstGeom prst="rect">
            <a:avLst/>
          </a:prstGeom>
        </p:spPr>
        <p:txBody>
          <a:bodyPr>
            <a:normAutofit/>
          </a:bodyPr>
          <a:lstStyle/>
          <a:p>
            <a:r>
              <a:rPr lang="de-CH" dirty="0"/>
              <a:t>László </a:t>
            </a:r>
            <a:r>
              <a:rPr lang="de-CH" dirty="0" err="1" smtClean="0"/>
              <a:t>Szirmay</a:t>
            </a:r>
            <a:r>
              <a:rPr lang="de-CH" dirty="0" smtClean="0"/>
              <a:t>-Kalos, I</a:t>
            </a:r>
            <a:r>
              <a:rPr lang="hu-HU" dirty="0" smtClean="0"/>
              <a:t>.</a:t>
            </a:r>
            <a:r>
              <a:rPr lang="de-CH" dirty="0" smtClean="0"/>
              <a:t> Georgiev, M</a:t>
            </a:r>
            <a:r>
              <a:rPr lang="hu-HU" dirty="0" smtClean="0"/>
              <a:t>. Magdics, B. Molnár, D. </a:t>
            </a:r>
            <a:r>
              <a:rPr lang="hu-HU" dirty="0" err="1" smtClean="0"/>
              <a:t>Légrády</a:t>
            </a:r>
            <a:endParaRPr lang="hu-HU" dirty="0" smtClean="0"/>
          </a:p>
          <a:p>
            <a:r>
              <a:rPr lang="hu-HU" dirty="0" smtClean="0"/>
              <a:t>Budapest University of </a:t>
            </a:r>
            <a:r>
              <a:rPr lang="hu-HU" dirty="0" err="1" smtClean="0"/>
              <a:t>Technology</a:t>
            </a:r>
            <a:r>
              <a:rPr lang="en-US" dirty="0" smtClean="0"/>
              <a:t> </a:t>
            </a:r>
            <a:r>
              <a:rPr lang="en-US" smtClean="0"/>
              <a:t>and Economics</a:t>
            </a:r>
            <a:r>
              <a:rPr lang="hu-HU" smtClean="0"/>
              <a:t>,   </a:t>
            </a:r>
            <a:r>
              <a:rPr lang="hu-HU" dirty="0" err="1" smtClean="0"/>
              <a:t>Solid</a:t>
            </a:r>
            <a:r>
              <a:rPr lang="hu-HU" dirty="0" smtClean="0"/>
              <a:t> </a:t>
            </a:r>
            <a:r>
              <a:rPr lang="hu-HU" dirty="0" err="1" smtClean="0"/>
              <a:t>Angle</a:t>
            </a:r>
            <a:endParaRPr lang="de-CH" dirty="0"/>
          </a:p>
        </p:txBody>
      </p:sp>
    </p:spTree>
    <p:extLst>
      <p:ext uri="{BB962C8B-B14F-4D97-AF65-F5344CB8AC3E}">
        <p14:creationId xmlns:p14="http://schemas.microsoft.com/office/powerpoint/2010/main" val="3213108421"/>
      </p:ext>
    </p:extLst>
  </p:cSld>
  <p:clrMapOvr>
    <a:masterClrMapping/>
  </p:clrMapOvr>
  <mc:AlternateContent xmlns:mc="http://schemas.openxmlformats.org/markup-compatibility/2006" xmlns:p14="http://schemas.microsoft.com/office/powerpoint/2010/main">
    <mc:Choice Requires="p14">
      <p:transition spd="slow" p14:dur="59000" advClick="0" advTm="5000"/>
    </mc:Choice>
    <mc:Fallback xmlns="">
      <p:transition spd="slow" advClick="0"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67951" y="1320326"/>
            <a:ext cx="4305901" cy="241005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zabadkézi sokszög 62"/>
          <p:cNvSpPr/>
          <p:nvPr/>
        </p:nvSpPr>
        <p:spPr>
          <a:xfrm>
            <a:off x="6084961" y="3161453"/>
            <a:ext cx="3918625" cy="1253499"/>
          </a:xfrm>
          <a:custGeom>
            <a:avLst/>
            <a:gdLst>
              <a:gd name="connsiteX0" fmla="*/ 0 w 4641448"/>
              <a:gd name="connsiteY0" fmla="*/ 1365813 h 1388962"/>
              <a:gd name="connsiteX1" fmla="*/ 682906 w 4641448"/>
              <a:gd name="connsiteY1" fmla="*/ 462988 h 1388962"/>
              <a:gd name="connsiteX2" fmla="*/ 1493134 w 4641448"/>
              <a:gd name="connsiteY2" fmla="*/ 995423 h 1388962"/>
              <a:gd name="connsiteX3" fmla="*/ 2488557 w 4641448"/>
              <a:gd name="connsiteY3" fmla="*/ 0 h 1388962"/>
              <a:gd name="connsiteX4" fmla="*/ 3426106 w 4641448"/>
              <a:gd name="connsiteY4" fmla="*/ 439838 h 1388962"/>
              <a:gd name="connsiteX5" fmla="*/ 4641448 w 4641448"/>
              <a:gd name="connsiteY5" fmla="*/ 1388962 h 1388962"/>
              <a:gd name="connsiteX0" fmla="*/ 0 w 4328932"/>
              <a:gd name="connsiteY0" fmla="*/ 1365813 h 1400537"/>
              <a:gd name="connsiteX1" fmla="*/ 682906 w 4328932"/>
              <a:gd name="connsiteY1" fmla="*/ 462988 h 1400537"/>
              <a:gd name="connsiteX2" fmla="*/ 1493134 w 4328932"/>
              <a:gd name="connsiteY2" fmla="*/ 995423 h 1400537"/>
              <a:gd name="connsiteX3" fmla="*/ 2488557 w 4328932"/>
              <a:gd name="connsiteY3" fmla="*/ 0 h 1400537"/>
              <a:gd name="connsiteX4" fmla="*/ 3426106 w 4328932"/>
              <a:gd name="connsiteY4" fmla="*/ 439838 h 1400537"/>
              <a:gd name="connsiteX5" fmla="*/ 4328932 w 4328932"/>
              <a:gd name="connsiteY5" fmla="*/ 1400537 h 1400537"/>
              <a:gd name="connsiteX0" fmla="*/ 0 w 4328932"/>
              <a:gd name="connsiteY0" fmla="*/ 1365813 h 1400537"/>
              <a:gd name="connsiteX1" fmla="*/ 727151 w 4328932"/>
              <a:gd name="connsiteY1" fmla="*/ 330253 h 1400537"/>
              <a:gd name="connsiteX2" fmla="*/ 1493134 w 4328932"/>
              <a:gd name="connsiteY2" fmla="*/ 995423 h 1400537"/>
              <a:gd name="connsiteX3" fmla="*/ 2488557 w 4328932"/>
              <a:gd name="connsiteY3" fmla="*/ 0 h 1400537"/>
              <a:gd name="connsiteX4" fmla="*/ 3426106 w 4328932"/>
              <a:gd name="connsiteY4" fmla="*/ 439838 h 1400537"/>
              <a:gd name="connsiteX5" fmla="*/ 4328932 w 4328932"/>
              <a:gd name="connsiteY5" fmla="*/ 1400537 h 1400537"/>
              <a:gd name="connsiteX0" fmla="*/ 0 w 4328932"/>
              <a:gd name="connsiteY0" fmla="*/ 1365813 h 1400537"/>
              <a:gd name="connsiteX1" fmla="*/ 727151 w 4328932"/>
              <a:gd name="connsiteY1" fmla="*/ 330253 h 1400537"/>
              <a:gd name="connsiteX2" fmla="*/ 1493134 w 4328932"/>
              <a:gd name="connsiteY2" fmla="*/ 1157655 h 1400537"/>
              <a:gd name="connsiteX3" fmla="*/ 2488557 w 4328932"/>
              <a:gd name="connsiteY3" fmla="*/ 0 h 1400537"/>
              <a:gd name="connsiteX4" fmla="*/ 3426106 w 4328932"/>
              <a:gd name="connsiteY4" fmla="*/ 439838 h 1400537"/>
              <a:gd name="connsiteX5" fmla="*/ 4328932 w 4328932"/>
              <a:gd name="connsiteY5" fmla="*/ 1400537 h 1400537"/>
              <a:gd name="connsiteX0" fmla="*/ 0 w 4328932"/>
              <a:gd name="connsiteY0" fmla="*/ 1218330 h 1253054"/>
              <a:gd name="connsiteX1" fmla="*/ 727151 w 4328932"/>
              <a:gd name="connsiteY1" fmla="*/ 182770 h 1253054"/>
              <a:gd name="connsiteX2" fmla="*/ 1493134 w 4328932"/>
              <a:gd name="connsiteY2" fmla="*/ 1010172 h 1253054"/>
              <a:gd name="connsiteX3" fmla="*/ 2577047 w 4328932"/>
              <a:gd name="connsiteY3" fmla="*/ 0 h 1253054"/>
              <a:gd name="connsiteX4" fmla="*/ 3426106 w 4328932"/>
              <a:gd name="connsiteY4" fmla="*/ 292355 h 1253054"/>
              <a:gd name="connsiteX5" fmla="*/ 4328932 w 4328932"/>
              <a:gd name="connsiteY5" fmla="*/ 1253054 h 1253054"/>
              <a:gd name="connsiteX0" fmla="*/ 0 w 4328932"/>
              <a:gd name="connsiteY0" fmla="*/ 1218330 h 1253054"/>
              <a:gd name="connsiteX1" fmla="*/ 727151 w 4328932"/>
              <a:gd name="connsiteY1" fmla="*/ 182770 h 1253054"/>
              <a:gd name="connsiteX2" fmla="*/ 1493134 w 4328932"/>
              <a:gd name="connsiteY2" fmla="*/ 1010172 h 1253054"/>
              <a:gd name="connsiteX3" fmla="*/ 2577047 w 4328932"/>
              <a:gd name="connsiteY3" fmla="*/ 0 h 1253054"/>
              <a:gd name="connsiteX4" fmla="*/ 3485099 w 4328932"/>
              <a:gd name="connsiteY4" fmla="*/ 572575 h 1253054"/>
              <a:gd name="connsiteX5" fmla="*/ 4328932 w 4328932"/>
              <a:gd name="connsiteY5" fmla="*/ 1253054 h 1253054"/>
              <a:gd name="connsiteX0" fmla="*/ 0 w 4071025"/>
              <a:gd name="connsiteY0" fmla="*/ 1253499 h 1253499"/>
              <a:gd name="connsiteX1" fmla="*/ 469244 w 4071025"/>
              <a:gd name="connsiteY1" fmla="*/ 182770 h 1253499"/>
              <a:gd name="connsiteX2" fmla="*/ 1235227 w 4071025"/>
              <a:gd name="connsiteY2" fmla="*/ 1010172 h 1253499"/>
              <a:gd name="connsiteX3" fmla="*/ 2319140 w 4071025"/>
              <a:gd name="connsiteY3" fmla="*/ 0 h 1253499"/>
              <a:gd name="connsiteX4" fmla="*/ 3227192 w 4071025"/>
              <a:gd name="connsiteY4" fmla="*/ 572575 h 1253499"/>
              <a:gd name="connsiteX5" fmla="*/ 4071025 w 4071025"/>
              <a:gd name="connsiteY5" fmla="*/ 1253054 h 1253499"/>
              <a:gd name="connsiteX0" fmla="*/ 0 w 3918625"/>
              <a:gd name="connsiteY0" fmla="*/ 1253499 h 1253499"/>
              <a:gd name="connsiteX1" fmla="*/ 469244 w 3918625"/>
              <a:gd name="connsiteY1" fmla="*/ 182770 h 1253499"/>
              <a:gd name="connsiteX2" fmla="*/ 1235227 w 3918625"/>
              <a:gd name="connsiteY2" fmla="*/ 1010172 h 1253499"/>
              <a:gd name="connsiteX3" fmla="*/ 2319140 w 3918625"/>
              <a:gd name="connsiteY3" fmla="*/ 0 h 1253499"/>
              <a:gd name="connsiteX4" fmla="*/ 3227192 w 3918625"/>
              <a:gd name="connsiteY4" fmla="*/ 572575 h 1253499"/>
              <a:gd name="connsiteX5" fmla="*/ 3918625 w 3918625"/>
              <a:gd name="connsiteY5" fmla="*/ 1253054 h 125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8625" h="1253499">
                <a:moveTo>
                  <a:pt x="0" y="1253499"/>
                </a:moveTo>
                <a:lnTo>
                  <a:pt x="469244" y="182770"/>
                </a:lnTo>
                <a:lnTo>
                  <a:pt x="1235227" y="1010172"/>
                </a:lnTo>
                <a:lnTo>
                  <a:pt x="2319140" y="0"/>
                </a:lnTo>
                <a:lnTo>
                  <a:pt x="3227192" y="572575"/>
                </a:lnTo>
                <a:lnTo>
                  <a:pt x="3918625" y="1253054"/>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zabadkézi sokszög 37"/>
          <p:cNvSpPr/>
          <p:nvPr/>
        </p:nvSpPr>
        <p:spPr>
          <a:xfrm>
            <a:off x="6027934" y="1014054"/>
            <a:ext cx="3954353" cy="1808218"/>
          </a:xfrm>
          <a:custGeom>
            <a:avLst/>
            <a:gdLst>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762160 w 4351411"/>
              <a:gd name="connsiteY4" fmla="*/ 330078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1411" h="1780725">
                <a:moveTo>
                  <a:pt x="1146281" y="376377"/>
                </a:moveTo>
                <a:cubicBezTo>
                  <a:pt x="1314113" y="92796"/>
                  <a:pt x="1445294" y="27207"/>
                  <a:pt x="1690291" y="5987"/>
                </a:cubicBezTo>
                <a:cubicBezTo>
                  <a:pt x="1935289" y="-15233"/>
                  <a:pt x="2382844" y="9845"/>
                  <a:pt x="2616266" y="249055"/>
                </a:cubicBezTo>
                <a:cubicBezTo>
                  <a:pt x="2907563" y="164173"/>
                  <a:pt x="3177638" y="108230"/>
                  <a:pt x="3368620" y="121734"/>
                </a:cubicBezTo>
                <a:cubicBezTo>
                  <a:pt x="3559602" y="135238"/>
                  <a:pt x="3708145" y="231693"/>
                  <a:pt x="3762160" y="330078"/>
                </a:cubicBezTo>
                <a:cubicBezTo>
                  <a:pt x="3816175" y="428463"/>
                  <a:pt x="3781451" y="532636"/>
                  <a:pt x="3692712" y="712043"/>
                </a:cubicBezTo>
                <a:cubicBezTo>
                  <a:pt x="3870191" y="740979"/>
                  <a:pt x="4038023" y="717830"/>
                  <a:pt x="4144124" y="793065"/>
                </a:cubicBezTo>
                <a:cubicBezTo>
                  <a:pt x="4250225" y="868300"/>
                  <a:pt x="4410342" y="1051566"/>
                  <a:pt x="4329319" y="1163455"/>
                </a:cubicBezTo>
                <a:cubicBezTo>
                  <a:pt x="4248296" y="1275344"/>
                  <a:pt x="4130620" y="1435460"/>
                  <a:pt x="3657987" y="1464397"/>
                </a:cubicBezTo>
                <a:cubicBezTo>
                  <a:pt x="3416848" y="1666954"/>
                  <a:pt x="3181496" y="1749905"/>
                  <a:pt x="2951932" y="1776913"/>
                </a:cubicBezTo>
                <a:cubicBezTo>
                  <a:pt x="2722368" y="1803921"/>
                  <a:pt x="2454221" y="1680458"/>
                  <a:pt x="2280600" y="1626443"/>
                </a:cubicBezTo>
                <a:cubicBezTo>
                  <a:pt x="2072255" y="1722899"/>
                  <a:pt x="1937218" y="1740261"/>
                  <a:pt x="1771314" y="1730615"/>
                </a:cubicBezTo>
                <a:cubicBezTo>
                  <a:pt x="1605410" y="1720969"/>
                  <a:pt x="1478088" y="1715181"/>
                  <a:pt x="1285177" y="1568569"/>
                </a:cubicBezTo>
                <a:cubicBezTo>
                  <a:pt x="1022818" y="1665025"/>
                  <a:pt x="812545" y="1657308"/>
                  <a:pt x="613846" y="1614868"/>
                </a:cubicBezTo>
                <a:cubicBezTo>
                  <a:pt x="415147" y="1572428"/>
                  <a:pt x="147000" y="1414240"/>
                  <a:pt x="92985" y="1313926"/>
                </a:cubicBezTo>
                <a:cubicBezTo>
                  <a:pt x="38970" y="1213612"/>
                  <a:pt x="4246" y="1175029"/>
                  <a:pt x="289755" y="1012984"/>
                </a:cubicBezTo>
                <a:cubicBezTo>
                  <a:pt x="100701" y="908812"/>
                  <a:pt x="-7329" y="793065"/>
                  <a:pt x="387" y="688893"/>
                </a:cubicBezTo>
                <a:cubicBezTo>
                  <a:pt x="8103" y="584721"/>
                  <a:pt x="143142" y="441966"/>
                  <a:pt x="336053" y="387951"/>
                </a:cubicBezTo>
                <a:cubicBezTo>
                  <a:pt x="528964" y="333936"/>
                  <a:pt x="874276" y="254844"/>
                  <a:pt x="1146281" y="376377"/>
                </a:cubicBezTo>
                <a:close/>
              </a:path>
            </a:pathLst>
          </a:custGeom>
          <a:gradFill flip="none" rotWithShape="1">
            <a:gsLst>
              <a:gs pos="20000">
                <a:schemeClr val="bg1"/>
              </a:gs>
              <a:gs pos="68500">
                <a:schemeClr val="bg1"/>
              </a:gs>
              <a:gs pos="41000">
                <a:schemeClr val="tx1"/>
              </a:gs>
              <a:gs pos="99000">
                <a:schemeClr val="tx1"/>
              </a:gs>
            </a:gsLst>
            <a:path path="circle">
              <a:fillToRect l="100000" t="100000"/>
            </a:path>
            <a:tileRect r="-100000" b="-10000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p:txBody>
          <a:bodyPr/>
          <a:lstStyle/>
          <a:p>
            <a:r>
              <a:rPr lang="en-US" dirty="0" smtClean="0"/>
              <a:t>Transmittance Computation with No Preprocessing</a:t>
            </a:r>
            <a:endParaRPr lang="en-US" dirty="0"/>
          </a:p>
        </p:txBody>
      </p:sp>
      <p:cxnSp>
        <p:nvCxnSpPr>
          <p:cNvPr id="19" name="Egyenes összekötő nyíllal 18"/>
          <p:cNvCxnSpPr/>
          <p:nvPr/>
        </p:nvCxnSpPr>
        <p:spPr>
          <a:xfrm>
            <a:off x="5669827" y="1925884"/>
            <a:ext cx="5099617"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Egyenes összekötő nyíllal 42"/>
          <p:cNvCxnSpPr/>
          <p:nvPr/>
        </p:nvCxnSpPr>
        <p:spPr>
          <a:xfrm flipV="1">
            <a:off x="6085348" y="2767294"/>
            <a:ext cx="0" cy="16476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Egyenes összekötő nyíllal 43"/>
          <p:cNvCxnSpPr>
            <a:stCxn id="63" idx="0"/>
          </p:cNvCxnSpPr>
          <p:nvPr/>
        </p:nvCxnSpPr>
        <p:spPr>
          <a:xfrm>
            <a:off x="6084961" y="4414952"/>
            <a:ext cx="452587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6" name="Téglalap 45"/>
              <p:cNvSpPr/>
              <p:nvPr/>
            </p:nvSpPr>
            <p:spPr>
              <a:xfrm>
                <a:off x="4922207" y="2713978"/>
                <a:ext cx="118397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𝑡</m:t>
                          </m:r>
                        </m:sub>
                      </m:sSub>
                      <m:r>
                        <a:rPr lang="en-US" sz="3200" b="0" i="1" smtClean="0">
                          <a:latin typeface="Cambria Math"/>
                          <a:cs typeface="Times New Roman" panose="02020603050405020304" pitchFamily="18" charset="0"/>
                        </a:rPr>
                        <m:t>(</m:t>
                      </m:r>
                      <m:r>
                        <a:rPr lang="en-US" sz="3200" b="0" i="1" smtClean="0">
                          <a:latin typeface="Cambria Math"/>
                          <a:cs typeface="Times New Roman" panose="02020603050405020304" pitchFamily="18" charset="0"/>
                        </a:rPr>
                        <m:t>𝑠</m:t>
                      </m:r>
                      <m:r>
                        <a:rPr lang="en-US" sz="3200" b="0" i="1" smtClean="0">
                          <a:latin typeface="Cambria Math"/>
                          <a:cs typeface="Times New Roman" panose="02020603050405020304" pitchFamily="18" charset="0"/>
                        </a:rPr>
                        <m:t>)</m:t>
                      </m:r>
                    </m:oMath>
                  </m:oMathPara>
                </a14:m>
                <a:endParaRPr lang="en-US" sz="3200" dirty="0"/>
              </a:p>
            </p:txBody>
          </p:sp>
        </mc:Choice>
        <mc:Fallback>
          <p:sp>
            <p:nvSpPr>
              <p:cNvPr id="46" name="Téglalap 45"/>
              <p:cNvSpPr>
                <a:spLocks noRot="1" noChangeAspect="1" noMove="1" noResize="1" noEditPoints="1" noAdjustHandles="1" noChangeArrowheads="1" noChangeShapeType="1" noTextEdit="1"/>
              </p:cNvSpPr>
              <p:nvPr/>
            </p:nvSpPr>
            <p:spPr>
              <a:xfrm>
                <a:off x="4922207" y="2713978"/>
                <a:ext cx="1183978"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églalap 46"/>
              <p:cNvSpPr/>
              <p:nvPr/>
            </p:nvSpPr>
            <p:spPr>
              <a:xfrm>
                <a:off x="10021046" y="3794458"/>
                <a:ext cx="47519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𝑠</m:t>
                      </m:r>
                    </m:oMath>
                  </m:oMathPara>
                </a14:m>
                <a:endParaRPr lang="en-US" sz="3200" dirty="0"/>
              </a:p>
            </p:txBody>
          </p:sp>
        </mc:Choice>
        <mc:Fallback>
          <p:sp>
            <p:nvSpPr>
              <p:cNvPr id="47" name="Téglalap 46"/>
              <p:cNvSpPr>
                <a:spLocks noRot="1" noChangeAspect="1" noMove="1" noResize="1" noEditPoints="1" noAdjustHandles="1" noChangeArrowheads="1" noChangeShapeType="1" noTextEdit="1"/>
              </p:cNvSpPr>
              <p:nvPr/>
            </p:nvSpPr>
            <p:spPr>
              <a:xfrm>
                <a:off x="10021046" y="3794458"/>
                <a:ext cx="475194"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églalap 48"/>
              <p:cNvSpPr/>
              <p:nvPr/>
            </p:nvSpPr>
            <p:spPr>
              <a:xfrm>
                <a:off x="8528240" y="3768940"/>
                <a:ext cx="128009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b="0" i="1" smtClean="0">
                              <a:latin typeface="Cambria Math"/>
                              <a:cs typeface="Times New Roman" panose="02020603050405020304" pitchFamily="18" charset="0"/>
                            </a:rPr>
                            <m:t>𝑚𝑎𝑖𝑛</m:t>
                          </m:r>
                        </m:sub>
                      </m:sSub>
                    </m:oMath>
                  </m:oMathPara>
                </a14:m>
                <a:endParaRPr lang="en-US" sz="3200" dirty="0"/>
              </a:p>
            </p:txBody>
          </p:sp>
        </mc:Choice>
        <mc:Fallback>
          <p:sp>
            <p:nvSpPr>
              <p:cNvPr id="49" name="Téglalap 48"/>
              <p:cNvSpPr>
                <a:spLocks noRot="1" noChangeAspect="1" noMove="1" noResize="1" noEditPoints="1" noAdjustHandles="1" noChangeArrowheads="1" noChangeShapeType="1" noTextEdit="1"/>
              </p:cNvSpPr>
              <p:nvPr/>
            </p:nvSpPr>
            <p:spPr>
              <a:xfrm>
                <a:off x="8528240" y="3768940"/>
                <a:ext cx="1280094" cy="584775"/>
              </a:xfrm>
              <a:prstGeom prst="rect">
                <a:avLst/>
              </a:prstGeom>
              <a:blipFill rotWithShape="1">
                <a:blip r:embed="rId5"/>
                <a:stretch>
                  <a:fillRect/>
                </a:stretch>
              </a:blipFill>
            </p:spPr>
            <p:txBody>
              <a:bodyPr/>
              <a:lstStyle/>
              <a:p>
                <a:r>
                  <a:rPr lang="en-US">
                    <a:noFill/>
                  </a:rPr>
                  <a:t> </a:t>
                </a:r>
              </a:p>
            </p:txBody>
          </p:sp>
        </mc:Fallback>
      </mc:AlternateContent>
      <p:cxnSp>
        <p:nvCxnSpPr>
          <p:cNvPr id="55" name="Egyenes összekötő 54"/>
          <p:cNvCxnSpPr>
            <a:stCxn id="39" idx="0"/>
          </p:cNvCxnSpPr>
          <p:nvPr/>
        </p:nvCxnSpPr>
        <p:spPr>
          <a:xfrm>
            <a:off x="6533110" y="1939993"/>
            <a:ext cx="6750" cy="24813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7322135" y="1834910"/>
            <a:ext cx="0" cy="26086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8365810" y="1825260"/>
            <a:ext cx="11541" cy="26183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9270585" y="1815610"/>
            <a:ext cx="13449" cy="26279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Ellipszis 39"/>
          <p:cNvSpPr/>
          <p:nvPr/>
        </p:nvSpPr>
        <p:spPr>
          <a:xfrm>
            <a:off x="7206371" y="1812064"/>
            <a:ext cx="231494" cy="219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lipszis 40"/>
          <p:cNvSpPr/>
          <p:nvPr/>
        </p:nvSpPr>
        <p:spPr>
          <a:xfrm>
            <a:off x="8261604" y="1808204"/>
            <a:ext cx="231494" cy="219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lipszis 41"/>
          <p:cNvSpPr/>
          <p:nvPr/>
        </p:nvSpPr>
        <p:spPr>
          <a:xfrm>
            <a:off x="9154787" y="1804344"/>
            <a:ext cx="231494" cy="219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lipszis 38"/>
          <p:cNvSpPr/>
          <p:nvPr/>
        </p:nvSpPr>
        <p:spPr>
          <a:xfrm>
            <a:off x="6417363" y="1815924"/>
            <a:ext cx="231494" cy="219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llipszis 58"/>
          <p:cNvSpPr/>
          <p:nvPr/>
        </p:nvSpPr>
        <p:spPr>
          <a:xfrm>
            <a:off x="7206388" y="4102034"/>
            <a:ext cx="231494" cy="219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llipszis 59"/>
          <p:cNvSpPr/>
          <p:nvPr/>
        </p:nvSpPr>
        <p:spPr>
          <a:xfrm>
            <a:off x="8261604" y="3111560"/>
            <a:ext cx="231494" cy="219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llipszis 60"/>
          <p:cNvSpPr/>
          <p:nvPr/>
        </p:nvSpPr>
        <p:spPr>
          <a:xfrm>
            <a:off x="9168287" y="3620420"/>
            <a:ext cx="231494" cy="219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Ellipszis 61"/>
          <p:cNvSpPr/>
          <p:nvPr/>
        </p:nvSpPr>
        <p:spPr>
          <a:xfrm>
            <a:off x="6430863" y="3218196"/>
            <a:ext cx="231494" cy="219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zabadkézi sokszög 64"/>
          <p:cNvSpPr/>
          <p:nvPr/>
        </p:nvSpPr>
        <p:spPr>
          <a:xfrm>
            <a:off x="6116125" y="3016902"/>
            <a:ext cx="3877519" cy="1236577"/>
          </a:xfrm>
          <a:custGeom>
            <a:avLst/>
            <a:gdLst>
              <a:gd name="connsiteX0" fmla="*/ 0 w 3877519"/>
              <a:gd name="connsiteY0" fmla="*/ 267297 h 1228647"/>
              <a:gd name="connsiteX1" fmla="*/ 393539 w 3877519"/>
              <a:gd name="connsiteY1" fmla="*/ 464066 h 1228647"/>
              <a:gd name="connsiteX2" fmla="*/ 821802 w 3877519"/>
              <a:gd name="connsiteY2" fmla="*/ 1204846 h 1228647"/>
              <a:gd name="connsiteX3" fmla="*/ 1203767 w 3877519"/>
              <a:gd name="connsiteY3" fmla="*/ 961778 h 1228647"/>
              <a:gd name="connsiteX4" fmla="*/ 1794076 w 3877519"/>
              <a:gd name="connsiteY4" fmla="*/ 128401 h 1228647"/>
              <a:gd name="connsiteX5" fmla="*/ 2257063 w 3877519"/>
              <a:gd name="connsiteY5" fmla="*/ 1079 h 1228647"/>
              <a:gd name="connsiteX6" fmla="*/ 2986268 w 3877519"/>
              <a:gd name="connsiteY6" fmla="*/ 105251 h 1228647"/>
              <a:gd name="connsiteX7" fmla="*/ 3159888 w 3877519"/>
              <a:gd name="connsiteY7" fmla="*/ 510365 h 1228647"/>
              <a:gd name="connsiteX8" fmla="*/ 3576577 w 3877519"/>
              <a:gd name="connsiteY8" fmla="*/ 1065950 h 1228647"/>
              <a:gd name="connsiteX9" fmla="*/ 3877519 w 3877519"/>
              <a:gd name="connsiteY9" fmla="*/ 1089099 h 1228647"/>
              <a:gd name="connsiteX0" fmla="*/ 0 w 3877519"/>
              <a:gd name="connsiteY0" fmla="*/ 267382 h 1228732"/>
              <a:gd name="connsiteX1" fmla="*/ 393539 w 3877519"/>
              <a:gd name="connsiteY1" fmla="*/ 464151 h 1228732"/>
              <a:gd name="connsiteX2" fmla="*/ 821802 w 3877519"/>
              <a:gd name="connsiteY2" fmla="*/ 1204931 h 1228732"/>
              <a:gd name="connsiteX3" fmla="*/ 1203767 w 3877519"/>
              <a:gd name="connsiteY3" fmla="*/ 961863 h 1228732"/>
              <a:gd name="connsiteX4" fmla="*/ 1794076 w 3877519"/>
              <a:gd name="connsiteY4" fmla="*/ 128486 h 1228732"/>
              <a:gd name="connsiteX5" fmla="*/ 2257063 w 3877519"/>
              <a:gd name="connsiteY5" fmla="*/ 1164 h 1228732"/>
              <a:gd name="connsiteX6" fmla="*/ 2766349 w 3877519"/>
              <a:gd name="connsiteY6" fmla="*/ 93761 h 1228732"/>
              <a:gd name="connsiteX7" fmla="*/ 3159888 w 3877519"/>
              <a:gd name="connsiteY7" fmla="*/ 510450 h 1228732"/>
              <a:gd name="connsiteX8" fmla="*/ 3576577 w 3877519"/>
              <a:gd name="connsiteY8" fmla="*/ 1066035 h 1228732"/>
              <a:gd name="connsiteX9" fmla="*/ 3877519 w 3877519"/>
              <a:gd name="connsiteY9" fmla="*/ 1089184 h 1228732"/>
              <a:gd name="connsiteX0" fmla="*/ 0 w 3877519"/>
              <a:gd name="connsiteY0" fmla="*/ 267382 h 1228732"/>
              <a:gd name="connsiteX1" fmla="*/ 393539 w 3877519"/>
              <a:gd name="connsiteY1" fmla="*/ 464151 h 1228732"/>
              <a:gd name="connsiteX2" fmla="*/ 821802 w 3877519"/>
              <a:gd name="connsiteY2" fmla="*/ 1204931 h 1228732"/>
              <a:gd name="connsiteX3" fmla="*/ 1203767 w 3877519"/>
              <a:gd name="connsiteY3" fmla="*/ 961863 h 1228732"/>
              <a:gd name="connsiteX4" fmla="*/ 1794076 w 3877519"/>
              <a:gd name="connsiteY4" fmla="*/ 128486 h 1228732"/>
              <a:gd name="connsiteX5" fmla="*/ 2257063 w 3877519"/>
              <a:gd name="connsiteY5" fmla="*/ 1164 h 1228732"/>
              <a:gd name="connsiteX6" fmla="*/ 2766349 w 3877519"/>
              <a:gd name="connsiteY6" fmla="*/ 93761 h 1228732"/>
              <a:gd name="connsiteX7" fmla="*/ 3159888 w 3877519"/>
              <a:gd name="connsiteY7" fmla="*/ 510450 h 1228732"/>
              <a:gd name="connsiteX8" fmla="*/ 3472405 w 3877519"/>
              <a:gd name="connsiteY8" fmla="*/ 927139 h 1228732"/>
              <a:gd name="connsiteX9" fmla="*/ 3877519 w 3877519"/>
              <a:gd name="connsiteY9" fmla="*/ 1089184 h 1228732"/>
              <a:gd name="connsiteX0" fmla="*/ 0 w 3877519"/>
              <a:gd name="connsiteY0" fmla="*/ 267382 h 1228732"/>
              <a:gd name="connsiteX1" fmla="*/ 393539 w 3877519"/>
              <a:gd name="connsiteY1" fmla="*/ 464151 h 1228732"/>
              <a:gd name="connsiteX2" fmla="*/ 821802 w 3877519"/>
              <a:gd name="connsiteY2" fmla="*/ 1204931 h 1228732"/>
              <a:gd name="connsiteX3" fmla="*/ 1203767 w 3877519"/>
              <a:gd name="connsiteY3" fmla="*/ 961863 h 1228732"/>
              <a:gd name="connsiteX4" fmla="*/ 1794076 w 3877519"/>
              <a:gd name="connsiteY4" fmla="*/ 128486 h 1228732"/>
              <a:gd name="connsiteX5" fmla="*/ 2257063 w 3877519"/>
              <a:gd name="connsiteY5" fmla="*/ 1164 h 1228732"/>
              <a:gd name="connsiteX6" fmla="*/ 2766349 w 3877519"/>
              <a:gd name="connsiteY6" fmla="*/ 93761 h 1228732"/>
              <a:gd name="connsiteX7" fmla="*/ 3159888 w 3877519"/>
              <a:gd name="connsiteY7" fmla="*/ 510450 h 1228732"/>
              <a:gd name="connsiteX8" fmla="*/ 3472405 w 3877519"/>
              <a:gd name="connsiteY8" fmla="*/ 927139 h 1228732"/>
              <a:gd name="connsiteX9" fmla="*/ 3877519 w 3877519"/>
              <a:gd name="connsiteY9" fmla="*/ 1089184 h 1228732"/>
              <a:gd name="connsiteX0" fmla="*/ 0 w 3877519"/>
              <a:gd name="connsiteY0" fmla="*/ 274860 h 1236577"/>
              <a:gd name="connsiteX1" fmla="*/ 393539 w 3877519"/>
              <a:gd name="connsiteY1" fmla="*/ 471629 h 1236577"/>
              <a:gd name="connsiteX2" fmla="*/ 821802 w 3877519"/>
              <a:gd name="connsiteY2" fmla="*/ 1212409 h 1236577"/>
              <a:gd name="connsiteX3" fmla="*/ 1203767 w 3877519"/>
              <a:gd name="connsiteY3" fmla="*/ 969341 h 1236577"/>
              <a:gd name="connsiteX4" fmla="*/ 1608881 w 3877519"/>
              <a:gd name="connsiteY4" fmla="*/ 112814 h 1236577"/>
              <a:gd name="connsiteX5" fmla="*/ 2257063 w 3877519"/>
              <a:gd name="connsiteY5" fmla="*/ 8642 h 1236577"/>
              <a:gd name="connsiteX6" fmla="*/ 2766349 w 3877519"/>
              <a:gd name="connsiteY6" fmla="*/ 101239 h 1236577"/>
              <a:gd name="connsiteX7" fmla="*/ 3159888 w 3877519"/>
              <a:gd name="connsiteY7" fmla="*/ 517928 h 1236577"/>
              <a:gd name="connsiteX8" fmla="*/ 3472405 w 3877519"/>
              <a:gd name="connsiteY8" fmla="*/ 934617 h 1236577"/>
              <a:gd name="connsiteX9" fmla="*/ 3877519 w 3877519"/>
              <a:gd name="connsiteY9" fmla="*/ 1096662 h 123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7519" h="1236577">
                <a:moveTo>
                  <a:pt x="0" y="274860"/>
                </a:moveTo>
                <a:cubicBezTo>
                  <a:pt x="128286" y="295115"/>
                  <a:pt x="256572" y="315371"/>
                  <a:pt x="393539" y="471629"/>
                </a:cubicBezTo>
                <a:cubicBezTo>
                  <a:pt x="530506" y="627887"/>
                  <a:pt x="686764" y="1129457"/>
                  <a:pt x="821802" y="1212409"/>
                </a:cubicBezTo>
                <a:cubicBezTo>
                  <a:pt x="956840" y="1295361"/>
                  <a:pt x="1072587" y="1152607"/>
                  <a:pt x="1203767" y="969341"/>
                </a:cubicBezTo>
                <a:cubicBezTo>
                  <a:pt x="1334947" y="786075"/>
                  <a:pt x="1433332" y="272930"/>
                  <a:pt x="1608881" y="112814"/>
                </a:cubicBezTo>
                <a:cubicBezTo>
                  <a:pt x="1784430" y="-47302"/>
                  <a:pt x="2064152" y="10571"/>
                  <a:pt x="2257063" y="8642"/>
                </a:cubicBezTo>
                <a:cubicBezTo>
                  <a:pt x="2449974" y="6713"/>
                  <a:pt x="2615878" y="16358"/>
                  <a:pt x="2766349" y="101239"/>
                </a:cubicBezTo>
                <a:cubicBezTo>
                  <a:pt x="2916820" y="186120"/>
                  <a:pt x="3042212" y="379032"/>
                  <a:pt x="3159888" y="517928"/>
                </a:cubicBezTo>
                <a:cubicBezTo>
                  <a:pt x="3277564" y="656824"/>
                  <a:pt x="3352800" y="838161"/>
                  <a:pt x="3472405" y="934617"/>
                </a:cubicBezTo>
                <a:cubicBezTo>
                  <a:pt x="3592010" y="1031073"/>
                  <a:pt x="3624805" y="1063867"/>
                  <a:pt x="3877519" y="1096662"/>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Egyenes összekötő 66"/>
          <p:cNvCxnSpPr/>
          <p:nvPr/>
        </p:nvCxnSpPr>
        <p:spPr>
          <a:xfrm>
            <a:off x="7742685" y="1844849"/>
            <a:ext cx="0" cy="43082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8" name="Téglalap 67"/>
              <p:cNvSpPr/>
              <p:nvPr/>
            </p:nvSpPr>
            <p:spPr>
              <a:xfrm>
                <a:off x="7729894" y="3257624"/>
                <a:ext cx="991233" cy="624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b="0" i="1" smtClean="0">
                              <a:latin typeface="Cambria Math"/>
                              <a:cs typeface="Times New Roman" panose="02020603050405020304" pitchFamily="18" charset="0"/>
                            </a:rPr>
                            <m:t>𝑑𝑖𝑓</m:t>
                          </m:r>
                        </m:sub>
                      </m:sSub>
                    </m:oMath>
                  </m:oMathPara>
                </a14:m>
                <a:endParaRPr lang="en-US" sz="3200" dirty="0"/>
              </a:p>
            </p:txBody>
          </p:sp>
        </mc:Choice>
        <mc:Fallback>
          <p:sp>
            <p:nvSpPr>
              <p:cNvPr id="68" name="Téglalap 67"/>
              <p:cNvSpPr>
                <a:spLocks noRot="1" noChangeAspect="1" noMove="1" noResize="1" noEditPoints="1" noAdjustHandles="1" noChangeArrowheads="1" noChangeShapeType="1" noTextEdit="1"/>
              </p:cNvSpPr>
              <p:nvPr/>
            </p:nvSpPr>
            <p:spPr>
              <a:xfrm>
                <a:off x="7729894" y="3257624"/>
                <a:ext cx="991233" cy="62421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9" name="Téglalap 68"/>
              <p:cNvSpPr/>
              <p:nvPr/>
            </p:nvSpPr>
            <p:spPr>
              <a:xfrm>
                <a:off x="667266" y="1388265"/>
                <a:ext cx="3699539" cy="7654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a:cs typeface="Times New Roman" panose="02020603050405020304" pitchFamily="18" charset="0"/>
                        </a:rPr>
                        <m:t>𝑇</m:t>
                      </m:r>
                      <m:box>
                        <m:boxPr>
                          <m:ctrlPr>
                            <a:rPr lang="en-US" sz="3200" b="0" i="1" smtClean="0">
                              <a:latin typeface="Cambria Math"/>
                              <a:cs typeface="Times New Roman" panose="02020603050405020304" pitchFamily="18" charset="0"/>
                            </a:rPr>
                          </m:ctrlPr>
                        </m:boxPr>
                        <m:e>
                          <m:r>
                            <a:rPr lang="en-US" sz="3200" b="0" i="1" smtClean="0">
                              <a:latin typeface="Cambria Math"/>
                              <a:cs typeface="Times New Roman" panose="02020603050405020304" pitchFamily="18" charset="0"/>
                            </a:rPr>
                            <m:t>≔</m:t>
                          </m:r>
                        </m:e>
                      </m:box>
                      <m:sSup>
                        <m:sSupPr>
                          <m:ctrlPr>
                            <a:rPr lang="en-US" sz="3200" i="1">
                              <a:latin typeface="Cambria Math"/>
                              <a:cs typeface="Times New Roman" panose="02020603050405020304" pitchFamily="18" charset="0"/>
                            </a:rPr>
                          </m:ctrlPr>
                        </m:sSupPr>
                        <m:e>
                          <m:r>
                            <a:rPr lang="en-US" sz="3200" i="1">
                              <a:latin typeface="Cambria Math"/>
                              <a:cs typeface="Times New Roman" panose="02020603050405020304" pitchFamily="18" charset="0"/>
                            </a:rPr>
                            <m:t>𝑒</m:t>
                          </m:r>
                        </m:e>
                        <m:sup>
                          <m:r>
                            <a:rPr lang="en-US" sz="3200" i="1">
                              <a:latin typeface="Cambria Math"/>
                              <a:cs typeface="Times New Roman" panose="02020603050405020304" pitchFamily="18" charset="0"/>
                            </a:rPr>
                            <m:t>−</m:t>
                          </m:r>
                          <m:nary>
                            <m:naryPr>
                              <m:ctrlPr>
                                <a:rPr lang="en-US" sz="3200" i="1">
                                  <a:latin typeface="Cambria Math"/>
                                  <a:cs typeface="Times New Roman" panose="02020603050405020304" pitchFamily="18" charset="0"/>
                                </a:rPr>
                              </m:ctrlPr>
                            </m:naryPr>
                            <m:sub>
                              <m:r>
                                <m:rPr>
                                  <m:brk m:alnAt="23"/>
                                </m:rPr>
                                <a:rPr lang="en-US" sz="3200" i="1">
                                  <a:latin typeface="Cambria Math"/>
                                  <a:cs typeface="Times New Roman" panose="02020603050405020304" pitchFamily="18" charset="0"/>
                                </a:rPr>
                                <m:t>0</m:t>
                              </m:r>
                            </m:sub>
                            <m:sup>
                              <m:r>
                                <a:rPr lang="en-US" sz="3200" b="0" i="1" smtClean="0">
                                  <a:latin typeface="Cambria Math"/>
                                  <a:cs typeface="Times New Roman" panose="02020603050405020304" pitchFamily="18" charset="0"/>
                                </a:rPr>
                                <m:t>𝑆</m:t>
                              </m:r>
                            </m:sup>
                            <m:e>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b="0" i="1" smtClean="0">
                                      <a:latin typeface="Cambria Math"/>
                                      <a:ea typeface="Cambria Math"/>
                                      <a:cs typeface="Times New Roman" panose="02020603050405020304" pitchFamily="18" charset="0"/>
                                    </a:rPr>
                                    <m:t>𝑚𝑎𝑖𝑛</m:t>
                                  </m:r>
                                </m:sub>
                              </m:sSub>
                              <m:r>
                                <a:rPr lang="en-US" sz="3200" b="0" i="1" smtClean="0">
                                  <a:latin typeface="Cambria Math"/>
                                  <a:ea typeface="Cambria Math"/>
                                  <a:cs typeface="Times New Roman" panose="02020603050405020304" pitchFamily="18" charset="0"/>
                                </a:rPr>
                                <m:t>(</m:t>
                              </m:r>
                              <m:r>
                                <a:rPr lang="en-US" sz="3200" b="0" i="1" smtClean="0">
                                  <a:latin typeface="Cambria Math"/>
                                  <a:ea typeface="Cambria Math"/>
                                  <a:cs typeface="Times New Roman" panose="02020603050405020304" pitchFamily="18" charset="0"/>
                                </a:rPr>
                                <m:t>𝑠</m:t>
                              </m:r>
                              <m:r>
                                <a:rPr lang="en-US" sz="3200" b="0" i="1" smtClean="0">
                                  <a:latin typeface="Cambria Math"/>
                                  <a:ea typeface="Cambria Math"/>
                                  <a:cs typeface="Times New Roman" panose="02020603050405020304" pitchFamily="18" charset="0"/>
                                </a:rPr>
                                <m:t>)</m:t>
                              </m:r>
                              <m:r>
                                <a:rPr lang="en-US" sz="3200" i="1">
                                  <a:latin typeface="Cambria Math"/>
                                  <a:cs typeface="Times New Roman" panose="02020603050405020304" pitchFamily="18" charset="0"/>
                                </a:rPr>
                                <m:t>𝑑𝑠</m:t>
                              </m:r>
                            </m:e>
                          </m:nary>
                        </m:sup>
                      </m:sSup>
                    </m:oMath>
                  </m:oMathPara>
                </a14:m>
                <a:endParaRPr lang="en-US" sz="3200" dirty="0">
                  <a:cs typeface="Times New Roman" panose="02020603050405020304" pitchFamily="18" charset="0"/>
                </a:endParaRPr>
              </a:p>
            </p:txBody>
          </p:sp>
        </mc:Choice>
        <mc:Fallback>
          <p:sp>
            <p:nvSpPr>
              <p:cNvPr id="69" name="Téglalap 68"/>
              <p:cNvSpPr>
                <a:spLocks noRot="1" noChangeAspect="1" noMove="1" noResize="1" noEditPoints="1" noAdjustHandles="1" noChangeArrowheads="1" noChangeShapeType="1" noTextEdit="1"/>
              </p:cNvSpPr>
              <p:nvPr/>
            </p:nvSpPr>
            <p:spPr>
              <a:xfrm>
                <a:off x="667266" y="1388265"/>
                <a:ext cx="3699539" cy="765402"/>
              </a:xfrm>
              <a:prstGeom prst="rect">
                <a:avLst/>
              </a:prstGeom>
              <a:blipFill rotWithShape="1">
                <a:blip r:embed="rId7"/>
                <a:stretch>
                  <a:fillRect/>
                </a:stretch>
              </a:blipFill>
            </p:spPr>
            <p:txBody>
              <a:bodyPr/>
              <a:lstStyle/>
              <a:p>
                <a:r>
                  <a:rPr lang="en-US">
                    <a:noFill/>
                  </a:rPr>
                  <a:t> </a:t>
                </a:r>
              </a:p>
            </p:txBody>
          </p:sp>
        </mc:Fallback>
      </mc:AlternateContent>
      <p:cxnSp>
        <p:nvCxnSpPr>
          <p:cNvPr id="71" name="Egyenes összekötő nyíllal 70"/>
          <p:cNvCxnSpPr/>
          <p:nvPr/>
        </p:nvCxnSpPr>
        <p:spPr>
          <a:xfrm flipH="1">
            <a:off x="7738289" y="3129716"/>
            <a:ext cx="5767" cy="664742"/>
          </a:xfrm>
          <a:prstGeom prst="straightConnector1">
            <a:avLst/>
          </a:prstGeom>
          <a:ln w="38100">
            <a:solidFill>
              <a:srgbClr val="42BFBB"/>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4" name="Téglalap 73"/>
              <p:cNvSpPr/>
              <p:nvPr/>
            </p:nvSpPr>
            <p:spPr>
              <a:xfrm>
                <a:off x="689892" y="2219284"/>
                <a:ext cx="3053207" cy="624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cs typeface="Times New Roman" panose="02020603050405020304" pitchFamily="18" charset="0"/>
                        </a:rPr>
                        <m:t>𝑟</m:t>
                      </m:r>
                      <m:box>
                        <m:boxPr>
                          <m:ctrlPr>
                            <a:rPr lang="en-US" sz="3200" i="1" smtClean="0">
                              <a:latin typeface="Cambria Math"/>
                              <a:cs typeface="Times New Roman" panose="02020603050405020304" pitchFamily="18" charset="0"/>
                            </a:rPr>
                          </m:ctrlPr>
                        </m:boxPr>
                        <m:e>
                          <m:r>
                            <a:rPr lang="en-US" sz="3200" i="1" smtClean="0">
                              <a:latin typeface="Cambria Math"/>
                              <a:cs typeface="Times New Roman" panose="02020603050405020304" pitchFamily="18" charset="0"/>
                            </a:rPr>
                            <m:t>≔</m:t>
                          </m:r>
                        </m:e>
                      </m:box>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b="0" i="1" smtClean="0">
                              <a:latin typeface="Cambria Math"/>
                              <a:ea typeface="Cambria Math"/>
                              <a:cs typeface="Times New Roman" panose="02020603050405020304" pitchFamily="18" charset="0"/>
                            </a:rPr>
                            <m:t>𝑑𝑖𝑓</m:t>
                          </m:r>
                        </m:sub>
                      </m:sSub>
                      <m:r>
                        <a:rPr lang="en-US" sz="3200" i="1">
                          <a:latin typeface="Cambria Math"/>
                          <a:cs typeface="Times New Roman" panose="02020603050405020304" pitchFamily="18" charset="0"/>
                        </a:rPr>
                        <m:t>/</m:t>
                      </m:r>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𝑠𝑎𝑚𝑝</m:t>
                          </m:r>
                        </m:sub>
                      </m:sSub>
                    </m:oMath>
                  </m:oMathPara>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74" name="Téglalap 73"/>
              <p:cNvSpPr>
                <a:spLocks noRot="1" noChangeAspect="1" noMove="1" noResize="1" noEditPoints="1" noAdjustHandles="1" noChangeArrowheads="1" noChangeShapeType="1" noTextEdit="1"/>
              </p:cNvSpPr>
              <p:nvPr/>
            </p:nvSpPr>
            <p:spPr>
              <a:xfrm>
                <a:off x="689892" y="2219284"/>
                <a:ext cx="3053207" cy="62421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5" name="Téglalap 74"/>
              <p:cNvSpPr/>
              <p:nvPr/>
            </p:nvSpPr>
            <p:spPr>
              <a:xfrm>
                <a:off x="688694" y="2984954"/>
                <a:ext cx="270401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a:cs typeface="Times New Roman" panose="02020603050405020304" pitchFamily="18" charset="0"/>
                        </a:rPr>
                        <m:t>𝑇</m:t>
                      </m:r>
                      <m:box>
                        <m:boxPr>
                          <m:ctrlPr>
                            <a:rPr lang="en-US" sz="3200" i="1" smtClean="0">
                              <a:latin typeface="Cambria Math"/>
                              <a:cs typeface="Times New Roman" panose="02020603050405020304" pitchFamily="18" charset="0"/>
                            </a:rPr>
                          </m:ctrlPr>
                        </m:boxPr>
                        <m:e>
                          <m:r>
                            <a:rPr lang="en-US" sz="3200" i="1" smtClean="0">
                              <a:latin typeface="Cambria Math"/>
                              <a:cs typeface="Times New Roman" panose="02020603050405020304" pitchFamily="18" charset="0"/>
                            </a:rPr>
                            <m:t>≔</m:t>
                          </m:r>
                        </m:e>
                      </m:box>
                      <m:d>
                        <m:dPr>
                          <m:ctrlPr>
                            <a:rPr lang="en-US" sz="3200" i="1" smtClean="0">
                              <a:latin typeface="Cambria Math"/>
                              <a:cs typeface="Times New Roman" panose="02020603050405020304" pitchFamily="18" charset="0"/>
                            </a:rPr>
                          </m:ctrlPr>
                        </m:dPr>
                        <m:e>
                          <m:r>
                            <a:rPr lang="en-US" sz="3200" i="1">
                              <a:latin typeface="Cambria Math"/>
                              <a:cs typeface="Times New Roman" panose="02020603050405020304" pitchFamily="18" charset="0"/>
                            </a:rPr>
                            <m:t>1−</m:t>
                          </m:r>
                          <m:r>
                            <a:rPr lang="en-US" sz="3200" i="1">
                              <a:latin typeface="Cambria Math"/>
                              <a:cs typeface="Times New Roman" panose="02020603050405020304" pitchFamily="18" charset="0"/>
                            </a:rPr>
                            <m:t>𝑟</m:t>
                          </m:r>
                        </m:e>
                      </m:d>
                      <m:r>
                        <a:rPr lang="hu-HU" sz="3200" b="0" i="1" smtClean="0">
                          <a:latin typeface="Cambria Math"/>
                          <a:cs typeface="Times New Roman" panose="02020603050405020304" pitchFamily="18" charset="0"/>
                        </a:rPr>
                        <m:t>𝑇</m:t>
                      </m:r>
                    </m:oMath>
                  </m:oMathPara>
                </a14:m>
                <a:endParaRPr lang="en-US" sz="3200" i="1" dirty="0">
                  <a:latin typeface="Times New Roman" panose="02020603050405020304" pitchFamily="18" charset="0"/>
                  <a:cs typeface="Times New Roman" panose="02020603050405020304" pitchFamily="18" charset="0"/>
                </a:endParaRPr>
              </a:p>
            </p:txBody>
          </p:sp>
        </mc:Choice>
        <mc:Fallback>
          <p:sp>
            <p:nvSpPr>
              <p:cNvPr id="75" name="Téglalap 74"/>
              <p:cNvSpPr>
                <a:spLocks noRot="1" noChangeAspect="1" noMove="1" noResize="1" noEditPoints="1" noAdjustHandles="1" noChangeArrowheads="1" noChangeShapeType="1" noTextEdit="1"/>
              </p:cNvSpPr>
              <p:nvPr/>
            </p:nvSpPr>
            <p:spPr>
              <a:xfrm>
                <a:off x="688694" y="2984954"/>
                <a:ext cx="2704010" cy="584775"/>
              </a:xfrm>
              <a:prstGeom prst="rect">
                <a:avLst/>
              </a:prstGeom>
              <a:blipFill rotWithShape="1">
                <a:blip r:embed="rId9"/>
                <a:stretch>
                  <a:fillRect/>
                </a:stretch>
              </a:blipFill>
            </p:spPr>
            <p:txBody>
              <a:bodyPr/>
              <a:lstStyle/>
              <a:p>
                <a:r>
                  <a:rPr lang="en-US">
                    <a:noFill/>
                  </a:rPr>
                  <a:t> </a:t>
                </a:r>
              </a:p>
            </p:txBody>
          </p:sp>
        </mc:Fallback>
      </mc:AlternateContent>
      <p:sp>
        <p:nvSpPr>
          <p:cNvPr id="76" name="Körbe nyíl 75"/>
          <p:cNvSpPr/>
          <p:nvPr/>
        </p:nvSpPr>
        <p:spPr>
          <a:xfrm rot="16200000">
            <a:off x="322629" y="2563882"/>
            <a:ext cx="689275" cy="706056"/>
          </a:xfrm>
          <a:prstGeom prst="circularArrow">
            <a:avLst>
              <a:gd name="adj1" fmla="val 12500"/>
              <a:gd name="adj2" fmla="val 1142319"/>
              <a:gd name="adj3" fmla="val 20457681"/>
              <a:gd name="adj4" fmla="val 1093714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2" name="Egyenes összekötő nyíllal 81"/>
          <p:cNvCxnSpPr/>
          <p:nvPr/>
        </p:nvCxnSpPr>
        <p:spPr>
          <a:xfrm flipV="1">
            <a:off x="6085348" y="4505408"/>
            <a:ext cx="0" cy="16476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Egyenes összekötő nyíllal 82"/>
          <p:cNvCxnSpPr/>
          <p:nvPr/>
        </p:nvCxnSpPr>
        <p:spPr>
          <a:xfrm>
            <a:off x="6084961" y="6153066"/>
            <a:ext cx="452587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4" name="Téglalap 83"/>
              <p:cNvSpPr/>
              <p:nvPr/>
            </p:nvSpPr>
            <p:spPr>
              <a:xfrm>
                <a:off x="4997419" y="4471549"/>
                <a:ext cx="108754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a:cs typeface="Times New Roman" panose="02020603050405020304" pitchFamily="18" charset="0"/>
                        </a:rPr>
                        <m:t>𝑇</m:t>
                      </m:r>
                      <m:r>
                        <a:rPr lang="hu-HU" sz="3200" b="0" i="1" smtClean="0">
                          <a:latin typeface="Cambria Math"/>
                          <a:cs typeface="Times New Roman" panose="02020603050405020304" pitchFamily="18" charset="0"/>
                        </a:rPr>
                        <m:t>(</m:t>
                      </m:r>
                      <m:r>
                        <a:rPr lang="hu-HU" sz="3200" b="0" i="1" smtClean="0">
                          <a:latin typeface="Cambria Math"/>
                          <a:cs typeface="Times New Roman" panose="02020603050405020304" pitchFamily="18" charset="0"/>
                        </a:rPr>
                        <m:t>𝑠</m:t>
                      </m:r>
                      <m:r>
                        <a:rPr lang="hu-HU" sz="3200" b="0" i="1" smtClean="0">
                          <a:latin typeface="Cambria Math"/>
                          <a:cs typeface="Times New Roman" panose="02020603050405020304" pitchFamily="18" charset="0"/>
                        </a:rPr>
                        <m:t>)</m:t>
                      </m:r>
                    </m:oMath>
                  </m:oMathPara>
                </a14:m>
                <a:endParaRPr lang="en-US" sz="3200" dirty="0"/>
              </a:p>
            </p:txBody>
          </p:sp>
        </mc:Choice>
        <mc:Fallback>
          <p:sp>
            <p:nvSpPr>
              <p:cNvPr id="84" name="Téglalap 83"/>
              <p:cNvSpPr>
                <a:spLocks noRot="1" noChangeAspect="1" noMove="1" noResize="1" noEditPoints="1" noAdjustHandles="1" noChangeArrowheads="1" noChangeShapeType="1" noTextEdit="1"/>
              </p:cNvSpPr>
              <p:nvPr/>
            </p:nvSpPr>
            <p:spPr>
              <a:xfrm>
                <a:off x="4997419" y="4471549"/>
                <a:ext cx="1087542"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5" name="Téglalap 84"/>
              <p:cNvSpPr/>
              <p:nvPr/>
            </p:nvSpPr>
            <p:spPr>
              <a:xfrm>
                <a:off x="10021046" y="5532572"/>
                <a:ext cx="47519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𝑠</m:t>
                      </m:r>
                    </m:oMath>
                  </m:oMathPara>
                </a14:m>
                <a:endParaRPr lang="en-US" sz="3200" dirty="0"/>
              </a:p>
            </p:txBody>
          </p:sp>
        </mc:Choice>
        <mc:Fallback>
          <p:sp>
            <p:nvSpPr>
              <p:cNvPr id="85" name="Téglalap 84"/>
              <p:cNvSpPr>
                <a:spLocks noRot="1" noChangeAspect="1" noMove="1" noResize="1" noEditPoints="1" noAdjustHandles="1" noChangeArrowheads="1" noChangeShapeType="1" noTextEdit="1"/>
              </p:cNvSpPr>
              <p:nvPr/>
            </p:nvSpPr>
            <p:spPr>
              <a:xfrm>
                <a:off x="10021046" y="5532572"/>
                <a:ext cx="475194" cy="584775"/>
              </a:xfrm>
              <a:prstGeom prst="rect">
                <a:avLst/>
              </a:prstGeom>
              <a:blipFill rotWithShape="1">
                <a:blip r:embed="rId11"/>
                <a:stretch>
                  <a:fillRect/>
                </a:stretch>
              </a:blipFill>
            </p:spPr>
            <p:txBody>
              <a:bodyPr/>
              <a:lstStyle/>
              <a:p>
                <a:r>
                  <a:rPr lang="en-US">
                    <a:noFill/>
                  </a:rPr>
                  <a:t> </a:t>
                </a:r>
              </a:p>
            </p:txBody>
          </p:sp>
        </mc:Fallback>
      </mc:AlternateContent>
      <p:sp>
        <p:nvSpPr>
          <p:cNvPr id="99" name="Szabadkézi sokszög 98"/>
          <p:cNvSpPr/>
          <p:nvPr/>
        </p:nvSpPr>
        <p:spPr>
          <a:xfrm>
            <a:off x="6118274" y="4742531"/>
            <a:ext cx="1664677" cy="644769"/>
          </a:xfrm>
          <a:custGeom>
            <a:avLst/>
            <a:gdLst>
              <a:gd name="connsiteX0" fmla="*/ 0 w 1664677"/>
              <a:gd name="connsiteY0" fmla="*/ 0 h 726831"/>
              <a:gd name="connsiteX1" fmla="*/ 468923 w 1664677"/>
              <a:gd name="connsiteY1" fmla="*/ 187569 h 726831"/>
              <a:gd name="connsiteX2" fmla="*/ 1664677 w 1664677"/>
              <a:gd name="connsiteY2" fmla="*/ 726831 h 726831"/>
              <a:gd name="connsiteX0" fmla="*/ 0 w 1664677"/>
              <a:gd name="connsiteY0" fmla="*/ 0 h 726831"/>
              <a:gd name="connsiteX1" fmla="*/ 468923 w 1664677"/>
              <a:gd name="connsiteY1" fmla="*/ 187569 h 726831"/>
              <a:gd name="connsiteX2" fmla="*/ 1664677 w 1664677"/>
              <a:gd name="connsiteY2" fmla="*/ 726831 h 726831"/>
              <a:gd name="connsiteX0" fmla="*/ 0 w 1664677"/>
              <a:gd name="connsiteY0" fmla="*/ 0 h 726831"/>
              <a:gd name="connsiteX1" fmla="*/ 468923 w 1664677"/>
              <a:gd name="connsiteY1" fmla="*/ 187569 h 726831"/>
              <a:gd name="connsiteX2" fmla="*/ 1664677 w 1664677"/>
              <a:gd name="connsiteY2" fmla="*/ 726831 h 726831"/>
              <a:gd name="connsiteX0" fmla="*/ 0 w 1664677"/>
              <a:gd name="connsiteY0" fmla="*/ 0 h 726831"/>
              <a:gd name="connsiteX1" fmla="*/ 468923 w 1664677"/>
              <a:gd name="connsiteY1" fmla="*/ 187569 h 726831"/>
              <a:gd name="connsiteX2" fmla="*/ 1664677 w 1664677"/>
              <a:gd name="connsiteY2" fmla="*/ 726831 h 726831"/>
              <a:gd name="connsiteX0" fmla="*/ 0 w 1664677"/>
              <a:gd name="connsiteY0" fmla="*/ 0 h 644769"/>
              <a:gd name="connsiteX1" fmla="*/ 468923 w 1664677"/>
              <a:gd name="connsiteY1" fmla="*/ 187569 h 644769"/>
              <a:gd name="connsiteX2" fmla="*/ 1664677 w 1664677"/>
              <a:gd name="connsiteY2" fmla="*/ 644769 h 644769"/>
              <a:gd name="connsiteX0" fmla="*/ 0 w 1664677"/>
              <a:gd name="connsiteY0" fmla="*/ 0 h 644769"/>
              <a:gd name="connsiteX1" fmla="*/ 480646 w 1664677"/>
              <a:gd name="connsiteY1" fmla="*/ 152400 h 644769"/>
              <a:gd name="connsiteX2" fmla="*/ 1664677 w 1664677"/>
              <a:gd name="connsiteY2" fmla="*/ 644769 h 644769"/>
              <a:gd name="connsiteX0" fmla="*/ 0 w 1664677"/>
              <a:gd name="connsiteY0" fmla="*/ 0 h 644769"/>
              <a:gd name="connsiteX1" fmla="*/ 844061 w 1664677"/>
              <a:gd name="connsiteY1" fmla="*/ 386861 h 644769"/>
              <a:gd name="connsiteX2" fmla="*/ 1664677 w 1664677"/>
              <a:gd name="connsiteY2" fmla="*/ 644769 h 644769"/>
            </a:gdLst>
            <a:ahLst/>
            <a:cxnLst>
              <a:cxn ang="0">
                <a:pos x="connsiteX0" y="connsiteY0"/>
              </a:cxn>
              <a:cxn ang="0">
                <a:pos x="connsiteX1" y="connsiteY1"/>
              </a:cxn>
              <a:cxn ang="0">
                <a:pos x="connsiteX2" y="connsiteY2"/>
              </a:cxn>
            </a:cxnLst>
            <a:rect l="l" t="t" r="r" b="b"/>
            <a:pathLst>
              <a:path w="1664677" h="644769">
                <a:moveTo>
                  <a:pt x="0" y="0"/>
                </a:moveTo>
                <a:cubicBezTo>
                  <a:pt x="201245" y="9769"/>
                  <a:pt x="566615" y="279400"/>
                  <a:pt x="844061" y="386861"/>
                </a:cubicBezTo>
                <a:cubicBezTo>
                  <a:pt x="1121507" y="494322"/>
                  <a:pt x="1170354" y="517769"/>
                  <a:pt x="1664677" y="644769"/>
                </a:cubicBezTo>
              </a:path>
            </a:pathLst>
          </a:cu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Szabadkézi sokszög 99"/>
          <p:cNvSpPr/>
          <p:nvPr/>
        </p:nvSpPr>
        <p:spPr>
          <a:xfrm>
            <a:off x="7731733" y="5368544"/>
            <a:ext cx="1041675" cy="385982"/>
          </a:xfrm>
          <a:custGeom>
            <a:avLst/>
            <a:gdLst>
              <a:gd name="connsiteX0" fmla="*/ 0 w 2347028"/>
              <a:gd name="connsiteY0" fmla="*/ 0 h 380197"/>
              <a:gd name="connsiteX1" fmla="*/ 656492 w 2347028"/>
              <a:gd name="connsiteY1" fmla="*/ 269630 h 380197"/>
              <a:gd name="connsiteX2" fmla="*/ 1559169 w 2347028"/>
              <a:gd name="connsiteY2" fmla="*/ 375138 h 380197"/>
              <a:gd name="connsiteX3" fmla="*/ 2274277 w 2347028"/>
              <a:gd name="connsiteY3" fmla="*/ 363415 h 380197"/>
              <a:gd name="connsiteX4" fmla="*/ 2286000 w 2347028"/>
              <a:gd name="connsiteY4" fmla="*/ 363415 h 380197"/>
              <a:gd name="connsiteX0" fmla="*/ 0 w 2347028"/>
              <a:gd name="connsiteY0" fmla="*/ 0 h 385155"/>
              <a:gd name="connsiteX1" fmla="*/ 709471 w 2347028"/>
              <a:gd name="connsiteY1" fmla="*/ 199292 h 385155"/>
              <a:gd name="connsiteX2" fmla="*/ 1559169 w 2347028"/>
              <a:gd name="connsiteY2" fmla="*/ 375138 h 385155"/>
              <a:gd name="connsiteX3" fmla="*/ 2274277 w 2347028"/>
              <a:gd name="connsiteY3" fmla="*/ 363415 h 385155"/>
              <a:gd name="connsiteX4" fmla="*/ 2286000 w 2347028"/>
              <a:gd name="connsiteY4" fmla="*/ 363415 h 385155"/>
              <a:gd name="connsiteX0" fmla="*/ 0 w 2350691"/>
              <a:gd name="connsiteY0" fmla="*/ 0 h 366681"/>
              <a:gd name="connsiteX1" fmla="*/ 709471 w 2350691"/>
              <a:gd name="connsiteY1" fmla="*/ 199292 h 366681"/>
              <a:gd name="connsiteX2" fmla="*/ 1506190 w 2350691"/>
              <a:gd name="connsiteY2" fmla="*/ 316523 h 366681"/>
              <a:gd name="connsiteX3" fmla="*/ 2274277 w 2350691"/>
              <a:gd name="connsiteY3" fmla="*/ 363415 h 366681"/>
              <a:gd name="connsiteX4" fmla="*/ 2286000 w 2350691"/>
              <a:gd name="connsiteY4" fmla="*/ 363415 h 366681"/>
              <a:gd name="connsiteX0" fmla="*/ 0 w 2430158"/>
              <a:gd name="connsiteY0" fmla="*/ 0 h 354958"/>
              <a:gd name="connsiteX1" fmla="*/ 788938 w 2430158"/>
              <a:gd name="connsiteY1" fmla="*/ 187569 h 354958"/>
              <a:gd name="connsiteX2" fmla="*/ 1585657 w 2430158"/>
              <a:gd name="connsiteY2" fmla="*/ 304800 h 354958"/>
              <a:gd name="connsiteX3" fmla="*/ 2353744 w 2430158"/>
              <a:gd name="connsiteY3" fmla="*/ 351692 h 354958"/>
              <a:gd name="connsiteX4" fmla="*/ 2365467 w 2430158"/>
              <a:gd name="connsiteY4" fmla="*/ 351692 h 354958"/>
              <a:gd name="connsiteX0" fmla="*/ 0 w 2430158"/>
              <a:gd name="connsiteY0" fmla="*/ 0 h 354958"/>
              <a:gd name="connsiteX1" fmla="*/ 788938 w 2430158"/>
              <a:gd name="connsiteY1" fmla="*/ 187569 h 354958"/>
              <a:gd name="connsiteX2" fmla="*/ 1585657 w 2430158"/>
              <a:gd name="connsiteY2" fmla="*/ 304800 h 354958"/>
              <a:gd name="connsiteX3" fmla="*/ 2353744 w 2430158"/>
              <a:gd name="connsiteY3" fmla="*/ 351692 h 354958"/>
              <a:gd name="connsiteX4" fmla="*/ 2365467 w 2430158"/>
              <a:gd name="connsiteY4" fmla="*/ 351692 h 354958"/>
              <a:gd name="connsiteX0" fmla="*/ 0 w 2357440"/>
              <a:gd name="connsiteY0" fmla="*/ 0 h 393602"/>
              <a:gd name="connsiteX1" fmla="*/ 788938 w 2357440"/>
              <a:gd name="connsiteY1" fmla="*/ 187569 h 393602"/>
              <a:gd name="connsiteX2" fmla="*/ 1585657 w 2357440"/>
              <a:gd name="connsiteY2" fmla="*/ 304800 h 393602"/>
              <a:gd name="connsiteX3" fmla="*/ 2353744 w 2357440"/>
              <a:gd name="connsiteY3" fmla="*/ 351692 h 393602"/>
              <a:gd name="connsiteX4" fmla="*/ 1883363 w 2357440"/>
              <a:gd name="connsiteY4" fmla="*/ 393602 h 393602"/>
              <a:gd name="connsiteX0" fmla="*/ 0 w 2353743"/>
              <a:gd name="connsiteY0" fmla="*/ 0 h 351692"/>
              <a:gd name="connsiteX1" fmla="*/ 788938 w 2353743"/>
              <a:gd name="connsiteY1" fmla="*/ 187569 h 351692"/>
              <a:gd name="connsiteX2" fmla="*/ 1585657 w 2353743"/>
              <a:gd name="connsiteY2" fmla="*/ 304800 h 351692"/>
              <a:gd name="connsiteX3" fmla="*/ 2353744 w 2353743"/>
              <a:gd name="connsiteY3" fmla="*/ 351692 h 351692"/>
              <a:gd name="connsiteX0" fmla="*/ 0 w 2379570"/>
              <a:gd name="connsiteY0" fmla="*/ 0 h 370742"/>
              <a:gd name="connsiteX1" fmla="*/ 788938 w 2379570"/>
              <a:gd name="connsiteY1" fmla="*/ 187569 h 370742"/>
              <a:gd name="connsiteX2" fmla="*/ 1585657 w 2379570"/>
              <a:gd name="connsiteY2" fmla="*/ 304800 h 370742"/>
              <a:gd name="connsiteX3" fmla="*/ 2379570 w 2379570"/>
              <a:gd name="connsiteY3" fmla="*/ 370742 h 370742"/>
              <a:gd name="connsiteX0" fmla="*/ 0 w 2353743"/>
              <a:gd name="connsiteY0" fmla="*/ 0 h 385982"/>
              <a:gd name="connsiteX1" fmla="*/ 763111 w 2353743"/>
              <a:gd name="connsiteY1" fmla="*/ 202809 h 385982"/>
              <a:gd name="connsiteX2" fmla="*/ 1559830 w 2353743"/>
              <a:gd name="connsiteY2" fmla="*/ 320040 h 385982"/>
              <a:gd name="connsiteX3" fmla="*/ 2353743 w 2353743"/>
              <a:gd name="connsiteY3" fmla="*/ 385982 h 385982"/>
            </a:gdLst>
            <a:ahLst/>
            <a:cxnLst>
              <a:cxn ang="0">
                <a:pos x="connsiteX0" y="connsiteY0"/>
              </a:cxn>
              <a:cxn ang="0">
                <a:pos x="connsiteX1" y="connsiteY1"/>
              </a:cxn>
              <a:cxn ang="0">
                <a:pos x="connsiteX2" y="connsiteY2"/>
              </a:cxn>
              <a:cxn ang="0">
                <a:pos x="connsiteX3" y="connsiteY3"/>
              </a:cxn>
            </a:cxnLst>
            <a:rect l="l" t="t" r="r" b="b"/>
            <a:pathLst>
              <a:path w="2353743" h="385982">
                <a:moveTo>
                  <a:pt x="0" y="0"/>
                </a:moveTo>
                <a:cubicBezTo>
                  <a:pt x="463206" y="56661"/>
                  <a:pt x="503139" y="149469"/>
                  <a:pt x="763111" y="202809"/>
                </a:cubicBezTo>
                <a:cubicBezTo>
                  <a:pt x="1023083" y="256149"/>
                  <a:pt x="1294725" y="289511"/>
                  <a:pt x="1559830" y="320040"/>
                </a:cubicBezTo>
                <a:cubicBezTo>
                  <a:pt x="1824935" y="350569"/>
                  <a:pt x="2304125" y="371182"/>
                  <a:pt x="2353743" y="385982"/>
                </a:cubicBezTo>
              </a:path>
            </a:pathLst>
          </a:cu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Egyenes összekötő 102"/>
          <p:cNvCxnSpPr/>
          <p:nvPr/>
        </p:nvCxnSpPr>
        <p:spPr>
          <a:xfrm>
            <a:off x="8764393" y="1820071"/>
            <a:ext cx="11541" cy="435644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Szabadkézi sokszög 103"/>
          <p:cNvSpPr/>
          <p:nvPr/>
        </p:nvSpPr>
        <p:spPr>
          <a:xfrm>
            <a:off x="8771732" y="5753689"/>
            <a:ext cx="1059374" cy="89726"/>
          </a:xfrm>
          <a:custGeom>
            <a:avLst/>
            <a:gdLst>
              <a:gd name="connsiteX0" fmla="*/ 0 w 2347028"/>
              <a:gd name="connsiteY0" fmla="*/ 0 h 380197"/>
              <a:gd name="connsiteX1" fmla="*/ 656492 w 2347028"/>
              <a:gd name="connsiteY1" fmla="*/ 269630 h 380197"/>
              <a:gd name="connsiteX2" fmla="*/ 1559169 w 2347028"/>
              <a:gd name="connsiteY2" fmla="*/ 375138 h 380197"/>
              <a:gd name="connsiteX3" fmla="*/ 2274277 w 2347028"/>
              <a:gd name="connsiteY3" fmla="*/ 363415 h 380197"/>
              <a:gd name="connsiteX4" fmla="*/ 2286000 w 2347028"/>
              <a:gd name="connsiteY4" fmla="*/ 363415 h 380197"/>
              <a:gd name="connsiteX0" fmla="*/ 0 w 2347028"/>
              <a:gd name="connsiteY0" fmla="*/ 0 h 385155"/>
              <a:gd name="connsiteX1" fmla="*/ 709471 w 2347028"/>
              <a:gd name="connsiteY1" fmla="*/ 199292 h 385155"/>
              <a:gd name="connsiteX2" fmla="*/ 1559169 w 2347028"/>
              <a:gd name="connsiteY2" fmla="*/ 375138 h 385155"/>
              <a:gd name="connsiteX3" fmla="*/ 2274277 w 2347028"/>
              <a:gd name="connsiteY3" fmla="*/ 363415 h 385155"/>
              <a:gd name="connsiteX4" fmla="*/ 2286000 w 2347028"/>
              <a:gd name="connsiteY4" fmla="*/ 363415 h 385155"/>
              <a:gd name="connsiteX0" fmla="*/ 0 w 2350691"/>
              <a:gd name="connsiteY0" fmla="*/ 0 h 366681"/>
              <a:gd name="connsiteX1" fmla="*/ 709471 w 2350691"/>
              <a:gd name="connsiteY1" fmla="*/ 199292 h 366681"/>
              <a:gd name="connsiteX2" fmla="*/ 1506190 w 2350691"/>
              <a:gd name="connsiteY2" fmla="*/ 316523 h 366681"/>
              <a:gd name="connsiteX3" fmla="*/ 2274277 w 2350691"/>
              <a:gd name="connsiteY3" fmla="*/ 363415 h 366681"/>
              <a:gd name="connsiteX4" fmla="*/ 2286000 w 2350691"/>
              <a:gd name="connsiteY4" fmla="*/ 363415 h 366681"/>
              <a:gd name="connsiteX0" fmla="*/ 0 w 2393736"/>
              <a:gd name="connsiteY0" fmla="*/ 0 h 382942"/>
              <a:gd name="connsiteX1" fmla="*/ 752516 w 2393736"/>
              <a:gd name="connsiteY1" fmla="*/ 215553 h 382942"/>
              <a:gd name="connsiteX2" fmla="*/ 1549235 w 2393736"/>
              <a:gd name="connsiteY2" fmla="*/ 332784 h 382942"/>
              <a:gd name="connsiteX3" fmla="*/ 2317322 w 2393736"/>
              <a:gd name="connsiteY3" fmla="*/ 379676 h 382942"/>
              <a:gd name="connsiteX4" fmla="*/ 2329045 w 2393736"/>
              <a:gd name="connsiteY4" fmla="*/ 379676 h 382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736" h="382942">
                <a:moveTo>
                  <a:pt x="0" y="0"/>
                </a:moveTo>
                <a:cubicBezTo>
                  <a:pt x="198315" y="103553"/>
                  <a:pt x="494310" y="160089"/>
                  <a:pt x="752516" y="215553"/>
                </a:cubicBezTo>
                <a:cubicBezTo>
                  <a:pt x="1010722" y="271017"/>
                  <a:pt x="1288434" y="305430"/>
                  <a:pt x="1549235" y="332784"/>
                </a:cubicBezTo>
                <a:cubicBezTo>
                  <a:pt x="1810036" y="360138"/>
                  <a:pt x="2187354" y="371861"/>
                  <a:pt x="2317322" y="379676"/>
                </a:cubicBezTo>
                <a:cubicBezTo>
                  <a:pt x="2447290" y="387491"/>
                  <a:pt x="2383752" y="378699"/>
                  <a:pt x="2329045" y="379676"/>
                </a:cubicBezTo>
              </a:path>
            </a:pathLst>
          </a:cu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Egyenes összekötő nyíllal 107"/>
          <p:cNvCxnSpPr/>
          <p:nvPr/>
        </p:nvCxnSpPr>
        <p:spPr>
          <a:xfrm flipH="1">
            <a:off x="8790782" y="3048180"/>
            <a:ext cx="1" cy="418888"/>
          </a:xfrm>
          <a:prstGeom prst="straightConnector1">
            <a:avLst/>
          </a:prstGeom>
          <a:ln w="38100">
            <a:solidFill>
              <a:srgbClr val="42BFBB"/>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66" name="Ellipszis 65"/>
          <p:cNvSpPr/>
          <p:nvPr/>
        </p:nvSpPr>
        <p:spPr>
          <a:xfrm>
            <a:off x="5190042" y="1826509"/>
            <a:ext cx="231494" cy="2199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Ellipszis 100"/>
          <p:cNvSpPr/>
          <p:nvPr/>
        </p:nvSpPr>
        <p:spPr>
          <a:xfrm>
            <a:off x="7636696" y="1804343"/>
            <a:ext cx="231494" cy="2199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Ellipszis 101"/>
          <p:cNvSpPr/>
          <p:nvPr/>
        </p:nvSpPr>
        <p:spPr>
          <a:xfrm>
            <a:off x="8644875" y="1804344"/>
            <a:ext cx="231494" cy="2199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zenkét ágú csillag 31"/>
          <p:cNvSpPr/>
          <p:nvPr/>
        </p:nvSpPr>
        <p:spPr>
          <a:xfrm>
            <a:off x="10373551" y="1664604"/>
            <a:ext cx="474562" cy="466176"/>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116125" y="4723774"/>
            <a:ext cx="3866162" cy="1211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Rectangle 3"/>
              <p:cNvSpPr/>
              <p:nvPr/>
            </p:nvSpPr>
            <p:spPr>
              <a:xfrm>
                <a:off x="4885049" y="1008959"/>
                <a:ext cx="1312282" cy="6227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𝑠𝑎𝑚𝑝</m:t>
                          </m:r>
                        </m:sub>
                      </m:sSub>
                    </m:oMath>
                  </m:oMathPara>
                </a14:m>
                <a:endParaRPr lang="en-US" sz="3200" dirty="0"/>
              </a:p>
            </p:txBody>
          </p:sp>
        </mc:Choice>
        <mc:Fallback>
          <p:sp>
            <p:nvSpPr>
              <p:cNvPr id="4" name="Rectangle 3"/>
              <p:cNvSpPr>
                <a:spLocks noRot="1" noChangeAspect="1" noMove="1" noResize="1" noEditPoints="1" noAdjustHandles="1" noChangeArrowheads="1" noChangeShapeType="1" noTextEdit="1"/>
              </p:cNvSpPr>
              <p:nvPr/>
            </p:nvSpPr>
            <p:spPr>
              <a:xfrm>
                <a:off x="4885049" y="1008959"/>
                <a:ext cx="1312282" cy="622735"/>
              </a:xfrm>
              <a:prstGeom prst="rect">
                <a:avLst/>
              </a:prstGeom>
              <a:blipFill rotWithShape="1">
                <a:blip r:embed="rId12"/>
                <a:stretch>
                  <a:fillRect/>
                </a:stretch>
              </a:blipFill>
            </p:spPr>
            <p:txBody>
              <a:bodyPr/>
              <a:lstStyle/>
              <a:p>
                <a:r>
                  <a:rPr lang="en-US">
                    <a:noFill/>
                  </a:rPr>
                  <a:t> </a:t>
                </a:r>
              </a:p>
            </p:txBody>
          </p:sp>
        </mc:Fallback>
      </mc:AlternateContent>
      <p:sp>
        <p:nvSpPr>
          <p:cNvPr id="64" name="Rectangle 63"/>
          <p:cNvSpPr/>
          <p:nvPr/>
        </p:nvSpPr>
        <p:spPr>
          <a:xfrm>
            <a:off x="5109478" y="1725191"/>
            <a:ext cx="434189" cy="466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9"/>
          <p:cNvGrpSpPr>
            <a:grpSpLocks/>
          </p:cNvGrpSpPr>
          <p:nvPr/>
        </p:nvGrpSpPr>
        <p:grpSpPr bwMode="auto">
          <a:xfrm>
            <a:off x="4555617" y="1554306"/>
            <a:ext cx="856851" cy="764323"/>
            <a:chOff x="144" y="2184"/>
            <a:chExt cx="852" cy="984"/>
          </a:xfrm>
        </p:grpSpPr>
        <p:sp>
          <p:nvSpPr>
            <p:cNvPr id="22"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5"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6"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mc:Choice xmlns:a14="http://schemas.microsoft.com/office/drawing/2010/main" Requires="a14">
          <p:sp>
            <p:nvSpPr>
              <p:cNvPr id="70" name="Téglalap 69"/>
              <p:cNvSpPr/>
              <p:nvPr/>
            </p:nvSpPr>
            <p:spPr>
              <a:xfrm>
                <a:off x="364083" y="4558890"/>
                <a:ext cx="3913635" cy="13669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b="0" i="1" smtClean="0">
                              <a:latin typeface="Cambria Math"/>
                              <a:cs typeface="Times New Roman" panose="02020603050405020304" pitchFamily="18" charset="0"/>
                            </a:rPr>
                            <m:t>𝑑𝑖𝑓</m:t>
                          </m:r>
                        </m:sub>
                      </m:sSub>
                      <m:r>
                        <a:rPr lang="en-US" sz="3200" b="0" i="1" smtClean="0">
                          <a:latin typeface="Cambria Math"/>
                          <a:cs typeface="Times New Roman" panose="02020603050405020304" pitchFamily="18" charset="0"/>
                        </a:rPr>
                        <m:t>𝑟</m:t>
                      </m:r>
                      <m:r>
                        <a:rPr lang="en-US" sz="3200" b="1" i="1" smtClean="0">
                          <a:latin typeface="Cambria Math"/>
                          <a:cs typeface="Times New Roman" panose="02020603050405020304" pitchFamily="18" charset="0"/>
                        </a:rPr>
                        <m:t>=</m:t>
                      </m:r>
                      <m:f>
                        <m:fPr>
                          <m:ctrlPr>
                            <a:rPr lang="en-US" sz="3200" b="1" i="1" smtClean="0">
                              <a:latin typeface="Cambria Math"/>
                              <a:cs typeface="Times New Roman" panose="02020603050405020304" pitchFamily="18" charset="0"/>
                            </a:rPr>
                          </m:ctrlPr>
                        </m:fPr>
                        <m:num>
                          <m:sSup>
                            <m:sSupPr>
                              <m:ctrlPr>
                                <a:rPr lang="en-US" sz="3200" b="1" i="1">
                                  <a:latin typeface="Cambria Math"/>
                                  <a:cs typeface="Times New Roman" panose="02020603050405020304" pitchFamily="18" charset="0"/>
                                </a:rPr>
                              </m:ctrlPr>
                            </m:sSupPr>
                            <m:e>
                              <m:d>
                                <m:dPr>
                                  <m:ctrlPr>
                                    <a:rPr lang="en-US" sz="3200" i="1">
                                      <a:latin typeface="Cambria Math"/>
                                      <a:cs typeface="Times New Roman" panose="02020603050405020304" pitchFamily="18" charset="0"/>
                                    </a:rPr>
                                  </m:ctrlPr>
                                </m:dPr>
                                <m:e>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𝑑𝑖𝑓</m:t>
                                      </m:r>
                                    </m:sub>
                                  </m:sSub>
                                </m:e>
                              </m:d>
                            </m:e>
                            <m:sup>
                              <m:r>
                                <a:rPr lang="en-US" sz="3200" b="1" i="1">
                                  <a:latin typeface="Cambria Math"/>
                                  <a:cs typeface="Times New Roman" panose="02020603050405020304" pitchFamily="18" charset="0"/>
                                </a:rPr>
                                <m:t>𝟐</m:t>
                              </m:r>
                            </m:sup>
                          </m:sSup>
                        </m:num>
                        <m:den>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b="0" i="1" smtClean="0">
                                  <a:latin typeface="Cambria Math"/>
                                  <a:cs typeface="Times New Roman" panose="02020603050405020304" pitchFamily="18" charset="0"/>
                                </a:rPr>
                                <m:t>𝑠𝑎𝑚𝑝</m:t>
                              </m:r>
                            </m:sub>
                          </m:sSub>
                        </m:den>
                      </m:f>
                      <m:r>
                        <a:rPr lang="en-US" sz="3200" b="1" i="1" smtClean="0">
                          <a:latin typeface="Cambria Math"/>
                          <a:cs typeface="Times New Roman" panose="02020603050405020304" pitchFamily="18" charset="0"/>
                        </a:rPr>
                        <m:t>&lt;</m:t>
                      </m:r>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𝑡</m:t>
                          </m:r>
                        </m:sub>
                      </m:sSub>
                    </m:oMath>
                  </m:oMathPara>
                </a14:m>
                <a:endParaRPr lang="en-US" sz="3200" dirty="0" smtClean="0">
                  <a:cs typeface="Times New Roman" panose="02020603050405020304" pitchFamily="18" charset="0"/>
                </a:endParaRPr>
              </a:p>
            </p:txBody>
          </p:sp>
        </mc:Choice>
        <mc:Fallback>
          <p:sp>
            <p:nvSpPr>
              <p:cNvPr id="70" name="Téglalap 69"/>
              <p:cNvSpPr>
                <a:spLocks noRot="1" noChangeAspect="1" noMove="1" noResize="1" noEditPoints="1" noAdjustHandles="1" noChangeArrowheads="1" noChangeShapeType="1" noTextEdit="1"/>
              </p:cNvSpPr>
              <p:nvPr/>
            </p:nvSpPr>
            <p:spPr>
              <a:xfrm>
                <a:off x="364083" y="4558890"/>
                <a:ext cx="3913635" cy="1366913"/>
              </a:xfrm>
              <a:prstGeom prst="rect">
                <a:avLst/>
              </a:prstGeom>
              <a:blipFill rotWithShape="1">
                <a:blip r:embed="rId13"/>
                <a:stretch>
                  <a:fillRect/>
                </a:stretch>
              </a:blipFill>
            </p:spPr>
            <p:txBody>
              <a:bodyPr/>
              <a:lstStyle/>
              <a:p>
                <a:r>
                  <a:rPr lang="en-US">
                    <a:noFill/>
                  </a:rPr>
                  <a:t> </a:t>
                </a:r>
              </a:p>
            </p:txBody>
          </p:sp>
        </mc:Fallback>
      </mc:AlternateContent>
      <p:sp>
        <p:nvSpPr>
          <p:cNvPr id="6" name="Szövegdoboz 5"/>
          <p:cNvSpPr txBox="1"/>
          <p:nvPr/>
        </p:nvSpPr>
        <p:spPr>
          <a:xfrm>
            <a:off x="314238" y="4102034"/>
            <a:ext cx="4282967" cy="584775"/>
          </a:xfrm>
          <a:prstGeom prst="rect">
            <a:avLst/>
          </a:prstGeom>
          <a:noFill/>
        </p:spPr>
        <p:txBody>
          <a:bodyPr wrap="none" rtlCol="0">
            <a:spAutoFit/>
          </a:bodyPr>
          <a:lstStyle/>
          <a:p>
            <a:r>
              <a:rPr lang="hu-HU" sz="3200" dirty="0" err="1" smtClean="0"/>
              <a:t>Variance</a:t>
            </a:r>
            <a:r>
              <a:rPr lang="hu-HU" sz="3200" dirty="0" smtClean="0"/>
              <a:t> </a:t>
            </a:r>
            <a:r>
              <a:rPr lang="hu-HU" sz="3200" dirty="0" err="1" smtClean="0"/>
              <a:t>improvement</a:t>
            </a:r>
            <a:r>
              <a:rPr lang="hu-HU" sz="3200" dirty="0" smtClean="0"/>
              <a:t> </a:t>
            </a:r>
            <a:r>
              <a:rPr lang="hu-HU" sz="3200" dirty="0" err="1" smtClean="0"/>
              <a:t>if</a:t>
            </a:r>
            <a:endParaRPr lang="en-US" sz="3200" dirty="0"/>
          </a:p>
        </p:txBody>
      </p:sp>
    </p:spTree>
    <p:extLst>
      <p:ext uri="{BB962C8B-B14F-4D97-AF65-F5344CB8AC3E}">
        <p14:creationId xmlns:p14="http://schemas.microsoft.com/office/powerpoint/2010/main" val="120873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down)">
                                      <p:cBhvr>
                                        <p:cTn id="10" dur="500"/>
                                        <p:tgtEl>
                                          <p:spTgt spid="6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down)">
                                      <p:cBhvr>
                                        <p:cTn id="13" dur="500"/>
                                        <p:tgtEl>
                                          <p:spTgt spid="5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down)">
                                      <p:cBhvr>
                                        <p:cTn id="16" dur="500"/>
                                        <p:tgtEl>
                                          <p:spTgt spid="6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down)">
                                      <p:cBhvr>
                                        <p:cTn id="31" dur="500"/>
                                        <p:tgtEl>
                                          <p:spTgt spid="58"/>
                                        </p:tgtEl>
                                      </p:cBhvr>
                                    </p:animEffect>
                                  </p:childTnLst>
                                </p:cTn>
                              </p:par>
                              <p:par>
                                <p:cTn id="32" presetID="22" presetClass="entr" presetSubtype="4"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down)">
                                      <p:cBhvr>
                                        <p:cTn id="34" dur="500"/>
                                        <p:tgtEl>
                                          <p:spTgt spid="57"/>
                                        </p:tgtEl>
                                      </p:cBhvr>
                                    </p:animEffect>
                                  </p:childTnLst>
                                </p:cTn>
                              </p:par>
                              <p:par>
                                <p:cTn id="35" presetID="22" presetClass="entr" presetSubtype="4"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cTn>
                              </p:par>
                              <p:par>
                                <p:cTn id="38" presetID="22" presetClass="entr" presetSubtype="4" fill="hold"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barn(inVertical)">
                                      <p:cBhvr>
                                        <p:cTn id="45" dur="500"/>
                                        <p:tgtEl>
                                          <p:spTgt spid="63"/>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down)">
                                      <p:cBhvr>
                                        <p:cTn id="49" dur="500"/>
                                        <p:tgtEl>
                                          <p:spTgt spid="49"/>
                                        </p:tgtEl>
                                      </p:cBhvr>
                                    </p:animEffect>
                                  </p:childTnLst>
                                </p:cTn>
                              </p:par>
                            </p:childTnLst>
                          </p:cTn>
                        </p:par>
                        <p:par>
                          <p:cTn id="50" fill="hold">
                            <p:stCondLst>
                              <p:cond delay="1000"/>
                            </p:stCondLst>
                            <p:childTnLst>
                              <p:par>
                                <p:cTn id="51" presetID="1" presetClass="exit"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hidden"/>
                                      </p:to>
                                    </p:set>
                                  </p:childTnLst>
                                </p:cTn>
                              </p:par>
                            </p:childTnLst>
                          </p:cTn>
                        </p:par>
                        <p:par>
                          <p:cTn id="53" fill="hold">
                            <p:stCondLst>
                              <p:cond delay="1000"/>
                            </p:stCondLst>
                            <p:childTnLst>
                              <p:par>
                                <p:cTn id="54" presetID="16" presetClass="entr" presetSubtype="21" fill="hold" grpId="0" nodeType="after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barn(inVertical)">
                                      <p:cBhvr>
                                        <p:cTn id="56" dur="500"/>
                                        <p:tgtEl>
                                          <p:spTgt spid="69"/>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par>
                          <p:cTn id="61" fill="hold">
                            <p:stCondLst>
                              <p:cond delay="0"/>
                            </p:stCondLst>
                            <p:childTnLst>
                              <p:par>
                                <p:cTn id="62" presetID="42" presetClass="path" presetSubtype="0" accel="50000" decel="50000" fill="hold" grpId="0" nodeType="afterEffect">
                                  <p:stCondLst>
                                    <p:cond delay="0"/>
                                  </p:stCondLst>
                                  <p:childTnLst>
                                    <p:animMotion origin="layout" path="M -2.92785E-6 -1.2766E-6 L 0.20045 -0.00277 " pathEditMode="relative" rAng="0" ptsTypes="AA">
                                      <p:cBhvr>
                                        <p:cTn id="63" dur="2000" fill="hold"/>
                                        <p:tgtEl>
                                          <p:spTgt spid="66"/>
                                        </p:tgtEl>
                                        <p:attrNameLst>
                                          <p:attrName>ppt_x</p:attrName>
                                          <p:attrName>ppt_y</p:attrName>
                                        </p:attrNameLst>
                                      </p:cBhvr>
                                      <p:rCtr x="10016" y="-139"/>
                                    </p:animMotion>
                                  </p:childTnLst>
                                </p:cTn>
                              </p:par>
                            </p:childTnLst>
                          </p:cTn>
                        </p:par>
                        <p:par>
                          <p:cTn id="64" fill="hold">
                            <p:stCondLst>
                              <p:cond delay="2000"/>
                            </p:stCondLst>
                            <p:childTnLst>
                              <p:par>
                                <p:cTn id="65" presetID="22" presetClass="entr" presetSubtype="4"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wipe(down)">
                                      <p:cBhvr>
                                        <p:cTn id="67" dur="500"/>
                                        <p:tgtEl>
                                          <p:spTgt spid="67"/>
                                        </p:tgtEl>
                                      </p:cBhvr>
                                    </p:animEffect>
                                  </p:childTnLst>
                                </p:cTn>
                              </p:par>
                              <p:par>
                                <p:cTn id="68" presetID="22" presetClass="entr" presetSubtype="4" fill="hold"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childTnLst>
                          </p:cTn>
                        </p:par>
                        <p:par>
                          <p:cTn id="71" fill="hold">
                            <p:stCondLst>
                              <p:cond delay="2500"/>
                            </p:stCondLst>
                            <p:childTnLst>
                              <p:par>
                                <p:cTn id="72" presetID="22" presetClass="entr" presetSubtype="4"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down)">
                                      <p:cBhvr>
                                        <p:cTn id="74" dur="500"/>
                                        <p:tgtEl>
                                          <p:spTgt spid="68"/>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childTnLst>
                                </p:cTn>
                              </p:par>
                            </p:childTnLst>
                          </p:cTn>
                        </p:par>
                        <p:par>
                          <p:cTn id="81" fill="hold">
                            <p:stCondLst>
                              <p:cond delay="0"/>
                            </p:stCondLst>
                            <p:childTnLst>
                              <p:par>
                                <p:cTn id="82" presetID="42" presetClass="path" presetSubtype="0" accel="50000" decel="50000" fill="hold" grpId="0" nodeType="afterEffect">
                                  <p:stCondLst>
                                    <p:cond delay="0"/>
                                  </p:stCondLst>
                                  <p:childTnLst>
                                    <p:animMotion origin="layout" path="M -4.79167E-6 -4.07407E-6 L 0.00131 0.0257 " pathEditMode="relative" rAng="0" ptsTypes="AA">
                                      <p:cBhvr>
                                        <p:cTn id="83" dur="2000" fill="hold"/>
                                        <p:tgtEl>
                                          <p:spTgt spid="100"/>
                                        </p:tgtEl>
                                        <p:attrNameLst>
                                          <p:attrName>ppt_x</p:attrName>
                                          <p:attrName>ppt_y</p:attrName>
                                        </p:attrNameLst>
                                      </p:cBhvr>
                                      <p:rCtr x="65" y="1273"/>
                                    </p:animMotion>
                                  </p:childTnLst>
                                </p:cTn>
                              </p:par>
                            </p:childTnLst>
                          </p:cTn>
                        </p:par>
                        <p:par>
                          <p:cTn id="84" fill="hold">
                            <p:stCondLst>
                              <p:cond delay="2000"/>
                            </p:stCondLst>
                            <p:childTnLst>
                              <p:par>
                                <p:cTn id="85" presetID="1" presetClass="entr" presetSubtype="0" fill="hold" grpId="1" nodeType="afterEffect">
                                  <p:stCondLst>
                                    <p:cond delay="0"/>
                                  </p:stCondLst>
                                  <p:childTnLst>
                                    <p:set>
                                      <p:cBhvr>
                                        <p:cTn id="86" dur="1" fill="hold">
                                          <p:stCondLst>
                                            <p:cond delay="0"/>
                                          </p:stCondLst>
                                        </p:cTn>
                                        <p:tgtEl>
                                          <p:spTgt spid="10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grpId="0" nodeType="clickEffect">
                                  <p:stCondLst>
                                    <p:cond delay="0"/>
                                  </p:stCondLst>
                                  <p:childTnLst>
                                    <p:animMotion origin="layout" path="M -0.00026 0.00046 L 0.08281 0.00116 " pathEditMode="relative" rAng="0" ptsTypes="AA">
                                      <p:cBhvr>
                                        <p:cTn id="90" dur="2000" fill="hold"/>
                                        <p:tgtEl>
                                          <p:spTgt spid="101"/>
                                        </p:tgtEl>
                                        <p:attrNameLst>
                                          <p:attrName>ppt_x</p:attrName>
                                          <p:attrName>ppt_y</p:attrName>
                                        </p:attrNameLst>
                                      </p:cBhvr>
                                      <p:rCtr x="4154" y="23"/>
                                    </p:animMotion>
                                  </p:childTnLst>
                                </p:cTn>
                              </p:par>
                            </p:childTnLst>
                          </p:cTn>
                        </p:par>
                        <p:par>
                          <p:cTn id="91" fill="hold">
                            <p:stCondLst>
                              <p:cond delay="2000"/>
                            </p:stCondLst>
                            <p:childTnLst>
                              <p:par>
                                <p:cTn id="92" presetID="16" presetClass="entr" presetSubtype="21" fill="hold" nodeType="afterEffect">
                                  <p:stCondLst>
                                    <p:cond delay="0"/>
                                  </p:stCondLst>
                                  <p:childTnLst>
                                    <p:set>
                                      <p:cBhvr>
                                        <p:cTn id="93" dur="1" fill="hold">
                                          <p:stCondLst>
                                            <p:cond delay="0"/>
                                          </p:stCondLst>
                                        </p:cTn>
                                        <p:tgtEl>
                                          <p:spTgt spid="103"/>
                                        </p:tgtEl>
                                        <p:attrNameLst>
                                          <p:attrName>style.visibility</p:attrName>
                                        </p:attrNameLst>
                                      </p:cBhvr>
                                      <p:to>
                                        <p:strVal val="visible"/>
                                      </p:to>
                                    </p:set>
                                    <p:animEffect transition="in" filter="barn(inVertical)">
                                      <p:cBhvr>
                                        <p:cTn id="94" dur="500"/>
                                        <p:tgtEl>
                                          <p:spTgt spid="103"/>
                                        </p:tgtEl>
                                      </p:cBhvr>
                                    </p:animEffect>
                                  </p:childTnLst>
                                </p:cTn>
                              </p:par>
                            </p:childTnLst>
                          </p:cTn>
                        </p:par>
                        <p:par>
                          <p:cTn id="95" fill="hold">
                            <p:stCondLst>
                              <p:cond delay="2500"/>
                            </p:stCondLst>
                            <p:childTnLst>
                              <p:par>
                                <p:cTn id="96" presetID="16" presetClass="entr" presetSubtype="21" fill="hold" nodeType="afterEffect">
                                  <p:stCondLst>
                                    <p:cond delay="0"/>
                                  </p:stCondLst>
                                  <p:childTnLst>
                                    <p:set>
                                      <p:cBhvr>
                                        <p:cTn id="97" dur="1" fill="hold">
                                          <p:stCondLst>
                                            <p:cond delay="0"/>
                                          </p:stCondLst>
                                        </p:cTn>
                                        <p:tgtEl>
                                          <p:spTgt spid="108"/>
                                        </p:tgtEl>
                                        <p:attrNameLst>
                                          <p:attrName>style.visibility</p:attrName>
                                        </p:attrNameLst>
                                      </p:cBhvr>
                                      <p:to>
                                        <p:strVal val="visible"/>
                                      </p:to>
                                    </p:set>
                                    <p:animEffect transition="in" filter="barn(inVertical)">
                                      <p:cBhvr>
                                        <p:cTn id="98" dur="500"/>
                                        <p:tgtEl>
                                          <p:spTgt spid="108"/>
                                        </p:tgtEl>
                                      </p:cBhvr>
                                    </p:animEffect>
                                  </p:childTnLst>
                                </p:cTn>
                              </p:par>
                            </p:childTnLst>
                          </p:cTn>
                        </p:par>
                        <p:par>
                          <p:cTn id="99" fill="hold">
                            <p:stCondLst>
                              <p:cond delay="3000"/>
                            </p:stCondLst>
                            <p:childTnLst>
                              <p:par>
                                <p:cTn id="100" presetID="16" presetClass="entr" presetSubtype="21"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barn(inVertical)">
                                      <p:cBhvr>
                                        <p:cTn id="102" dur="500"/>
                                        <p:tgtEl>
                                          <p:spTgt spid="76"/>
                                        </p:tgtEl>
                                      </p:cBhvr>
                                    </p:animEffect>
                                  </p:childTnLst>
                                </p:cTn>
                              </p:par>
                            </p:childTnLst>
                          </p:cTn>
                        </p:par>
                        <p:par>
                          <p:cTn id="103" fill="hold">
                            <p:stCondLst>
                              <p:cond delay="3500"/>
                            </p:stCondLst>
                            <p:childTnLst>
                              <p:par>
                                <p:cTn id="104" presetID="42" presetClass="path" presetSubtype="0" accel="50000" decel="50000" fill="hold" grpId="0" nodeType="afterEffect">
                                  <p:stCondLst>
                                    <p:cond delay="0"/>
                                  </p:stCondLst>
                                  <p:childTnLst>
                                    <p:animMotion origin="layout" path="M -6.25E-7 -0.00185 L -6.25E-7 0.03935 " pathEditMode="relative" rAng="0" ptsTypes="AA">
                                      <p:cBhvr>
                                        <p:cTn id="105" dur="2000" fill="hold"/>
                                        <p:tgtEl>
                                          <p:spTgt spid="104"/>
                                        </p:tgtEl>
                                        <p:attrNameLst>
                                          <p:attrName>ppt_x</p:attrName>
                                          <p:attrName>ppt_y</p:attrName>
                                        </p:attrNameLst>
                                      </p:cBhvr>
                                      <p:rCtr x="0" y="2060"/>
                                    </p:animMotion>
                                  </p:childTnLst>
                                </p:cTn>
                              </p:par>
                            </p:childTnLst>
                          </p:cTn>
                        </p:par>
                        <p:par>
                          <p:cTn id="106" fill="hold">
                            <p:stCondLst>
                              <p:cond delay="5500"/>
                            </p:stCondLst>
                            <p:childTnLst>
                              <p:par>
                                <p:cTn id="107" presetID="1" presetClass="entr" presetSubtype="0" fill="hold" grpId="1" nodeType="afterEffect">
                                  <p:stCondLst>
                                    <p:cond delay="0"/>
                                  </p:stCondLst>
                                  <p:childTnLst>
                                    <p:set>
                                      <p:cBhvr>
                                        <p:cTn id="108" dur="1" fill="hold">
                                          <p:stCondLst>
                                            <p:cond delay="0"/>
                                          </p:stCondLst>
                                        </p:cTn>
                                        <p:tgtEl>
                                          <p:spTgt spid="10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0" nodeType="clickEffect">
                                  <p:stCondLst>
                                    <p:cond delay="0"/>
                                  </p:stCondLst>
                                  <p:childTnLst>
                                    <p:animMotion origin="layout" path="M 2.08333E-7 -1.48148E-6 L 0.15716 -0.00092 " pathEditMode="relative" rAng="0" ptsTypes="AA">
                                      <p:cBhvr>
                                        <p:cTn id="112" dur="2000" fill="hold"/>
                                        <p:tgtEl>
                                          <p:spTgt spid="102"/>
                                        </p:tgtEl>
                                        <p:attrNameLst>
                                          <p:attrName>ppt_x</p:attrName>
                                          <p:attrName>ppt_y</p:attrName>
                                        </p:attrNameLst>
                                      </p:cBhvr>
                                      <p:rCtr x="78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9" grpId="0"/>
      <p:bldP spid="40" grpId="0" animBg="1"/>
      <p:bldP spid="41" grpId="0" animBg="1"/>
      <p:bldP spid="42" grpId="0" animBg="1"/>
      <p:bldP spid="39" grpId="0" animBg="1"/>
      <p:bldP spid="59" grpId="0" animBg="1"/>
      <p:bldP spid="60" grpId="0" animBg="1"/>
      <p:bldP spid="61" grpId="0" animBg="1"/>
      <p:bldP spid="62" grpId="0" animBg="1"/>
      <p:bldP spid="68" grpId="0"/>
      <p:bldP spid="69" grpId="0"/>
      <p:bldP spid="74" grpId="0"/>
      <p:bldP spid="75" grpId="0"/>
      <p:bldP spid="76" grpId="0" animBg="1"/>
      <p:bldP spid="100" grpId="0" animBg="1"/>
      <p:bldP spid="104" grpId="0" animBg="1"/>
      <p:bldP spid="66" grpId="0" animBg="1"/>
      <p:bldP spid="101" grpId="0" animBg="1"/>
      <p:bldP spid="101" grpId="1" animBg="1"/>
      <p:bldP spid="102" grpId="0" animBg="1"/>
      <p:bldP spid="102" grpId="1" animBg="1"/>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Procedural volume transmittance</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75" y="863762"/>
            <a:ext cx="5241603" cy="322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38" y="3684243"/>
            <a:ext cx="5328525" cy="300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8418" y="848937"/>
            <a:ext cx="2556907" cy="278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8418" y="3744870"/>
            <a:ext cx="4803754" cy="2875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zövegdoboz 4"/>
          <p:cNvSpPr txBox="1"/>
          <p:nvPr/>
        </p:nvSpPr>
        <p:spPr>
          <a:xfrm>
            <a:off x="8849033" y="1822670"/>
            <a:ext cx="3342967" cy="954107"/>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10 medium </a:t>
            </a:r>
            <a:endParaRPr lang="hu-HU" sz="2800" dirty="0" smtClean="0">
              <a:latin typeface="Verdana" panose="020B0604030504040204" pitchFamily="34" charset="0"/>
              <a:ea typeface="Verdana" panose="020B0604030504040204" pitchFamily="34" charset="0"/>
              <a:cs typeface="Verdana" panose="020B0604030504040204" pitchFamily="34" charset="0"/>
            </a:endParaRPr>
          </a:p>
          <a:p>
            <a:r>
              <a:rPr lang="hu-HU" sz="2800" dirty="0" smtClean="0">
                <a:latin typeface="Verdana" panose="020B0604030504040204" pitchFamily="34" charset="0"/>
                <a:ea typeface="Verdana" panose="020B0604030504040204" pitchFamily="34" charset="0"/>
                <a:cs typeface="Verdana" panose="020B0604030504040204" pitchFamily="34" charset="0"/>
              </a:rPr>
              <a:t>f</a:t>
            </a:r>
            <a:r>
              <a:rPr lang="en-US" sz="2800" dirty="0" smtClean="0">
                <a:latin typeface="Verdana" panose="020B0604030504040204" pitchFamily="34" charset="0"/>
                <a:ea typeface="Verdana" panose="020B0604030504040204" pitchFamily="34" charset="0"/>
                <a:cs typeface="Verdana" panose="020B0604030504040204" pitchFamily="34" charset="0"/>
              </a:rPr>
              <a:t>etches</a:t>
            </a:r>
            <a:r>
              <a:rPr lang="hu-HU" sz="2800" dirty="0" smtClean="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per pixel</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1773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12-octave </a:t>
            </a:r>
            <a:r>
              <a:rPr lang="en-US" dirty="0" err="1" smtClean="0"/>
              <a:t>Perlin</a:t>
            </a:r>
            <a:r>
              <a:rPr lang="en-US" dirty="0" smtClean="0"/>
              <a:t> noise</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55" y="1806806"/>
            <a:ext cx="5480488" cy="3141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167" y="1387669"/>
            <a:ext cx="6054339" cy="4511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029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Single Scattering</a:t>
            </a:r>
            <a:endParaRPr lang="en-US" dirty="0"/>
          </a:p>
        </p:txBody>
      </p:sp>
      <p:sp>
        <p:nvSpPr>
          <p:cNvPr id="29" name="Content Placeholder 28"/>
          <p:cNvSpPr>
            <a:spLocks noGrp="1"/>
          </p:cNvSpPr>
          <p:nvPr>
            <p:ph idx="1"/>
          </p:nvPr>
        </p:nvSpPr>
        <p:spPr>
          <a:xfrm>
            <a:off x="6930587" y="1023520"/>
            <a:ext cx="4969313" cy="4719554"/>
          </a:xfrm>
        </p:spPr>
        <p:txBody>
          <a:bodyPr/>
          <a:lstStyle/>
          <a:p>
            <a:r>
              <a:rPr lang="hu-HU" dirty="0" smtClean="0"/>
              <a:t>Attenuation-driven sampling</a:t>
            </a:r>
          </a:p>
          <a:p>
            <a:r>
              <a:rPr lang="hu-HU" dirty="0" smtClean="0"/>
              <a:t>Sampled Importance Resampling (SIR)</a:t>
            </a:r>
            <a:endParaRPr lang="en-US" dirty="0"/>
          </a:p>
        </p:txBody>
      </p:sp>
      <p:sp>
        <p:nvSpPr>
          <p:cNvPr id="4" name="Szabadkézi sokszög 3"/>
          <p:cNvSpPr/>
          <p:nvPr/>
        </p:nvSpPr>
        <p:spPr>
          <a:xfrm>
            <a:off x="1647788" y="1329145"/>
            <a:ext cx="3954353" cy="2286001"/>
          </a:xfrm>
          <a:custGeom>
            <a:avLst/>
            <a:gdLst>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762160 w 4351411"/>
              <a:gd name="connsiteY4" fmla="*/ 330078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1411" h="1780725">
                <a:moveTo>
                  <a:pt x="1146281" y="376377"/>
                </a:moveTo>
                <a:cubicBezTo>
                  <a:pt x="1314113" y="92796"/>
                  <a:pt x="1445294" y="27207"/>
                  <a:pt x="1690291" y="5987"/>
                </a:cubicBezTo>
                <a:cubicBezTo>
                  <a:pt x="1935289" y="-15233"/>
                  <a:pt x="2382844" y="9845"/>
                  <a:pt x="2616266" y="249055"/>
                </a:cubicBezTo>
                <a:cubicBezTo>
                  <a:pt x="2907563" y="164173"/>
                  <a:pt x="3177638" y="108230"/>
                  <a:pt x="3368620" y="121734"/>
                </a:cubicBezTo>
                <a:cubicBezTo>
                  <a:pt x="3559602" y="135238"/>
                  <a:pt x="3708145" y="231693"/>
                  <a:pt x="3762160" y="330078"/>
                </a:cubicBezTo>
                <a:cubicBezTo>
                  <a:pt x="3816175" y="428463"/>
                  <a:pt x="3781451" y="532636"/>
                  <a:pt x="3692712" y="712043"/>
                </a:cubicBezTo>
                <a:cubicBezTo>
                  <a:pt x="3870191" y="740979"/>
                  <a:pt x="4038023" y="717830"/>
                  <a:pt x="4144124" y="793065"/>
                </a:cubicBezTo>
                <a:cubicBezTo>
                  <a:pt x="4250225" y="868300"/>
                  <a:pt x="4410342" y="1051566"/>
                  <a:pt x="4329319" y="1163455"/>
                </a:cubicBezTo>
                <a:cubicBezTo>
                  <a:pt x="4248296" y="1275344"/>
                  <a:pt x="4130620" y="1435460"/>
                  <a:pt x="3657987" y="1464397"/>
                </a:cubicBezTo>
                <a:cubicBezTo>
                  <a:pt x="3416848" y="1666954"/>
                  <a:pt x="3181496" y="1749905"/>
                  <a:pt x="2951932" y="1776913"/>
                </a:cubicBezTo>
                <a:cubicBezTo>
                  <a:pt x="2722368" y="1803921"/>
                  <a:pt x="2454221" y="1680458"/>
                  <a:pt x="2280600" y="1626443"/>
                </a:cubicBezTo>
                <a:cubicBezTo>
                  <a:pt x="2072255" y="1722899"/>
                  <a:pt x="1937218" y="1740261"/>
                  <a:pt x="1771314" y="1730615"/>
                </a:cubicBezTo>
                <a:cubicBezTo>
                  <a:pt x="1605410" y="1720969"/>
                  <a:pt x="1478088" y="1715181"/>
                  <a:pt x="1285177" y="1568569"/>
                </a:cubicBezTo>
                <a:cubicBezTo>
                  <a:pt x="1022818" y="1665025"/>
                  <a:pt x="812545" y="1657308"/>
                  <a:pt x="613846" y="1614868"/>
                </a:cubicBezTo>
                <a:cubicBezTo>
                  <a:pt x="415147" y="1572428"/>
                  <a:pt x="147000" y="1414240"/>
                  <a:pt x="92985" y="1313926"/>
                </a:cubicBezTo>
                <a:cubicBezTo>
                  <a:pt x="38970" y="1213612"/>
                  <a:pt x="4246" y="1175029"/>
                  <a:pt x="289755" y="1012984"/>
                </a:cubicBezTo>
                <a:cubicBezTo>
                  <a:pt x="100701" y="908812"/>
                  <a:pt x="-7329" y="793065"/>
                  <a:pt x="387" y="688893"/>
                </a:cubicBezTo>
                <a:cubicBezTo>
                  <a:pt x="8103" y="584721"/>
                  <a:pt x="143142" y="441966"/>
                  <a:pt x="336053" y="387951"/>
                </a:cubicBezTo>
                <a:cubicBezTo>
                  <a:pt x="528964" y="333936"/>
                  <a:pt x="874276" y="254844"/>
                  <a:pt x="1146281" y="376377"/>
                </a:cubicBezTo>
                <a:close/>
              </a:path>
            </a:pathLst>
          </a:custGeom>
          <a:gradFill flip="none" rotWithShape="1">
            <a:gsLst>
              <a:gs pos="20000">
                <a:schemeClr val="bg1"/>
              </a:gs>
              <a:gs pos="68500">
                <a:schemeClr val="bg1"/>
              </a:gs>
              <a:gs pos="41000">
                <a:schemeClr val="tx1"/>
              </a:gs>
              <a:gs pos="99000">
                <a:schemeClr val="tx1"/>
              </a:gs>
            </a:gsLst>
            <a:path path="circle">
              <a:fillToRect l="100000" t="100000"/>
            </a:path>
            <a:tileRect r="-100000" b="-10000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Egyenes összekötő nyíllal 4"/>
          <p:cNvCxnSpPr/>
          <p:nvPr/>
        </p:nvCxnSpPr>
        <p:spPr>
          <a:xfrm>
            <a:off x="1301183" y="2509270"/>
            <a:ext cx="5099617"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Ellipszis 36"/>
          <p:cNvSpPr/>
          <p:nvPr/>
        </p:nvSpPr>
        <p:spPr>
          <a:xfrm>
            <a:off x="821398" y="2409895"/>
            <a:ext cx="231494" cy="2199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Egyenes összekötő 37"/>
          <p:cNvCxnSpPr>
            <a:stCxn id="51" idx="0"/>
          </p:cNvCxnSpPr>
          <p:nvPr/>
        </p:nvCxnSpPr>
        <p:spPr>
          <a:xfrm>
            <a:off x="4375370" y="2411488"/>
            <a:ext cx="0" cy="32693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Egyenes összekötő nyíllal 45"/>
          <p:cNvCxnSpPr/>
          <p:nvPr/>
        </p:nvCxnSpPr>
        <p:spPr>
          <a:xfrm>
            <a:off x="3160062" y="1704000"/>
            <a:ext cx="195980" cy="71037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Ellipszis 49"/>
          <p:cNvSpPr/>
          <p:nvPr/>
        </p:nvSpPr>
        <p:spPr>
          <a:xfrm>
            <a:off x="3254073" y="2411820"/>
            <a:ext cx="231494" cy="2199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llipszis 50"/>
          <p:cNvSpPr/>
          <p:nvPr/>
        </p:nvSpPr>
        <p:spPr>
          <a:xfrm>
            <a:off x="4259623" y="2411488"/>
            <a:ext cx="231494" cy="2199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Egyenes összekötő nyíllal 81"/>
          <p:cNvCxnSpPr/>
          <p:nvPr/>
        </p:nvCxnSpPr>
        <p:spPr>
          <a:xfrm flipV="1">
            <a:off x="1636735" y="4068874"/>
            <a:ext cx="0" cy="16476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Egyenes összekötő nyíllal 82"/>
          <p:cNvCxnSpPr/>
          <p:nvPr/>
        </p:nvCxnSpPr>
        <p:spPr>
          <a:xfrm>
            <a:off x="1636348" y="5716532"/>
            <a:ext cx="452587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églalap 83"/>
              <p:cNvSpPr/>
              <p:nvPr/>
            </p:nvSpPr>
            <p:spPr>
              <a:xfrm>
                <a:off x="548806" y="4035015"/>
                <a:ext cx="108754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a:cs typeface="Times New Roman" panose="02020603050405020304" pitchFamily="18" charset="0"/>
                        </a:rPr>
                        <m:t>𝑇</m:t>
                      </m:r>
                      <m:r>
                        <a:rPr lang="hu-HU" sz="3200" b="0" i="1" smtClean="0">
                          <a:latin typeface="Cambria Math"/>
                          <a:cs typeface="Times New Roman" panose="02020603050405020304" pitchFamily="18" charset="0"/>
                        </a:rPr>
                        <m:t>(</m:t>
                      </m:r>
                      <m:r>
                        <a:rPr lang="hu-HU" sz="3200" b="0" i="1" smtClean="0">
                          <a:latin typeface="Cambria Math"/>
                          <a:cs typeface="Times New Roman" panose="02020603050405020304" pitchFamily="18" charset="0"/>
                        </a:rPr>
                        <m:t>𝑠</m:t>
                      </m:r>
                      <m:r>
                        <a:rPr lang="hu-HU" sz="3200" b="0" i="1" smtClean="0">
                          <a:latin typeface="Cambria Math"/>
                          <a:cs typeface="Times New Roman" panose="02020603050405020304" pitchFamily="18" charset="0"/>
                        </a:rPr>
                        <m:t>)</m:t>
                      </m:r>
                    </m:oMath>
                  </m:oMathPara>
                </a14:m>
                <a:endParaRPr lang="en-US" sz="3200" dirty="0"/>
              </a:p>
            </p:txBody>
          </p:sp>
        </mc:Choice>
        <mc:Fallback xmlns="">
          <p:sp>
            <p:nvSpPr>
              <p:cNvPr id="52" name="Téglalap 83"/>
              <p:cNvSpPr>
                <a:spLocks noRot="1" noChangeAspect="1" noMove="1" noResize="1" noEditPoints="1" noAdjustHandles="1" noChangeArrowheads="1" noChangeShapeType="1" noTextEdit="1"/>
              </p:cNvSpPr>
              <p:nvPr/>
            </p:nvSpPr>
            <p:spPr>
              <a:xfrm>
                <a:off x="548806" y="4035015"/>
                <a:ext cx="1087542"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églalap 84"/>
              <p:cNvSpPr/>
              <p:nvPr/>
            </p:nvSpPr>
            <p:spPr>
              <a:xfrm>
                <a:off x="5572433" y="5096038"/>
                <a:ext cx="47519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𝑠</m:t>
                      </m:r>
                    </m:oMath>
                  </m:oMathPara>
                </a14:m>
                <a:endParaRPr lang="en-US" sz="3200" dirty="0"/>
              </a:p>
            </p:txBody>
          </p:sp>
        </mc:Choice>
        <mc:Fallback xmlns="">
          <p:sp>
            <p:nvSpPr>
              <p:cNvPr id="53" name="Téglalap 84"/>
              <p:cNvSpPr>
                <a:spLocks noRot="1" noChangeAspect="1" noMove="1" noResize="1" noEditPoints="1" noAdjustHandles="1" noChangeArrowheads="1" noChangeShapeType="1" noTextEdit="1"/>
              </p:cNvSpPr>
              <p:nvPr/>
            </p:nvSpPr>
            <p:spPr>
              <a:xfrm>
                <a:off x="5572433" y="5096038"/>
                <a:ext cx="475194" cy="584775"/>
              </a:xfrm>
              <a:prstGeom prst="rect">
                <a:avLst/>
              </a:prstGeom>
              <a:blipFill rotWithShape="1">
                <a:blip r:embed="rId4"/>
                <a:stretch>
                  <a:fillRect/>
                </a:stretch>
              </a:blipFill>
            </p:spPr>
            <p:txBody>
              <a:bodyPr/>
              <a:lstStyle/>
              <a:p>
                <a:r>
                  <a:rPr lang="en-US">
                    <a:noFill/>
                  </a:rPr>
                  <a:t> </a:t>
                </a:r>
              </a:p>
            </p:txBody>
          </p:sp>
        </mc:Fallback>
      </mc:AlternateContent>
      <p:sp>
        <p:nvSpPr>
          <p:cNvPr id="54" name="Szabadkézi sokszög 98"/>
          <p:cNvSpPr/>
          <p:nvPr/>
        </p:nvSpPr>
        <p:spPr>
          <a:xfrm>
            <a:off x="1669661" y="4305997"/>
            <a:ext cx="1664677" cy="644769"/>
          </a:xfrm>
          <a:custGeom>
            <a:avLst/>
            <a:gdLst>
              <a:gd name="connsiteX0" fmla="*/ 0 w 1664677"/>
              <a:gd name="connsiteY0" fmla="*/ 0 h 726831"/>
              <a:gd name="connsiteX1" fmla="*/ 468923 w 1664677"/>
              <a:gd name="connsiteY1" fmla="*/ 187569 h 726831"/>
              <a:gd name="connsiteX2" fmla="*/ 1664677 w 1664677"/>
              <a:gd name="connsiteY2" fmla="*/ 726831 h 726831"/>
              <a:gd name="connsiteX0" fmla="*/ 0 w 1664677"/>
              <a:gd name="connsiteY0" fmla="*/ 0 h 726831"/>
              <a:gd name="connsiteX1" fmla="*/ 468923 w 1664677"/>
              <a:gd name="connsiteY1" fmla="*/ 187569 h 726831"/>
              <a:gd name="connsiteX2" fmla="*/ 1664677 w 1664677"/>
              <a:gd name="connsiteY2" fmla="*/ 726831 h 726831"/>
              <a:gd name="connsiteX0" fmla="*/ 0 w 1664677"/>
              <a:gd name="connsiteY0" fmla="*/ 0 h 726831"/>
              <a:gd name="connsiteX1" fmla="*/ 468923 w 1664677"/>
              <a:gd name="connsiteY1" fmla="*/ 187569 h 726831"/>
              <a:gd name="connsiteX2" fmla="*/ 1664677 w 1664677"/>
              <a:gd name="connsiteY2" fmla="*/ 726831 h 726831"/>
              <a:gd name="connsiteX0" fmla="*/ 0 w 1664677"/>
              <a:gd name="connsiteY0" fmla="*/ 0 h 726831"/>
              <a:gd name="connsiteX1" fmla="*/ 468923 w 1664677"/>
              <a:gd name="connsiteY1" fmla="*/ 187569 h 726831"/>
              <a:gd name="connsiteX2" fmla="*/ 1664677 w 1664677"/>
              <a:gd name="connsiteY2" fmla="*/ 726831 h 726831"/>
              <a:gd name="connsiteX0" fmla="*/ 0 w 1664677"/>
              <a:gd name="connsiteY0" fmla="*/ 0 h 644769"/>
              <a:gd name="connsiteX1" fmla="*/ 468923 w 1664677"/>
              <a:gd name="connsiteY1" fmla="*/ 187569 h 644769"/>
              <a:gd name="connsiteX2" fmla="*/ 1664677 w 1664677"/>
              <a:gd name="connsiteY2" fmla="*/ 644769 h 644769"/>
              <a:gd name="connsiteX0" fmla="*/ 0 w 1664677"/>
              <a:gd name="connsiteY0" fmla="*/ 0 h 644769"/>
              <a:gd name="connsiteX1" fmla="*/ 480646 w 1664677"/>
              <a:gd name="connsiteY1" fmla="*/ 152400 h 644769"/>
              <a:gd name="connsiteX2" fmla="*/ 1664677 w 1664677"/>
              <a:gd name="connsiteY2" fmla="*/ 644769 h 644769"/>
              <a:gd name="connsiteX0" fmla="*/ 0 w 1664677"/>
              <a:gd name="connsiteY0" fmla="*/ 0 h 644769"/>
              <a:gd name="connsiteX1" fmla="*/ 844061 w 1664677"/>
              <a:gd name="connsiteY1" fmla="*/ 386861 h 644769"/>
              <a:gd name="connsiteX2" fmla="*/ 1664677 w 1664677"/>
              <a:gd name="connsiteY2" fmla="*/ 644769 h 644769"/>
            </a:gdLst>
            <a:ahLst/>
            <a:cxnLst>
              <a:cxn ang="0">
                <a:pos x="connsiteX0" y="connsiteY0"/>
              </a:cxn>
              <a:cxn ang="0">
                <a:pos x="connsiteX1" y="connsiteY1"/>
              </a:cxn>
              <a:cxn ang="0">
                <a:pos x="connsiteX2" y="connsiteY2"/>
              </a:cxn>
            </a:cxnLst>
            <a:rect l="l" t="t" r="r" b="b"/>
            <a:pathLst>
              <a:path w="1664677" h="644769">
                <a:moveTo>
                  <a:pt x="0" y="0"/>
                </a:moveTo>
                <a:cubicBezTo>
                  <a:pt x="201245" y="9769"/>
                  <a:pt x="566615" y="279400"/>
                  <a:pt x="844061" y="386861"/>
                </a:cubicBezTo>
                <a:cubicBezTo>
                  <a:pt x="1121507" y="494322"/>
                  <a:pt x="1170354" y="517769"/>
                  <a:pt x="1664677" y="644769"/>
                </a:cubicBezTo>
              </a:path>
            </a:pathLst>
          </a:cu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zabadkézi sokszög 99"/>
          <p:cNvSpPr/>
          <p:nvPr/>
        </p:nvSpPr>
        <p:spPr>
          <a:xfrm>
            <a:off x="3332650" y="5053930"/>
            <a:ext cx="1041675" cy="385982"/>
          </a:xfrm>
          <a:custGeom>
            <a:avLst/>
            <a:gdLst>
              <a:gd name="connsiteX0" fmla="*/ 0 w 2347028"/>
              <a:gd name="connsiteY0" fmla="*/ 0 h 380197"/>
              <a:gd name="connsiteX1" fmla="*/ 656492 w 2347028"/>
              <a:gd name="connsiteY1" fmla="*/ 269630 h 380197"/>
              <a:gd name="connsiteX2" fmla="*/ 1559169 w 2347028"/>
              <a:gd name="connsiteY2" fmla="*/ 375138 h 380197"/>
              <a:gd name="connsiteX3" fmla="*/ 2274277 w 2347028"/>
              <a:gd name="connsiteY3" fmla="*/ 363415 h 380197"/>
              <a:gd name="connsiteX4" fmla="*/ 2286000 w 2347028"/>
              <a:gd name="connsiteY4" fmla="*/ 363415 h 380197"/>
              <a:gd name="connsiteX0" fmla="*/ 0 w 2347028"/>
              <a:gd name="connsiteY0" fmla="*/ 0 h 385155"/>
              <a:gd name="connsiteX1" fmla="*/ 709471 w 2347028"/>
              <a:gd name="connsiteY1" fmla="*/ 199292 h 385155"/>
              <a:gd name="connsiteX2" fmla="*/ 1559169 w 2347028"/>
              <a:gd name="connsiteY2" fmla="*/ 375138 h 385155"/>
              <a:gd name="connsiteX3" fmla="*/ 2274277 w 2347028"/>
              <a:gd name="connsiteY3" fmla="*/ 363415 h 385155"/>
              <a:gd name="connsiteX4" fmla="*/ 2286000 w 2347028"/>
              <a:gd name="connsiteY4" fmla="*/ 363415 h 385155"/>
              <a:gd name="connsiteX0" fmla="*/ 0 w 2350691"/>
              <a:gd name="connsiteY0" fmla="*/ 0 h 366681"/>
              <a:gd name="connsiteX1" fmla="*/ 709471 w 2350691"/>
              <a:gd name="connsiteY1" fmla="*/ 199292 h 366681"/>
              <a:gd name="connsiteX2" fmla="*/ 1506190 w 2350691"/>
              <a:gd name="connsiteY2" fmla="*/ 316523 h 366681"/>
              <a:gd name="connsiteX3" fmla="*/ 2274277 w 2350691"/>
              <a:gd name="connsiteY3" fmla="*/ 363415 h 366681"/>
              <a:gd name="connsiteX4" fmla="*/ 2286000 w 2350691"/>
              <a:gd name="connsiteY4" fmla="*/ 363415 h 366681"/>
              <a:gd name="connsiteX0" fmla="*/ 0 w 2430158"/>
              <a:gd name="connsiteY0" fmla="*/ 0 h 354958"/>
              <a:gd name="connsiteX1" fmla="*/ 788938 w 2430158"/>
              <a:gd name="connsiteY1" fmla="*/ 187569 h 354958"/>
              <a:gd name="connsiteX2" fmla="*/ 1585657 w 2430158"/>
              <a:gd name="connsiteY2" fmla="*/ 304800 h 354958"/>
              <a:gd name="connsiteX3" fmla="*/ 2353744 w 2430158"/>
              <a:gd name="connsiteY3" fmla="*/ 351692 h 354958"/>
              <a:gd name="connsiteX4" fmla="*/ 2365467 w 2430158"/>
              <a:gd name="connsiteY4" fmla="*/ 351692 h 354958"/>
              <a:gd name="connsiteX0" fmla="*/ 0 w 2430158"/>
              <a:gd name="connsiteY0" fmla="*/ 0 h 354958"/>
              <a:gd name="connsiteX1" fmla="*/ 788938 w 2430158"/>
              <a:gd name="connsiteY1" fmla="*/ 187569 h 354958"/>
              <a:gd name="connsiteX2" fmla="*/ 1585657 w 2430158"/>
              <a:gd name="connsiteY2" fmla="*/ 304800 h 354958"/>
              <a:gd name="connsiteX3" fmla="*/ 2353744 w 2430158"/>
              <a:gd name="connsiteY3" fmla="*/ 351692 h 354958"/>
              <a:gd name="connsiteX4" fmla="*/ 2365467 w 2430158"/>
              <a:gd name="connsiteY4" fmla="*/ 351692 h 354958"/>
              <a:gd name="connsiteX0" fmla="*/ 0 w 2357440"/>
              <a:gd name="connsiteY0" fmla="*/ 0 h 393602"/>
              <a:gd name="connsiteX1" fmla="*/ 788938 w 2357440"/>
              <a:gd name="connsiteY1" fmla="*/ 187569 h 393602"/>
              <a:gd name="connsiteX2" fmla="*/ 1585657 w 2357440"/>
              <a:gd name="connsiteY2" fmla="*/ 304800 h 393602"/>
              <a:gd name="connsiteX3" fmla="*/ 2353744 w 2357440"/>
              <a:gd name="connsiteY3" fmla="*/ 351692 h 393602"/>
              <a:gd name="connsiteX4" fmla="*/ 1883363 w 2357440"/>
              <a:gd name="connsiteY4" fmla="*/ 393602 h 393602"/>
              <a:gd name="connsiteX0" fmla="*/ 0 w 2353743"/>
              <a:gd name="connsiteY0" fmla="*/ 0 h 351692"/>
              <a:gd name="connsiteX1" fmla="*/ 788938 w 2353743"/>
              <a:gd name="connsiteY1" fmla="*/ 187569 h 351692"/>
              <a:gd name="connsiteX2" fmla="*/ 1585657 w 2353743"/>
              <a:gd name="connsiteY2" fmla="*/ 304800 h 351692"/>
              <a:gd name="connsiteX3" fmla="*/ 2353744 w 2353743"/>
              <a:gd name="connsiteY3" fmla="*/ 351692 h 351692"/>
              <a:gd name="connsiteX0" fmla="*/ 0 w 2379570"/>
              <a:gd name="connsiteY0" fmla="*/ 0 h 370742"/>
              <a:gd name="connsiteX1" fmla="*/ 788938 w 2379570"/>
              <a:gd name="connsiteY1" fmla="*/ 187569 h 370742"/>
              <a:gd name="connsiteX2" fmla="*/ 1585657 w 2379570"/>
              <a:gd name="connsiteY2" fmla="*/ 304800 h 370742"/>
              <a:gd name="connsiteX3" fmla="*/ 2379570 w 2379570"/>
              <a:gd name="connsiteY3" fmla="*/ 370742 h 370742"/>
              <a:gd name="connsiteX0" fmla="*/ 0 w 2353743"/>
              <a:gd name="connsiteY0" fmla="*/ 0 h 385982"/>
              <a:gd name="connsiteX1" fmla="*/ 763111 w 2353743"/>
              <a:gd name="connsiteY1" fmla="*/ 202809 h 385982"/>
              <a:gd name="connsiteX2" fmla="*/ 1559830 w 2353743"/>
              <a:gd name="connsiteY2" fmla="*/ 320040 h 385982"/>
              <a:gd name="connsiteX3" fmla="*/ 2353743 w 2353743"/>
              <a:gd name="connsiteY3" fmla="*/ 385982 h 385982"/>
            </a:gdLst>
            <a:ahLst/>
            <a:cxnLst>
              <a:cxn ang="0">
                <a:pos x="connsiteX0" y="connsiteY0"/>
              </a:cxn>
              <a:cxn ang="0">
                <a:pos x="connsiteX1" y="connsiteY1"/>
              </a:cxn>
              <a:cxn ang="0">
                <a:pos x="connsiteX2" y="connsiteY2"/>
              </a:cxn>
              <a:cxn ang="0">
                <a:pos x="connsiteX3" y="connsiteY3"/>
              </a:cxn>
            </a:cxnLst>
            <a:rect l="l" t="t" r="r" b="b"/>
            <a:pathLst>
              <a:path w="2353743" h="385982">
                <a:moveTo>
                  <a:pt x="0" y="0"/>
                </a:moveTo>
                <a:cubicBezTo>
                  <a:pt x="463206" y="56661"/>
                  <a:pt x="503139" y="149469"/>
                  <a:pt x="763111" y="202809"/>
                </a:cubicBezTo>
                <a:cubicBezTo>
                  <a:pt x="1023083" y="256149"/>
                  <a:pt x="1294725" y="289511"/>
                  <a:pt x="1559830" y="320040"/>
                </a:cubicBezTo>
                <a:cubicBezTo>
                  <a:pt x="1824935" y="350569"/>
                  <a:pt x="2304125" y="371182"/>
                  <a:pt x="2353743" y="385982"/>
                </a:cubicBezTo>
              </a:path>
            </a:pathLst>
          </a:cu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zabadkézi sokszög 103"/>
          <p:cNvSpPr/>
          <p:nvPr/>
        </p:nvSpPr>
        <p:spPr>
          <a:xfrm>
            <a:off x="4368839" y="5530515"/>
            <a:ext cx="1059374" cy="89726"/>
          </a:xfrm>
          <a:custGeom>
            <a:avLst/>
            <a:gdLst>
              <a:gd name="connsiteX0" fmla="*/ 0 w 2347028"/>
              <a:gd name="connsiteY0" fmla="*/ 0 h 380197"/>
              <a:gd name="connsiteX1" fmla="*/ 656492 w 2347028"/>
              <a:gd name="connsiteY1" fmla="*/ 269630 h 380197"/>
              <a:gd name="connsiteX2" fmla="*/ 1559169 w 2347028"/>
              <a:gd name="connsiteY2" fmla="*/ 375138 h 380197"/>
              <a:gd name="connsiteX3" fmla="*/ 2274277 w 2347028"/>
              <a:gd name="connsiteY3" fmla="*/ 363415 h 380197"/>
              <a:gd name="connsiteX4" fmla="*/ 2286000 w 2347028"/>
              <a:gd name="connsiteY4" fmla="*/ 363415 h 380197"/>
              <a:gd name="connsiteX0" fmla="*/ 0 w 2347028"/>
              <a:gd name="connsiteY0" fmla="*/ 0 h 385155"/>
              <a:gd name="connsiteX1" fmla="*/ 709471 w 2347028"/>
              <a:gd name="connsiteY1" fmla="*/ 199292 h 385155"/>
              <a:gd name="connsiteX2" fmla="*/ 1559169 w 2347028"/>
              <a:gd name="connsiteY2" fmla="*/ 375138 h 385155"/>
              <a:gd name="connsiteX3" fmla="*/ 2274277 w 2347028"/>
              <a:gd name="connsiteY3" fmla="*/ 363415 h 385155"/>
              <a:gd name="connsiteX4" fmla="*/ 2286000 w 2347028"/>
              <a:gd name="connsiteY4" fmla="*/ 363415 h 385155"/>
              <a:gd name="connsiteX0" fmla="*/ 0 w 2350691"/>
              <a:gd name="connsiteY0" fmla="*/ 0 h 366681"/>
              <a:gd name="connsiteX1" fmla="*/ 709471 w 2350691"/>
              <a:gd name="connsiteY1" fmla="*/ 199292 h 366681"/>
              <a:gd name="connsiteX2" fmla="*/ 1506190 w 2350691"/>
              <a:gd name="connsiteY2" fmla="*/ 316523 h 366681"/>
              <a:gd name="connsiteX3" fmla="*/ 2274277 w 2350691"/>
              <a:gd name="connsiteY3" fmla="*/ 363415 h 366681"/>
              <a:gd name="connsiteX4" fmla="*/ 2286000 w 2350691"/>
              <a:gd name="connsiteY4" fmla="*/ 363415 h 366681"/>
              <a:gd name="connsiteX0" fmla="*/ 0 w 2393736"/>
              <a:gd name="connsiteY0" fmla="*/ 0 h 382942"/>
              <a:gd name="connsiteX1" fmla="*/ 752516 w 2393736"/>
              <a:gd name="connsiteY1" fmla="*/ 215553 h 382942"/>
              <a:gd name="connsiteX2" fmla="*/ 1549235 w 2393736"/>
              <a:gd name="connsiteY2" fmla="*/ 332784 h 382942"/>
              <a:gd name="connsiteX3" fmla="*/ 2317322 w 2393736"/>
              <a:gd name="connsiteY3" fmla="*/ 379676 h 382942"/>
              <a:gd name="connsiteX4" fmla="*/ 2329045 w 2393736"/>
              <a:gd name="connsiteY4" fmla="*/ 379676 h 382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736" h="382942">
                <a:moveTo>
                  <a:pt x="0" y="0"/>
                </a:moveTo>
                <a:cubicBezTo>
                  <a:pt x="198315" y="103553"/>
                  <a:pt x="494310" y="160089"/>
                  <a:pt x="752516" y="215553"/>
                </a:cubicBezTo>
                <a:cubicBezTo>
                  <a:pt x="1010722" y="271017"/>
                  <a:pt x="1288434" y="305430"/>
                  <a:pt x="1549235" y="332784"/>
                </a:cubicBezTo>
                <a:cubicBezTo>
                  <a:pt x="1810036" y="360138"/>
                  <a:pt x="2187354" y="371861"/>
                  <a:pt x="2317322" y="379676"/>
                </a:cubicBezTo>
                <a:cubicBezTo>
                  <a:pt x="2447290" y="387491"/>
                  <a:pt x="2383752" y="378699"/>
                  <a:pt x="2329045" y="379676"/>
                </a:cubicBezTo>
              </a:path>
            </a:pathLst>
          </a:cu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Egyenes összekötő 37"/>
          <p:cNvCxnSpPr/>
          <p:nvPr/>
        </p:nvCxnSpPr>
        <p:spPr>
          <a:xfrm flipH="1">
            <a:off x="3334338" y="2631992"/>
            <a:ext cx="31229" cy="30845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Egyenes összekötő nyíllal 45"/>
          <p:cNvCxnSpPr/>
          <p:nvPr/>
        </p:nvCxnSpPr>
        <p:spPr>
          <a:xfrm>
            <a:off x="3160062" y="1704000"/>
            <a:ext cx="1163057" cy="7681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izenkét ágú csillag 44"/>
          <p:cNvSpPr/>
          <p:nvPr/>
        </p:nvSpPr>
        <p:spPr>
          <a:xfrm>
            <a:off x="2922781" y="1470912"/>
            <a:ext cx="474562" cy="466176"/>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96398" y="2276637"/>
            <a:ext cx="434189" cy="466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llipszis 65"/>
          <p:cNvSpPr/>
          <p:nvPr/>
        </p:nvSpPr>
        <p:spPr>
          <a:xfrm>
            <a:off x="945956" y="2409894"/>
            <a:ext cx="231494" cy="2199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65392" y="2308576"/>
            <a:ext cx="434189" cy="466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9"/>
          <p:cNvGrpSpPr>
            <a:grpSpLocks/>
          </p:cNvGrpSpPr>
          <p:nvPr/>
        </p:nvGrpSpPr>
        <p:grpSpPr bwMode="auto">
          <a:xfrm>
            <a:off x="311531" y="2137691"/>
            <a:ext cx="856851" cy="764323"/>
            <a:chOff x="144" y="2184"/>
            <a:chExt cx="852" cy="984"/>
          </a:xfrm>
        </p:grpSpPr>
        <p:sp>
          <p:nvSpPr>
            <p:cNvPr id="68"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1"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2"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 name="Tizenkét ágú csillag 5"/>
          <p:cNvSpPr/>
          <p:nvPr/>
        </p:nvSpPr>
        <p:spPr>
          <a:xfrm>
            <a:off x="6262061" y="2276637"/>
            <a:ext cx="474562" cy="466176"/>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15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78 0.00301 L 0.19961 0.00023 " pathEditMode="relative" rAng="0" ptsTypes="AA">
                                      <p:cBhvr>
                                        <p:cTn id="6" dur="2000" fill="hold"/>
                                        <p:tgtEl>
                                          <p:spTgt spid="37"/>
                                        </p:tgtEl>
                                        <p:attrNameLst>
                                          <p:attrName>ppt_x</p:attrName>
                                          <p:attrName>ppt_y</p:attrName>
                                        </p:attrNameLst>
                                      </p:cBhvr>
                                      <p:rCtr x="10013" y="-139"/>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58"/>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3.54167E-6 -3.33333E-6 L 0.08269 0.0007 " pathEditMode="relative" rAng="0" ptsTypes="AA">
                                      <p:cBhvr>
                                        <p:cTn id="14" dur="2000" fill="hold"/>
                                        <p:tgtEl>
                                          <p:spTgt spid="50"/>
                                        </p:tgtEl>
                                        <p:attrNameLst>
                                          <p:attrName>ppt_x</p:attrName>
                                          <p:attrName>ppt_y</p:attrName>
                                        </p:attrNameLst>
                                      </p:cBhvr>
                                      <p:rCtr x="4128" y="23"/>
                                    </p:animMotion>
                                  </p:childTnLst>
                                </p:cTn>
                              </p:par>
                            </p:childTnLst>
                          </p:cTn>
                        </p:par>
                        <p:par>
                          <p:cTn id="15" fill="hold">
                            <p:stCondLst>
                              <p:cond delay="4000"/>
                            </p:stCondLst>
                            <p:childTnLst>
                              <p:par>
                                <p:cTn id="16" presetID="1"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childTnLst>
                          </p:cTn>
                        </p:par>
                        <p:par>
                          <p:cTn id="18" fill="hold">
                            <p:stCondLst>
                              <p:cond delay="4000"/>
                            </p:stCondLst>
                            <p:childTnLst>
                              <p:par>
                                <p:cTn id="19" presetID="1" presetClass="entr" presetSubtype="0" fill="hold" grpId="1" nodeType="after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42" presetClass="path" presetSubtype="0" accel="50000" decel="50000" fill="hold" grpId="0" nodeType="withEffect">
                                  <p:stCondLst>
                                    <p:cond delay="0"/>
                                  </p:stCondLst>
                                  <p:childTnLst>
                                    <p:animMotion origin="layout" path="M 0.00026 0.0007 L 0.18568 0.00093 " pathEditMode="relative" rAng="0" ptsTypes="AA">
                                      <p:cBhvr>
                                        <p:cTn id="22" dur="2000" fill="hold"/>
                                        <p:tgtEl>
                                          <p:spTgt spid="51"/>
                                        </p:tgtEl>
                                        <p:attrNameLst>
                                          <p:attrName>ppt_x</p:attrName>
                                          <p:attrName>ppt_y</p:attrName>
                                        </p:attrNameLst>
                                      </p:cBhvr>
                                      <p:rCtr x="9271" y="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0" grpId="0" animBg="1"/>
      <p:bldP spid="50" grpId="1" animBg="1"/>
      <p:bldP spid="51" grpId="0" animBg="1"/>
      <p:bldP spid="5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21594" y="66675"/>
            <a:ext cx="11117511" cy="749801"/>
          </a:xfrm>
          <a:prstGeom prst="rect">
            <a:avLst/>
          </a:prstGeom>
          <a:solidFill>
            <a:srgbClr val="185C72">
              <a:alpha val="60000"/>
            </a:srgbClr>
          </a:solidFill>
          <a:ln>
            <a:noFill/>
          </a:ln>
        </p:spPr>
        <p:txBody>
          <a:bodyPr anchor="ctr"/>
          <a:lstStyle>
            <a:lvl1pPr algn="l" defTabSz="914400" rtl="0" eaLnBrk="1" latinLnBrk="0" hangingPunct="1">
              <a:lnSpc>
                <a:spcPct val="90000"/>
              </a:lnSpc>
              <a:spcBef>
                <a:spcPct val="0"/>
              </a:spcBef>
              <a:buNone/>
              <a:defRPr lang="de-CH" sz="3200" kern="1200" dirty="0">
                <a:solidFill>
                  <a:schemeClr val="bg1"/>
                </a:solidFill>
                <a:latin typeface="+mj-lt"/>
                <a:ea typeface="+mj-ea"/>
                <a:cs typeface="+mj-cs"/>
              </a:defRPr>
            </a:lvl1pPr>
          </a:lstStyle>
          <a:p>
            <a:r>
              <a:rPr lang="en-US" smtClean="0"/>
              <a:t>Single Scattering</a:t>
            </a:r>
            <a:endParaRPr lang="en-US"/>
          </a:p>
        </p:txBody>
      </p:sp>
      <p:sp>
        <p:nvSpPr>
          <p:cNvPr id="5" name="Szabadkézi sokszög 3"/>
          <p:cNvSpPr/>
          <p:nvPr/>
        </p:nvSpPr>
        <p:spPr>
          <a:xfrm>
            <a:off x="1647788" y="1329145"/>
            <a:ext cx="3954353" cy="2286001"/>
          </a:xfrm>
          <a:custGeom>
            <a:avLst/>
            <a:gdLst>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762160 w 4351411"/>
              <a:gd name="connsiteY4" fmla="*/ 330078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1411" h="1780725">
                <a:moveTo>
                  <a:pt x="1146281" y="376377"/>
                </a:moveTo>
                <a:cubicBezTo>
                  <a:pt x="1314113" y="92796"/>
                  <a:pt x="1445294" y="27207"/>
                  <a:pt x="1690291" y="5987"/>
                </a:cubicBezTo>
                <a:cubicBezTo>
                  <a:pt x="1935289" y="-15233"/>
                  <a:pt x="2382844" y="9845"/>
                  <a:pt x="2616266" y="249055"/>
                </a:cubicBezTo>
                <a:cubicBezTo>
                  <a:pt x="2907563" y="164173"/>
                  <a:pt x="3177638" y="108230"/>
                  <a:pt x="3368620" y="121734"/>
                </a:cubicBezTo>
                <a:cubicBezTo>
                  <a:pt x="3559602" y="135238"/>
                  <a:pt x="3708145" y="231693"/>
                  <a:pt x="3762160" y="330078"/>
                </a:cubicBezTo>
                <a:cubicBezTo>
                  <a:pt x="3816175" y="428463"/>
                  <a:pt x="3781451" y="532636"/>
                  <a:pt x="3692712" y="712043"/>
                </a:cubicBezTo>
                <a:cubicBezTo>
                  <a:pt x="3870191" y="740979"/>
                  <a:pt x="4038023" y="717830"/>
                  <a:pt x="4144124" y="793065"/>
                </a:cubicBezTo>
                <a:cubicBezTo>
                  <a:pt x="4250225" y="868300"/>
                  <a:pt x="4410342" y="1051566"/>
                  <a:pt x="4329319" y="1163455"/>
                </a:cubicBezTo>
                <a:cubicBezTo>
                  <a:pt x="4248296" y="1275344"/>
                  <a:pt x="4130620" y="1435460"/>
                  <a:pt x="3657987" y="1464397"/>
                </a:cubicBezTo>
                <a:cubicBezTo>
                  <a:pt x="3416848" y="1666954"/>
                  <a:pt x="3181496" y="1749905"/>
                  <a:pt x="2951932" y="1776913"/>
                </a:cubicBezTo>
                <a:cubicBezTo>
                  <a:pt x="2722368" y="1803921"/>
                  <a:pt x="2454221" y="1680458"/>
                  <a:pt x="2280600" y="1626443"/>
                </a:cubicBezTo>
                <a:cubicBezTo>
                  <a:pt x="2072255" y="1722899"/>
                  <a:pt x="1937218" y="1740261"/>
                  <a:pt x="1771314" y="1730615"/>
                </a:cubicBezTo>
                <a:cubicBezTo>
                  <a:pt x="1605410" y="1720969"/>
                  <a:pt x="1478088" y="1715181"/>
                  <a:pt x="1285177" y="1568569"/>
                </a:cubicBezTo>
                <a:cubicBezTo>
                  <a:pt x="1022818" y="1665025"/>
                  <a:pt x="812545" y="1657308"/>
                  <a:pt x="613846" y="1614868"/>
                </a:cubicBezTo>
                <a:cubicBezTo>
                  <a:pt x="415147" y="1572428"/>
                  <a:pt x="147000" y="1414240"/>
                  <a:pt x="92985" y="1313926"/>
                </a:cubicBezTo>
                <a:cubicBezTo>
                  <a:pt x="38970" y="1213612"/>
                  <a:pt x="4246" y="1175029"/>
                  <a:pt x="289755" y="1012984"/>
                </a:cubicBezTo>
                <a:cubicBezTo>
                  <a:pt x="100701" y="908812"/>
                  <a:pt x="-7329" y="793065"/>
                  <a:pt x="387" y="688893"/>
                </a:cubicBezTo>
                <a:cubicBezTo>
                  <a:pt x="8103" y="584721"/>
                  <a:pt x="143142" y="441966"/>
                  <a:pt x="336053" y="387951"/>
                </a:cubicBezTo>
                <a:cubicBezTo>
                  <a:pt x="528964" y="333936"/>
                  <a:pt x="874276" y="254844"/>
                  <a:pt x="1146281" y="376377"/>
                </a:cubicBezTo>
                <a:close/>
              </a:path>
            </a:pathLst>
          </a:custGeom>
          <a:gradFill flip="none" rotWithShape="1">
            <a:gsLst>
              <a:gs pos="20000">
                <a:schemeClr val="bg1"/>
              </a:gs>
              <a:gs pos="68500">
                <a:schemeClr val="bg1"/>
              </a:gs>
              <a:gs pos="41000">
                <a:schemeClr val="tx1"/>
              </a:gs>
              <a:gs pos="99000">
                <a:schemeClr val="tx1"/>
              </a:gs>
            </a:gsLst>
            <a:path path="circle">
              <a:fillToRect l="100000" t="100000"/>
            </a:path>
            <a:tileRect r="-100000" b="-10000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gyenes összekötő nyíllal 4"/>
          <p:cNvCxnSpPr/>
          <p:nvPr/>
        </p:nvCxnSpPr>
        <p:spPr>
          <a:xfrm>
            <a:off x="1301183" y="2509270"/>
            <a:ext cx="5099617"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Ellipszis 36"/>
          <p:cNvSpPr/>
          <p:nvPr/>
        </p:nvSpPr>
        <p:spPr>
          <a:xfrm>
            <a:off x="821398" y="2409895"/>
            <a:ext cx="231494" cy="2199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Egyenes összekötő 37"/>
          <p:cNvCxnSpPr/>
          <p:nvPr/>
        </p:nvCxnSpPr>
        <p:spPr>
          <a:xfrm>
            <a:off x="2707671" y="2573509"/>
            <a:ext cx="0" cy="315173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Egyenes összekötő nyíllal 45"/>
          <p:cNvCxnSpPr/>
          <p:nvPr/>
        </p:nvCxnSpPr>
        <p:spPr>
          <a:xfrm flipH="1">
            <a:off x="2051893" y="1704000"/>
            <a:ext cx="1108169" cy="69531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Ellipszis 49"/>
          <p:cNvSpPr/>
          <p:nvPr/>
        </p:nvSpPr>
        <p:spPr>
          <a:xfrm>
            <a:off x="3254073" y="2411820"/>
            <a:ext cx="231494" cy="2199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zis 50"/>
          <p:cNvSpPr/>
          <p:nvPr/>
        </p:nvSpPr>
        <p:spPr>
          <a:xfrm>
            <a:off x="4259623" y="2411488"/>
            <a:ext cx="231494" cy="2199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Egyenes összekötő nyíllal 81"/>
          <p:cNvCxnSpPr/>
          <p:nvPr/>
        </p:nvCxnSpPr>
        <p:spPr>
          <a:xfrm flipV="1">
            <a:off x="1636735" y="4068874"/>
            <a:ext cx="0" cy="16476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gyenes összekötő nyíllal 82"/>
          <p:cNvCxnSpPr/>
          <p:nvPr/>
        </p:nvCxnSpPr>
        <p:spPr>
          <a:xfrm>
            <a:off x="1636348" y="5716532"/>
            <a:ext cx="452587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églalap 83"/>
              <p:cNvSpPr/>
              <p:nvPr/>
            </p:nvSpPr>
            <p:spPr>
              <a:xfrm>
                <a:off x="548806" y="4035015"/>
                <a:ext cx="108754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a:cs typeface="Times New Roman" panose="02020603050405020304" pitchFamily="18" charset="0"/>
                        </a:rPr>
                        <m:t>𝑇</m:t>
                      </m:r>
                      <m:r>
                        <a:rPr lang="hu-HU" sz="3200" b="0" i="1" smtClean="0">
                          <a:latin typeface="Cambria Math"/>
                          <a:cs typeface="Times New Roman" panose="02020603050405020304" pitchFamily="18" charset="0"/>
                        </a:rPr>
                        <m:t>(</m:t>
                      </m:r>
                      <m:r>
                        <a:rPr lang="hu-HU" sz="3200" b="0" i="1" smtClean="0">
                          <a:latin typeface="Cambria Math"/>
                          <a:cs typeface="Times New Roman" panose="02020603050405020304" pitchFamily="18" charset="0"/>
                        </a:rPr>
                        <m:t>𝑠</m:t>
                      </m:r>
                      <m:r>
                        <a:rPr lang="hu-HU" sz="3200" b="0" i="1" smtClean="0">
                          <a:latin typeface="Cambria Math"/>
                          <a:cs typeface="Times New Roman" panose="02020603050405020304" pitchFamily="18" charset="0"/>
                        </a:rPr>
                        <m:t>)</m:t>
                      </m:r>
                    </m:oMath>
                  </m:oMathPara>
                </a14:m>
                <a:endParaRPr lang="en-US" sz="3200" dirty="0"/>
              </a:p>
            </p:txBody>
          </p:sp>
        </mc:Choice>
        <mc:Fallback xmlns="">
          <p:sp>
            <p:nvSpPr>
              <p:cNvPr id="26" name="Téglalap 83"/>
              <p:cNvSpPr>
                <a:spLocks noRot="1" noChangeAspect="1" noMove="1" noResize="1" noEditPoints="1" noAdjustHandles="1" noChangeArrowheads="1" noChangeShapeType="1" noTextEdit="1"/>
              </p:cNvSpPr>
              <p:nvPr/>
            </p:nvSpPr>
            <p:spPr>
              <a:xfrm>
                <a:off x="548806" y="4035015"/>
                <a:ext cx="1087542"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églalap 84"/>
              <p:cNvSpPr/>
              <p:nvPr/>
            </p:nvSpPr>
            <p:spPr>
              <a:xfrm>
                <a:off x="5572433" y="5096038"/>
                <a:ext cx="47519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𝑠</m:t>
                      </m:r>
                    </m:oMath>
                  </m:oMathPara>
                </a14:m>
                <a:endParaRPr lang="en-US" sz="3200" dirty="0"/>
              </a:p>
            </p:txBody>
          </p:sp>
        </mc:Choice>
        <mc:Fallback xmlns="">
          <p:sp>
            <p:nvSpPr>
              <p:cNvPr id="27" name="Téglalap 84"/>
              <p:cNvSpPr>
                <a:spLocks noRot="1" noChangeAspect="1" noMove="1" noResize="1" noEditPoints="1" noAdjustHandles="1" noChangeArrowheads="1" noChangeShapeType="1" noTextEdit="1"/>
              </p:cNvSpPr>
              <p:nvPr/>
            </p:nvSpPr>
            <p:spPr>
              <a:xfrm>
                <a:off x="5572433" y="5096038"/>
                <a:ext cx="475194" cy="584775"/>
              </a:xfrm>
              <a:prstGeom prst="rect">
                <a:avLst/>
              </a:prstGeom>
              <a:blipFill rotWithShape="1">
                <a:blip r:embed="rId4"/>
                <a:stretch>
                  <a:fillRect/>
                </a:stretch>
              </a:blipFill>
            </p:spPr>
            <p:txBody>
              <a:bodyPr/>
              <a:lstStyle/>
              <a:p>
                <a:r>
                  <a:rPr lang="en-US">
                    <a:noFill/>
                  </a:rPr>
                  <a:t> </a:t>
                </a:r>
              </a:p>
            </p:txBody>
          </p:sp>
        </mc:Fallback>
      </mc:AlternateContent>
      <p:sp>
        <p:nvSpPr>
          <p:cNvPr id="28" name="Szabadkézi sokszög 98"/>
          <p:cNvSpPr/>
          <p:nvPr/>
        </p:nvSpPr>
        <p:spPr>
          <a:xfrm>
            <a:off x="1669661" y="4305997"/>
            <a:ext cx="1664677" cy="644769"/>
          </a:xfrm>
          <a:custGeom>
            <a:avLst/>
            <a:gdLst>
              <a:gd name="connsiteX0" fmla="*/ 0 w 1664677"/>
              <a:gd name="connsiteY0" fmla="*/ 0 h 726831"/>
              <a:gd name="connsiteX1" fmla="*/ 468923 w 1664677"/>
              <a:gd name="connsiteY1" fmla="*/ 187569 h 726831"/>
              <a:gd name="connsiteX2" fmla="*/ 1664677 w 1664677"/>
              <a:gd name="connsiteY2" fmla="*/ 726831 h 726831"/>
              <a:gd name="connsiteX0" fmla="*/ 0 w 1664677"/>
              <a:gd name="connsiteY0" fmla="*/ 0 h 726831"/>
              <a:gd name="connsiteX1" fmla="*/ 468923 w 1664677"/>
              <a:gd name="connsiteY1" fmla="*/ 187569 h 726831"/>
              <a:gd name="connsiteX2" fmla="*/ 1664677 w 1664677"/>
              <a:gd name="connsiteY2" fmla="*/ 726831 h 726831"/>
              <a:gd name="connsiteX0" fmla="*/ 0 w 1664677"/>
              <a:gd name="connsiteY0" fmla="*/ 0 h 726831"/>
              <a:gd name="connsiteX1" fmla="*/ 468923 w 1664677"/>
              <a:gd name="connsiteY1" fmla="*/ 187569 h 726831"/>
              <a:gd name="connsiteX2" fmla="*/ 1664677 w 1664677"/>
              <a:gd name="connsiteY2" fmla="*/ 726831 h 726831"/>
              <a:gd name="connsiteX0" fmla="*/ 0 w 1664677"/>
              <a:gd name="connsiteY0" fmla="*/ 0 h 726831"/>
              <a:gd name="connsiteX1" fmla="*/ 468923 w 1664677"/>
              <a:gd name="connsiteY1" fmla="*/ 187569 h 726831"/>
              <a:gd name="connsiteX2" fmla="*/ 1664677 w 1664677"/>
              <a:gd name="connsiteY2" fmla="*/ 726831 h 726831"/>
              <a:gd name="connsiteX0" fmla="*/ 0 w 1664677"/>
              <a:gd name="connsiteY0" fmla="*/ 0 h 644769"/>
              <a:gd name="connsiteX1" fmla="*/ 468923 w 1664677"/>
              <a:gd name="connsiteY1" fmla="*/ 187569 h 644769"/>
              <a:gd name="connsiteX2" fmla="*/ 1664677 w 1664677"/>
              <a:gd name="connsiteY2" fmla="*/ 644769 h 644769"/>
              <a:gd name="connsiteX0" fmla="*/ 0 w 1664677"/>
              <a:gd name="connsiteY0" fmla="*/ 0 h 644769"/>
              <a:gd name="connsiteX1" fmla="*/ 480646 w 1664677"/>
              <a:gd name="connsiteY1" fmla="*/ 152400 h 644769"/>
              <a:gd name="connsiteX2" fmla="*/ 1664677 w 1664677"/>
              <a:gd name="connsiteY2" fmla="*/ 644769 h 644769"/>
              <a:gd name="connsiteX0" fmla="*/ 0 w 1664677"/>
              <a:gd name="connsiteY0" fmla="*/ 0 h 644769"/>
              <a:gd name="connsiteX1" fmla="*/ 844061 w 1664677"/>
              <a:gd name="connsiteY1" fmla="*/ 386861 h 644769"/>
              <a:gd name="connsiteX2" fmla="*/ 1664677 w 1664677"/>
              <a:gd name="connsiteY2" fmla="*/ 644769 h 644769"/>
            </a:gdLst>
            <a:ahLst/>
            <a:cxnLst>
              <a:cxn ang="0">
                <a:pos x="connsiteX0" y="connsiteY0"/>
              </a:cxn>
              <a:cxn ang="0">
                <a:pos x="connsiteX1" y="connsiteY1"/>
              </a:cxn>
              <a:cxn ang="0">
                <a:pos x="connsiteX2" y="connsiteY2"/>
              </a:cxn>
            </a:cxnLst>
            <a:rect l="l" t="t" r="r" b="b"/>
            <a:pathLst>
              <a:path w="1664677" h="644769">
                <a:moveTo>
                  <a:pt x="0" y="0"/>
                </a:moveTo>
                <a:cubicBezTo>
                  <a:pt x="201245" y="9769"/>
                  <a:pt x="566615" y="279400"/>
                  <a:pt x="844061" y="386861"/>
                </a:cubicBezTo>
                <a:cubicBezTo>
                  <a:pt x="1121507" y="494322"/>
                  <a:pt x="1170354" y="517769"/>
                  <a:pt x="1664677" y="644769"/>
                </a:cubicBezTo>
              </a:path>
            </a:pathLst>
          </a:cu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zabadkézi sokszög 99"/>
          <p:cNvSpPr/>
          <p:nvPr/>
        </p:nvSpPr>
        <p:spPr>
          <a:xfrm>
            <a:off x="3313600" y="5053930"/>
            <a:ext cx="1041675" cy="385982"/>
          </a:xfrm>
          <a:custGeom>
            <a:avLst/>
            <a:gdLst>
              <a:gd name="connsiteX0" fmla="*/ 0 w 2347028"/>
              <a:gd name="connsiteY0" fmla="*/ 0 h 380197"/>
              <a:gd name="connsiteX1" fmla="*/ 656492 w 2347028"/>
              <a:gd name="connsiteY1" fmla="*/ 269630 h 380197"/>
              <a:gd name="connsiteX2" fmla="*/ 1559169 w 2347028"/>
              <a:gd name="connsiteY2" fmla="*/ 375138 h 380197"/>
              <a:gd name="connsiteX3" fmla="*/ 2274277 w 2347028"/>
              <a:gd name="connsiteY3" fmla="*/ 363415 h 380197"/>
              <a:gd name="connsiteX4" fmla="*/ 2286000 w 2347028"/>
              <a:gd name="connsiteY4" fmla="*/ 363415 h 380197"/>
              <a:gd name="connsiteX0" fmla="*/ 0 w 2347028"/>
              <a:gd name="connsiteY0" fmla="*/ 0 h 385155"/>
              <a:gd name="connsiteX1" fmla="*/ 709471 w 2347028"/>
              <a:gd name="connsiteY1" fmla="*/ 199292 h 385155"/>
              <a:gd name="connsiteX2" fmla="*/ 1559169 w 2347028"/>
              <a:gd name="connsiteY2" fmla="*/ 375138 h 385155"/>
              <a:gd name="connsiteX3" fmla="*/ 2274277 w 2347028"/>
              <a:gd name="connsiteY3" fmla="*/ 363415 h 385155"/>
              <a:gd name="connsiteX4" fmla="*/ 2286000 w 2347028"/>
              <a:gd name="connsiteY4" fmla="*/ 363415 h 385155"/>
              <a:gd name="connsiteX0" fmla="*/ 0 w 2350691"/>
              <a:gd name="connsiteY0" fmla="*/ 0 h 366681"/>
              <a:gd name="connsiteX1" fmla="*/ 709471 w 2350691"/>
              <a:gd name="connsiteY1" fmla="*/ 199292 h 366681"/>
              <a:gd name="connsiteX2" fmla="*/ 1506190 w 2350691"/>
              <a:gd name="connsiteY2" fmla="*/ 316523 h 366681"/>
              <a:gd name="connsiteX3" fmla="*/ 2274277 w 2350691"/>
              <a:gd name="connsiteY3" fmla="*/ 363415 h 366681"/>
              <a:gd name="connsiteX4" fmla="*/ 2286000 w 2350691"/>
              <a:gd name="connsiteY4" fmla="*/ 363415 h 366681"/>
              <a:gd name="connsiteX0" fmla="*/ 0 w 2430158"/>
              <a:gd name="connsiteY0" fmla="*/ 0 h 354958"/>
              <a:gd name="connsiteX1" fmla="*/ 788938 w 2430158"/>
              <a:gd name="connsiteY1" fmla="*/ 187569 h 354958"/>
              <a:gd name="connsiteX2" fmla="*/ 1585657 w 2430158"/>
              <a:gd name="connsiteY2" fmla="*/ 304800 h 354958"/>
              <a:gd name="connsiteX3" fmla="*/ 2353744 w 2430158"/>
              <a:gd name="connsiteY3" fmla="*/ 351692 h 354958"/>
              <a:gd name="connsiteX4" fmla="*/ 2365467 w 2430158"/>
              <a:gd name="connsiteY4" fmla="*/ 351692 h 354958"/>
              <a:gd name="connsiteX0" fmla="*/ 0 w 2430158"/>
              <a:gd name="connsiteY0" fmla="*/ 0 h 354958"/>
              <a:gd name="connsiteX1" fmla="*/ 788938 w 2430158"/>
              <a:gd name="connsiteY1" fmla="*/ 187569 h 354958"/>
              <a:gd name="connsiteX2" fmla="*/ 1585657 w 2430158"/>
              <a:gd name="connsiteY2" fmla="*/ 304800 h 354958"/>
              <a:gd name="connsiteX3" fmla="*/ 2353744 w 2430158"/>
              <a:gd name="connsiteY3" fmla="*/ 351692 h 354958"/>
              <a:gd name="connsiteX4" fmla="*/ 2365467 w 2430158"/>
              <a:gd name="connsiteY4" fmla="*/ 351692 h 354958"/>
              <a:gd name="connsiteX0" fmla="*/ 0 w 2357440"/>
              <a:gd name="connsiteY0" fmla="*/ 0 h 393602"/>
              <a:gd name="connsiteX1" fmla="*/ 788938 w 2357440"/>
              <a:gd name="connsiteY1" fmla="*/ 187569 h 393602"/>
              <a:gd name="connsiteX2" fmla="*/ 1585657 w 2357440"/>
              <a:gd name="connsiteY2" fmla="*/ 304800 h 393602"/>
              <a:gd name="connsiteX3" fmla="*/ 2353744 w 2357440"/>
              <a:gd name="connsiteY3" fmla="*/ 351692 h 393602"/>
              <a:gd name="connsiteX4" fmla="*/ 1883363 w 2357440"/>
              <a:gd name="connsiteY4" fmla="*/ 393602 h 393602"/>
              <a:gd name="connsiteX0" fmla="*/ 0 w 2353743"/>
              <a:gd name="connsiteY0" fmla="*/ 0 h 351692"/>
              <a:gd name="connsiteX1" fmla="*/ 788938 w 2353743"/>
              <a:gd name="connsiteY1" fmla="*/ 187569 h 351692"/>
              <a:gd name="connsiteX2" fmla="*/ 1585657 w 2353743"/>
              <a:gd name="connsiteY2" fmla="*/ 304800 h 351692"/>
              <a:gd name="connsiteX3" fmla="*/ 2353744 w 2353743"/>
              <a:gd name="connsiteY3" fmla="*/ 351692 h 351692"/>
              <a:gd name="connsiteX0" fmla="*/ 0 w 2379570"/>
              <a:gd name="connsiteY0" fmla="*/ 0 h 370742"/>
              <a:gd name="connsiteX1" fmla="*/ 788938 w 2379570"/>
              <a:gd name="connsiteY1" fmla="*/ 187569 h 370742"/>
              <a:gd name="connsiteX2" fmla="*/ 1585657 w 2379570"/>
              <a:gd name="connsiteY2" fmla="*/ 304800 h 370742"/>
              <a:gd name="connsiteX3" fmla="*/ 2379570 w 2379570"/>
              <a:gd name="connsiteY3" fmla="*/ 370742 h 370742"/>
              <a:gd name="connsiteX0" fmla="*/ 0 w 2353743"/>
              <a:gd name="connsiteY0" fmla="*/ 0 h 385982"/>
              <a:gd name="connsiteX1" fmla="*/ 763111 w 2353743"/>
              <a:gd name="connsiteY1" fmla="*/ 202809 h 385982"/>
              <a:gd name="connsiteX2" fmla="*/ 1559830 w 2353743"/>
              <a:gd name="connsiteY2" fmla="*/ 320040 h 385982"/>
              <a:gd name="connsiteX3" fmla="*/ 2353743 w 2353743"/>
              <a:gd name="connsiteY3" fmla="*/ 385982 h 385982"/>
            </a:gdLst>
            <a:ahLst/>
            <a:cxnLst>
              <a:cxn ang="0">
                <a:pos x="connsiteX0" y="connsiteY0"/>
              </a:cxn>
              <a:cxn ang="0">
                <a:pos x="connsiteX1" y="connsiteY1"/>
              </a:cxn>
              <a:cxn ang="0">
                <a:pos x="connsiteX2" y="connsiteY2"/>
              </a:cxn>
              <a:cxn ang="0">
                <a:pos x="connsiteX3" y="connsiteY3"/>
              </a:cxn>
            </a:cxnLst>
            <a:rect l="l" t="t" r="r" b="b"/>
            <a:pathLst>
              <a:path w="2353743" h="385982">
                <a:moveTo>
                  <a:pt x="0" y="0"/>
                </a:moveTo>
                <a:cubicBezTo>
                  <a:pt x="463206" y="56661"/>
                  <a:pt x="503139" y="149469"/>
                  <a:pt x="763111" y="202809"/>
                </a:cubicBezTo>
                <a:cubicBezTo>
                  <a:pt x="1023083" y="256149"/>
                  <a:pt x="1294725" y="289511"/>
                  <a:pt x="1559830" y="320040"/>
                </a:cubicBezTo>
                <a:cubicBezTo>
                  <a:pt x="1824935" y="350569"/>
                  <a:pt x="2304125" y="371182"/>
                  <a:pt x="2353743" y="385982"/>
                </a:cubicBezTo>
              </a:path>
            </a:pathLst>
          </a:cu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zabadkézi sokszög 103"/>
          <p:cNvSpPr/>
          <p:nvPr/>
        </p:nvSpPr>
        <p:spPr>
          <a:xfrm>
            <a:off x="4368839" y="5530515"/>
            <a:ext cx="1059374" cy="89726"/>
          </a:xfrm>
          <a:custGeom>
            <a:avLst/>
            <a:gdLst>
              <a:gd name="connsiteX0" fmla="*/ 0 w 2347028"/>
              <a:gd name="connsiteY0" fmla="*/ 0 h 380197"/>
              <a:gd name="connsiteX1" fmla="*/ 656492 w 2347028"/>
              <a:gd name="connsiteY1" fmla="*/ 269630 h 380197"/>
              <a:gd name="connsiteX2" fmla="*/ 1559169 w 2347028"/>
              <a:gd name="connsiteY2" fmla="*/ 375138 h 380197"/>
              <a:gd name="connsiteX3" fmla="*/ 2274277 w 2347028"/>
              <a:gd name="connsiteY3" fmla="*/ 363415 h 380197"/>
              <a:gd name="connsiteX4" fmla="*/ 2286000 w 2347028"/>
              <a:gd name="connsiteY4" fmla="*/ 363415 h 380197"/>
              <a:gd name="connsiteX0" fmla="*/ 0 w 2347028"/>
              <a:gd name="connsiteY0" fmla="*/ 0 h 385155"/>
              <a:gd name="connsiteX1" fmla="*/ 709471 w 2347028"/>
              <a:gd name="connsiteY1" fmla="*/ 199292 h 385155"/>
              <a:gd name="connsiteX2" fmla="*/ 1559169 w 2347028"/>
              <a:gd name="connsiteY2" fmla="*/ 375138 h 385155"/>
              <a:gd name="connsiteX3" fmla="*/ 2274277 w 2347028"/>
              <a:gd name="connsiteY3" fmla="*/ 363415 h 385155"/>
              <a:gd name="connsiteX4" fmla="*/ 2286000 w 2347028"/>
              <a:gd name="connsiteY4" fmla="*/ 363415 h 385155"/>
              <a:gd name="connsiteX0" fmla="*/ 0 w 2350691"/>
              <a:gd name="connsiteY0" fmla="*/ 0 h 366681"/>
              <a:gd name="connsiteX1" fmla="*/ 709471 w 2350691"/>
              <a:gd name="connsiteY1" fmla="*/ 199292 h 366681"/>
              <a:gd name="connsiteX2" fmla="*/ 1506190 w 2350691"/>
              <a:gd name="connsiteY2" fmla="*/ 316523 h 366681"/>
              <a:gd name="connsiteX3" fmla="*/ 2274277 w 2350691"/>
              <a:gd name="connsiteY3" fmla="*/ 363415 h 366681"/>
              <a:gd name="connsiteX4" fmla="*/ 2286000 w 2350691"/>
              <a:gd name="connsiteY4" fmla="*/ 363415 h 366681"/>
              <a:gd name="connsiteX0" fmla="*/ 0 w 2393736"/>
              <a:gd name="connsiteY0" fmla="*/ 0 h 382942"/>
              <a:gd name="connsiteX1" fmla="*/ 752516 w 2393736"/>
              <a:gd name="connsiteY1" fmla="*/ 215553 h 382942"/>
              <a:gd name="connsiteX2" fmla="*/ 1549235 w 2393736"/>
              <a:gd name="connsiteY2" fmla="*/ 332784 h 382942"/>
              <a:gd name="connsiteX3" fmla="*/ 2317322 w 2393736"/>
              <a:gd name="connsiteY3" fmla="*/ 379676 h 382942"/>
              <a:gd name="connsiteX4" fmla="*/ 2329045 w 2393736"/>
              <a:gd name="connsiteY4" fmla="*/ 379676 h 382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736" h="382942">
                <a:moveTo>
                  <a:pt x="0" y="0"/>
                </a:moveTo>
                <a:cubicBezTo>
                  <a:pt x="198315" y="103553"/>
                  <a:pt x="494310" y="160089"/>
                  <a:pt x="752516" y="215553"/>
                </a:cubicBezTo>
                <a:cubicBezTo>
                  <a:pt x="1010722" y="271017"/>
                  <a:pt x="1288434" y="305430"/>
                  <a:pt x="1549235" y="332784"/>
                </a:cubicBezTo>
                <a:cubicBezTo>
                  <a:pt x="1810036" y="360138"/>
                  <a:pt x="2187354" y="371861"/>
                  <a:pt x="2317322" y="379676"/>
                </a:cubicBezTo>
                <a:cubicBezTo>
                  <a:pt x="2447290" y="387491"/>
                  <a:pt x="2383752" y="378699"/>
                  <a:pt x="2329045" y="379676"/>
                </a:cubicBezTo>
              </a:path>
            </a:pathLst>
          </a:cu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Egyenes összekötő 37"/>
          <p:cNvCxnSpPr/>
          <p:nvPr/>
        </p:nvCxnSpPr>
        <p:spPr>
          <a:xfrm flipH="1">
            <a:off x="1939341" y="2494750"/>
            <a:ext cx="12834" cy="317154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Egyenes összekötő nyíllal 45"/>
          <p:cNvCxnSpPr/>
          <p:nvPr/>
        </p:nvCxnSpPr>
        <p:spPr>
          <a:xfrm>
            <a:off x="3160062" y="1704000"/>
            <a:ext cx="1342648" cy="69531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Egyenes összekötő 37"/>
          <p:cNvCxnSpPr/>
          <p:nvPr/>
        </p:nvCxnSpPr>
        <p:spPr>
          <a:xfrm>
            <a:off x="3134391" y="2573509"/>
            <a:ext cx="0" cy="315173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Egyenes összekötő 37"/>
          <p:cNvCxnSpPr/>
          <p:nvPr/>
        </p:nvCxnSpPr>
        <p:spPr>
          <a:xfrm>
            <a:off x="3622071" y="2543029"/>
            <a:ext cx="0" cy="315173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Egyenes összekötő 37"/>
          <p:cNvCxnSpPr/>
          <p:nvPr/>
        </p:nvCxnSpPr>
        <p:spPr>
          <a:xfrm>
            <a:off x="4618457" y="2573509"/>
            <a:ext cx="0" cy="315173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820399" y="2399310"/>
            <a:ext cx="2913805" cy="222904"/>
            <a:chOff x="1820399" y="2399310"/>
            <a:chExt cx="2913805" cy="222904"/>
          </a:xfrm>
        </p:grpSpPr>
        <p:sp>
          <p:nvSpPr>
            <p:cNvPr id="32" name="Ellipszis 49"/>
            <p:cNvSpPr/>
            <p:nvPr/>
          </p:nvSpPr>
          <p:spPr>
            <a:xfrm>
              <a:off x="3020549" y="2402295"/>
              <a:ext cx="231494" cy="2199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zis 49"/>
            <p:cNvSpPr/>
            <p:nvPr/>
          </p:nvSpPr>
          <p:spPr>
            <a:xfrm>
              <a:off x="2591924" y="2399310"/>
              <a:ext cx="231494" cy="2199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llipszis 49"/>
            <p:cNvSpPr/>
            <p:nvPr/>
          </p:nvSpPr>
          <p:spPr>
            <a:xfrm>
              <a:off x="1820399" y="2400285"/>
              <a:ext cx="231494" cy="2199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lipszis 49"/>
            <p:cNvSpPr/>
            <p:nvPr/>
          </p:nvSpPr>
          <p:spPr>
            <a:xfrm>
              <a:off x="3509217" y="2399310"/>
              <a:ext cx="231494" cy="2199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zis 49"/>
            <p:cNvSpPr/>
            <p:nvPr/>
          </p:nvSpPr>
          <p:spPr>
            <a:xfrm>
              <a:off x="4502710" y="2399310"/>
              <a:ext cx="231494" cy="2199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 name="Egyenes összekötő nyíllal 45"/>
          <p:cNvCxnSpPr>
            <a:endCxn id="33" idx="0"/>
          </p:cNvCxnSpPr>
          <p:nvPr/>
        </p:nvCxnSpPr>
        <p:spPr>
          <a:xfrm flipH="1">
            <a:off x="2707671" y="1698255"/>
            <a:ext cx="452392" cy="7010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Egyenes összekötő nyíllal 45"/>
          <p:cNvCxnSpPr/>
          <p:nvPr/>
        </p:nvCxnSpPr>
        <p:spPr>
          <a:xfrm flipH="1">
            <a:off x="3134391" y="1704000"/>
            <a:ext cx="25672" cy="68956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Egyenes összekötő nyíllal 45"/>
          <p:cNvCxnSpPr/>
          <p:nvPr/>
        </p:nvCxnSpPr>
        <p:spPr>
          <a:xfrm>
            <a:off x="3160062" y="1709745"/>
            <a:ext cx="401049" cy="68956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izenkét ágú csillag 44"/>
          <p:cNvSpPr/>
          <p:nvPr/>
        </p:nvSpPr>
        <p:spPr>
          <a:xfrm>
            <a:off x="2922781" y="1470912"/>
            <a:ext cx="474562" cy="466176"/>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lipszis 36"/>
          <p:cNvSpPr/>
          <p:nvPr/>
        </p:nvSpPr>
        <p:spPr>
          <a:xfrm>
            <a:off x="821398" y="2409895"/>
            <a:ext cx="231494" cy="2199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llipszis 65"/>
          <p:cNvSpPr/>
          <p:nvPr/>
        </p:nvSpPr>
        <p:spPr>
          <a:xfrm>
            <a:off x="945956" y="2409894"/>
            <a:ext cx="231494" cy="2199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65392" y="2308576"/>
            <a:ext cx="434189" cy="466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9"/>
          <p:cNvGrpSpPr>
            <a:grpSpLocks/>
          </p:cNvGrpSpPr>
          <p:nvPr/>
        </p:nvGrpSpPr>
        <p:grpSpPr bwMode="auto">
          <a:xfrm>
            <a:off x="311531" y="2137691"/>
            <a:ext cx="856851" cy="764323"/>
            <a:chOff x="144" y="2184"/>
            <a:chExt cx="852" cy="984"/>
          </a:xfrm>
        </p:grpSpPr>
        <p:sp>
          <p:nvSpPr>
            <p:cNvPr id="68"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1"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2"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8" name="Rectangle 77"/>
          <p:cNvSpPr/>
          <p:nvPr/>
        </p:nvSpPr>
        <p:spPr>
          <a:xfrm>
            <a:off x="6496398" y="2276637"/>
            <a:ext cx="434189" cy="466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izenkét ágú csillag 5"/>
          <p:cNvSpPr/>
          <p:nvPr/>
        </p:nvSpPr>
        <p:spPr>
          <a:xfrm>
            <a:off x="6262061" y="2276637"/>
            <a:ext cx="474562" cy="466176"/>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ontent Placeholder 28"/>
          <p:cNvSpPr>
            <a:spLocks noGrp="1"/>
          </p:cNvSpPr>
          <p:nvPr>
            <p:ph idx="1"/>
          </p:nvPr>
        </p:nvSpPr>
        <p:spPr>
          <a:xfrm>
            <a:off x="6930587" y="1023520"/>
            <a:ext cx="4969313" cy="4719554"/>
          </a:xfrm>
        </p:spPr>
        <p:txBody>
          <a:bodyPr/>
          <a:lstStyle/>
          <a:p>
            <a:r>
              <a:rPr lang="hu-HU" dirty="0" err="1" smtClean="0"/>
              <a:t>Source-driven</a:t>
            </a:r>
            <a:r>
              <a:rPr lang="hu-HU" dirty="0" smtClean="0"/>
              <a:t>: </a:t>
            </a:r>
            <a:r>
              <a:rPr lang="hu-HU" dirty="0" err="1" smtClean="0"/>
              <a:t>Equiangular</a:t>
            </a:r>
            <a:r>
              <a:rPr lang="hu-HU" dirty="0" smtClean="0"/>
              <a:t> </a:t>
            </a:r>
            <a:r>
              <a:rPr lang="hu-HU" dirty="0" smtClean="0"/>
              <a:t>sampling </a:t>
            </a:r>
            <a:r>
              <a:rPr lang="en-US" dirty="0" smtClean="0"/>
              <a:t>[</a:t>
            </a:r>
            <a:r>
              <a:rPr lang="en-US" dirty="0" err="1" smtClean="0"/>
              <a:t>Kulla,Fajardo</a:t>
            </a:r>
            <a:r>
              <a:rPr lang="en-US" dirty="0" smtClean="0"/>
              <a:t> 2012]</a:t>
            </a:r>
          </a:p>
          <a:p>
            <a:r>
              <a:rPr lang="hu-HU" dirty="0" err="1" smtClean="0"/>
              <a:t>Scatter-driven</a:t>
            </a:r>
            <a:r>
              <a:rPr lang="hu-HU" dirty="0" smtClean="0"/>
              <a:t>:	   </a:t>
            </a:r>
            <a:r>
              <a:rPr lang="en-US" dirty="0" smtClean="0"/>
              <a:t>Free </a:t>
            </a:r>
            <a:r>
              <a:rPr lang="en-US" dirty="0" smtClean="0"/>
              <a:t>path with the scattering cross </a:t>
            </a:r>
            <a:r>
              <a:rPr lang="en-US" dirty="0" smtClean="0"/>
              <a:t>section</a:t>
            </a:r>
            <a:r>
              <a:rPr lang="hu-HU" dirty="0" smtClean="0"/>
              <a:t> </a:t>
            </a:r>
            <a:r>
              <a:rPr lang="hu-HU" dirty="0" err="1" smtClean="0"/>
              <a:t>approximation</a:t>
            </a:r>
            <a:endParaRPr lang="en-US" dirty="0" smtClean="0"/>
          </a:p>
          <a:p>
            <a:r>
              <a:rPr lang="en-US" dirty="0" smtClean="0"/>
              <a:t>MIS using any combination</a:t>
            </a:r>
            <a:endParaRPr lang="en-US" dirty="0"/>
          </a:p>
        </p:txBody>
      </p:sp>
    </p:spTree>
    <p:extLst>
      <p:ext uri="{BB962C8B-B14F-4D97-AF65-F5344CB8AC3E}">
        <p14:creationId xmlns:p14="http://schemas.microsoft.com/office/powerpoint/2010/main" val="28884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par>
                                <p:cTn id="16" presetID="16" presetClass="entr" presetSubtype="21"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par>
                                <p:cTn id="19" presetID="16" presetClass="entr" presetSubtype="21"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arn(inVertical)">
                                      <p:cBhvr>
                                        <p:cTn id="21" dur="500"/>
                                        <p:tgtEl>
                                          <p:spTgt spid="48"/>
                                        </p:tgtEl>
                                      </p:cBhvr>
                                    </p:animEffect>
                                  </p:childTnLst>
                                </p:cTn>
                              </p:par>
                              <p:par>
                                <p:cTn id="22" presetID="16" presetClass="entr" presetSubtype="21"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arn(inVertical)">
                                      <p:cBhvr>
                                        <p:cTn id="24" dur="500"/>
                                        <p:tgtEl>
                                          <p:spTgt spid="51"/>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par>
                                <p:cTn id="29" presetID="2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par>
                                <p:cTn id="35" presetID="22" presetClass="entr" presetSubtype="4"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par>
                                <p:cTn id="38" presetID="22" presetClass="entr" presetSubtype="4"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Single</a:t>
            </a:r>
            <a:r>
              <a:rPr lang="hu-HU" dirty="0" smtClean="0"/>
              <a:t> </a:t>
            </a:r>
            <a:r>
              <a:rPr lang="hu-HU" dirty="0" err="1" smtClean="0"/>
              <a:t>scattering</a:t>
            </a:r>
            <a:r>
              <a:rPr lang="hu-HU" dirty="0" smtClean="0"/>
              <a:t> </a:t>
            </a:r>
            <a:r>
              <a:rPr lang="hu-HU" dirty="0"/>
              <a:t>r</a:t>
            </a:r>
            <a:r>
              <a:rPr lang="en-US" dirty="0" err="1" smtClean="0"/>
              <a:t>esults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58" y="880936"/>
            <a:ext cx="4816967"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815" y="880936"/>
            <a:ext cx="4800000" cy="3600000"/>
          </a:xfrm>
          <a:prstGeom prst="rect">
            <a:avLst/>
          </a:prstGeom>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12" y="4785877"/>
            <a:ext cx="11772111" cy="180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56" y="4481273"/>
            <a:ext cx="11641482" cy="273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82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églalap 76"/>
          <p:cNvSpPr/>
          <p:nvPr/>
        </p:nvSpPr>
        <p:spPr>
          <a:xfrm>
            <a:off x="110406" y="2128290"/>
            <a:ext cx="4340226" cy="221054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p:txBody>
          <a:bodyPr/>
          <a:lstStyle/>
          <a:p>
            <a:r>
              <a:rPr lang="en-US" dirty="0" smtClean="0"/>
              <a:t>Single Particle Model</a:t>
            </a:r>
            <a:endParaRPr lang="en-US" dirty="0"/>
          </a:p>
        </p:txBody>
      </p:sp>
      <mc:AlternateContent xmlns:mc="http://schemas.openxmlformats.org/markup-compatibility/2006">
        <mc:Choice xmlns:a14="http://schemas.microsoft.com/office/drawing/2010/main" Requires="a14">
          <p:sp>
            <p:nvSpPr>
              <p:cNvPr id="52" name="Téglalap 51"/>
              <p:cNvSpPr/>
              <p:nvPr/>
            </p:nvSpPr>
            <p:spPr>
              <a:xfrm>
                <a:off x="1559631" y="2249000"/>
                <a:ext cx="243977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𝑠𝑐𝑎𝑡</m:t>
                          </m:r>
                        </m:sup>
                      </m:sSup>
                      <m:r>
                        <a:rPr lang="en-US" sz="3200" i="1">
                          <a:latin typeface="Cambria Math"/>
                          <a:cs typeface="Times New Roman" panose="02020603050405020304" pitchFamily="18" charset="0"/>
                        </a:rPr>
                        <m:t>=</m:t>
                      </m:r>
                      <m:r>
                        <a:rPr lang="en-US" sz="3200" i="1">
                          <a:latin typeface="Cambria Math"/>
                          <a:cs typeface="Times New Roman" panose="02020603050405020304" pitchFamily="18" charset="0"/>
                        </a:rPr>
                        <m:t>𝑎𝑟𝐸</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52" name="Téglalap 51"/>
              <p:cNvSpPr>
                <a:spLocks noRot="1" noChangeAspect="1" noMove="1" noResize="1" noEditPoints="1" noAdjustHandles="1" noChangeArrowheads="1" noChangeShapeType="1" noTextEdit="1"/>
              </p:cNvSpPr>
              <p:nvPr/>
            </p:nvSpPr>
            <p:spPr>
              <a:xfrm>
                <a:off x="1559631" y="2249000"/>
                <a:ext cx="2439770"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Téglalap 52"/>
              <p:cNvSpPr/>
              <p:nvPr/>
            </p:nvSpPr>
            <p:spPr>
              <a:xfrm>
                <a:off x="1187598" y="3643407"/>
                <a:ext cx="332090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b="0" i="1" smtClean="0">
                              <a:latin typeface="Cambria Math"/>
                              <a:cs typeface="Times New Roman" panose="02020603050405020304" pitchFamily="18" charset="0"/>
                            </a:rPr>
                            <m:t>𝑡𝑟𝑎𝑛</m:t>
                          </m:r>
                        </m:sup>
                      </m:sSup>
                      <m:r>
                        <a:rPr lang="en-US" sz="3200" i="1">
                          <a:latin typeface="Cambria Math"/>
                          <a:cs typeface="Times New Roman" panose="02020603050405020304" pitchFamily="18" charset="0"/>
                        </a:rPr>
                        <m:t>=</m:t>
                      </m:r>
                      <m:r>
                        <a:rPr lang="en-US" sz="3200" b="0" i="1" smtClean="0">
                          <a:latin typeface="Cambria Math"/>
                          <a:cs typeface="Times New Roman" panose="02020603050405020304" pitchFamily="18" charset="0"/>
                        </a:rPr>
                        <m:t>(1−</m:t>
                      </m:r>
                      <m:r>
                        <a:rPr lang="en-US" sz="3200" i="1">
                          <a:latin typeface="Cambria Math"/>
                          <a:cs typeface="Times New Roman" panose="02020603050405020304" pitchFamily="18" charset="0"/>
                        </a:rPr>
                        <m:t>𝑟</m:t>
                      </m:r>
                      <m:r>
                        <a:rPr lang="en-US" sz="3200" b="0" i="1" smtClean="0">
                          <a:latin typeface="Cambria Math"/>
                          <a:cs typeface="Times New Roman" panose="02020603050405020304" pitchFamily="18" charset="0"/>
                        </a:rPr>
                        <m:t>)</m:t>
                      </m:r>
                      <m:r>
                        <a:rPr lang="en-US" sz="3200" i="1">
                          <a:latin typeface="Cambria Math"/>
                          <a:cs typeface="Times New Roman" panose="02020603050405020304" pitchFamily="18" charset="0"/>
                        </a:rPr>
                        <m:t>𝐸</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53" name="Téglalap 52"/>
              <p:cNvSpPr>
                <a:spLocks noRot="1" noChangeAspect="1" noMove="1" noResize="1" noEditPoints="1" noAdjustHandles="1" noChangeArrowheads="1" noChangeShapeType="1" noTextEdit="1"/>
              </p:cNvSpPr>
              <p:nvPr/>
            </p:nvSpPr>
            <p:spPr>
              <a:xfrm>
                <a:off x="1187598" y="3643407"/>
                <a:ext cx="3320909" cy="584775"/>
              </a:xfrm>
              <a:prstGeom prst="rect">
                <a:avLst/>
              </a:prstGeom>
              <a:blipFill rotWithShape="1">
                <a:blip r:embed="rId4"/>
                <a:stretch>
                  <a:fillRect/>
                </a:stretch>
              </a:blipFill>
            </p:spPr>
            <p:txBody>
              <a:bodyPr/>
              <a:lstStyle/>
              <a:p>
                <a:r>
                  <a:rPr lang="en-US">
                    <a:noFill/>
                  </a:rPr>
                  <a:t> </a:t>
                </a:r>
              </a:p>
            </p:txBody>
          </p:sp>
        </mc:Fallback>
      </mc:AlternateContent>
      <p:sp>
        <p:nvSpPr>
          <p:cNvPr id="54" name="Ellipszis 53"/>
          <p:cNvSpPr/>
          <p:nvPr/>
        </p:nvSpPr>
        <p:spPr>
          <a:xfrm>
            <a:off x="8169246" y="1970119"/>
            <a:ext cx="555585" cy="53243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Egyenes összekötő nyíllal 54"/>
          <p:cNvCxnSpPr/>
          <p:nvPr/>
        </p:nvCxnSpPr>
        <p:spPr>
          <a:xfrm>
            <a:off x="7288234" y="2236337"/>
            <a:ext cx="896239"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Egyenes összekötő nyíllal 55"/>
          <p:cNvCxnSpPr/>
          <p:nvPr/>
        </p:nvCxnSpPr>
        <p:spPr>
          <a:xfrm flipV="1">
            <a:off x="8676389" y="1659537"/>
            <a:ext cx="532439" cy="468753"/>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7" name="Ellipszis 56"/>
          <p:cNvSpPr/>
          <p:nvPr/>
        </p:nvSpPr>
        <p:spPr>
          <a:xfrm>
            <a:off x="8237288" y="5913979"/>
            <a:ext cx="555585" cy="53243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Egyenes összekötő nyíllal 57"/>
          <p:cNvCxnSpPr/>
          <p:nvPr/>
        </p:nvCxnSpPr>
        <p:spPr>
          <a:xfrm>
            <a:off x="7356276" y="6180197"/>
            <a:ext cx="896239"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0" name="Egyenes összekötő nyíllal 59"/>
          <p:cNvCxnSpPr/>
          <p:nvPr/>
        </p:nvCxnSpPr>
        <p:spPr>
          <a:xfrm>
            <a:off x="7243549" y="4181400"/>
            <a:ext cx="2175447"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1" name="Szövegdoboz 60"/>
          <p:cNvSpPr txBox="1"/>
          <p:nvPr/>
        </p:nvSpPr>
        <p:spPr>
          <a:xfrm>
            <a:off x="7308314" y="2694560"/>
            <a:ext cx="2876621" cy="646331"/>
          </a:xfrm>
          <a:prstGeom prst="rect">
            <a:avLst/>
          </a:prstGeom>
          <a:noFill/>
        </p:spPr>
        <p:txBody>
          <a:bodyPr wrap="none" rtlCol="0">
            <a:spAutoFit/>
          </a:bodyPr>
          <a:lstStyle/>
          <a:p>
            <a:r>
              <a:rPr lang="hu-HU" sz="3600" dirty="0" smtClean="0"/>
              <a:t>No </a:t>
            </a:r>
            <a:r>
              <a:rPr lang="hu-HU" sz="3600" dirty="0" err="1" smtClean="0"/>
              <a:t>Interaction</a:t>
            </a:r>
            <a:endParaRPr lang="en-US" sz="3600" dirty="0"/>
          </a:p>
        </p:txBody>
      </p:sp>
      <p:sp>
        <p:nvSpPr>
          <p:cNvPr id="62" name="Szövegdoboz 61"/>
          <p:cNvSpPr txBox="1"/>
          <p:nvPr/>
        </p:nvSpPr>
        <p:spPr>
          <a:xfrm>
            <a:off x="7253164" y="825221"/>
            <a:ext cx="2056589" cy="646331"/>
          </a:xfrm>
          <a:prstGeom prst="rect">
            <a:avLst/>
          </a:prstGeom>
          <a:noFill/>
        </p:spPr>
        <p:txBody>
          <a:bodyPr wrap="none" rtlCol="0">
            <a:spAutoFit/>
          </a:bodyPr>
          <a:lstStyle/>
          <a:p>
            <a:r>
              <a:rPr lang="hu-HU" sz="3600" dirty="0" err="1" smtClean="0"/>
              <a:t>Scattering</a:t>
            </a:r>
            <a:endParaRPr lang="en-US" sz="3600" dirty="0"/>
          </a:p>
        </p:txBody>
      </p:sp>
      <p:sp>
        <p:nvSpPr>
          <p:cNvPr id="63" name="Szövegdoboz 62"/>
          <p:cNvSpPr txBox="1"/>
          <p:nvPr/>
        </p:nvSpPr>
        <p:spPr>
          <a:xfrm>
            <a:off x="7456194" y="5085240"/>
            <a:ext cx="2262671" cy="646331"/>
          </a:xfrm>
          <a:prstGeom prst="rect">
            <a:avLst/>
          </a:prstGeom>
          <a:noFill/>
        </p:spPr>
        <p:txBody>
          <a:bodyPr wrap="none" rtlCol="0">
            <a:spAutoFit/>
          </a:bodyPr>
          <a:lstStyle/>
          <a:p>
            <a:r>
              <a:rPr lang="hu-HU" sz="3600" dirty="0" err="1" smtClean="0"/>
              <a:t>Absorption</a:t>
            </a:r>
            <a:endParaRPr lang="en-US" sz="3600" dirty="0"/>
          </a:p>
        </p:txBody>
      </p:sp>
      <mc:AlternateContent xmlns:mc="http://schemas.openxmlformats.org/markup-compatibility/2006">
        <mc:Choice xmlns:a14="http://schemas.microsoft.com/office/drawing/2010/main" Requires="a14">
          <p:sp>
            <p:nvSpPr>
              <p:cNvPr id="64" name="Szövegdoboz 63"/>
              <p:cNvSpPr txBox="1"/>
              <p:nvPr/>
            </p:nvSpPr>
            <p:spPr>
              <a:xfrm>
                <a:off x="7341865" y="3527036"/>
                <a:ext cx="5597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𝐸</m:t>
                      </m:r>
                    </m:oMath>
                  </m:oMathPara>
                </a14:m>
                <a:endParaRPr lang="en-US" sz="3200" i="1" dirty="0">
                  <a:latin typeface="Times New Roman" panose="02020603050405020304" pitchFamily="18" charset="0"/>
                  <a:cs typeface="Times New Roman" panose="02020603050405020304" pitchFamily="18" charset="0"/>
                </a:endParaRPr>
              </a:p>
            </p:txBody>
          </p:sp>
        </mc:Choice>
        <mc:Fallback>
          <p:sp>
            <p:nvSpPr>
              <p:cNvPr id="64" name="Szövegdoboz 63"/>
              <p:cNvSpPr txBox="1">
                <a:spLocks noRot="1" noChangeAspect="1" noMove="1" noResize="1" noEditPoints="1" noAdjustHandles="1" noChangeArrowheads="1" noChangeShapeType="1" noTextEdit="1"/>
              </p:cNvSpPr>
              <p:nvPr/>
            </p:nvSpPr>
            <p:spPr>
              <a:xfrm>
                <a:off x="7341865" y="3527036"/>
                <a:ext cx="559769"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5" name="Téglalap 64"/>
              <p:cNvSpPr/>
              <p:nvPr/>
            </p:nvSpPr>
            <p:spPr>
              <a:xfrm>
                <a:off x="8942608" y="1245611"/>
                <a:ext cx="2995484" cy="109722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𝑠𝑐𝑎𝑡</m:t>
                          </m:r>
                        </m:sup>
                      </m:sSup>
                      <m:r>
                        <a:rPr lang="en-US" sz="3200" b="0" i="1" smtClean="0">
                          <a:latin typeface="Cambria Math"/>
                          <a:cs typeface="Times New Roman" panose="02020603050405020304" pitchFamily="18" charset="0"/>
                        </a:rPr>
                        <m:t>=</m:t>
                      </m:r>
                      <m:f>
                        <m:fPr>
                          <m:ctrlPr>
                            <a:rPr lang="en-US" sz="3200" i="1">
                              <a:latin typeface="Cambria Math"/>
                              <a:cs typeface="Times New Roman" panose="02020603050405020304" pitchFamily="18" charset="0"/>
                            </a:rPr>
                          </m:ctrlPr>
                        </m:fPr>
                        <m:num>
                          <m:r>
                            <a:rPr lang="en-US" sz="3200" i="1">
                              <a:latin typeface="Cambria Math"/>
                              <a:cs typeface="Times New Roman" panose="02020603050405020304" pitchFamily="18" charset="0"/>
                            </a:rPr>
                            <m:t>𝑎𝑟𝐸</m:t>
                          </m:r>
                        </m:num>
                        <m:den>
                          <m:sSup>
                            <m:sSupPr>
                              <m:ctrlPr>
                                <a:rPr lang="hu-HU" sz="3200" i="1">
                                  <a:latin typeface="Cambria Math"/>
                                  <a:cs typeface="Times New Roman" panose="02020603050405020304" pitchFamily="18" charset="0"/>
                                </a:rPr>
                              </m:ctrlPr>
                            </m:sSupPr>
                            <m:e>
                              <m:r>
                                <a:rPr lang="en-US" sz="3200" b="0" i="1" smtClean="0">
                                  <a:latin typeface="Cambria Math"/>
                                  <a:cs typeface="Times New Roman" panose="02020603050405020304" pitchFamily="18" charset="0"/>
                                </a:rPr>
                                <m:t>𝑞</m:t>
                              </m:r>
                            </m:e>
                            <m:sup>
                              <m:r>
                                <a:rPr lang="en-US" sz="3200" i="1">
                                  <a:latin typeface="Cambria Math"/>
                                  <a:cs typeface="Times New Roman" panose="02020603050405020304" pitchFamily="18" charset="0"/>
                                </a:rPr>
                                <m:t>𝑠𝑐𝑎𝑡</m:t>
                              </m:r>
                            </m:sup>
                          </m:sSup>
                        </m:den>
                      </m:f>
                    </m:oMath>
                  </m:oMathPara>
                </a14:m>
                <a:endParaRPr lang="en-US" sz="3200" dirty="0" smtClean="0">
                  <a:cs typeface="Times New Roman" panose="02020603050405020304" pitchFamily="18" charset="0"/>
                </a:endParaRPr>
              </a:p>
            </p:txBody>
          </p:sp>
        </mc:Choice>
        <mc:Fallback>
          <p:sp>
            <p:nvSpPr>
              <p:cNvPr id="65" name="Téglalap 64"/>
              <p:cNvSpPr>
                <a:spLocks noRot="1" noChangeAspect="1" noMove="1" noResize="1" noEditPoints="1" noAdjustHandles="1" noChangeArrowheads="1" noChangeShapeType="1" noTextEdit="1"/>
              </p:cNvSpPr>
              <p:nvPr/>
            </p:nvSpPr>
            <p:spPr>
              <a:xfrm>
                <a:off x="8942608" y="1245611"/>
                <a:ext cx="2995484" cy="109722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églalap 65"/>
              <p:cNvSpPr/>
              <p:nvPr/>
            </p:nvSpPr>
            <p:spPr>
              <a:xfrm>
                <a:off x="8676389" y="3258282"/>
                <a:ext cx="3321679" cy="11309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𝑡𝑟𝑎𝑛</m:t>
                          </m:r>
                        </m:sup>
                      </m:sSup>
                      <m:r>
                        <a:rPr lang="en-US" sz="3200" b="0" i="1" smtClean="0">
                          <a:latin typeface="Cambria Math"/>
                          <a:cs typeface="Times New Roman" panose="02020603050405020304" pitchFamily="18" charset="0"/>
                        </a:rPr>
                        <m:t>=</m:t>
                      </m:r>
                      <m:f>
                        <m:fPr>
                          <m:ctrlPr>
                            <a:rPr lang="en-US" sz="3200" b="0" i="1" smtClean="0">
                              <a:latin typeface="Cambria Math"/>
                              <a:cs typeface="Times New Roman" panose="02020603050405020304" pitchFamily="18" charset="0"/>
                            </a:rPr>
                          </m:ctrlPr>
                        </m:fPr>
                        <m:num>
                          <m:d>
                            <m:dPr>
                              <m:ctrlPr>
                                <a:rPr lang="en-US" sz="3200" i="1">
                                  <a:latin typeface="Cambria Math"/>
                                  <a:cs typeface="Times New Roman" panose="02020603050405020304" pitchFamily="18" charset="0"/>
                                </a:rPr>
                              </m:ctrlPr>
                            </m:dPr>
                            <m:e>
                              <m:r>
                                <a:rPr lang="en-US" sz="3200" i="1">
                                  <a:latin typeface="Cambria Math"/>
                                  <a:cs typeface="Times New Roman" panose="02020603050405020304" pitchFamily="18" charset="0"/>
                                </a:rPr>
                                <m:t>1−</m:t>
                              </m:r>
                              <m:r>
                                <a:rPr lang="en-US" sz="3200" i="1">
                                  <a:latin typeface="Cambria Math"/>
                                  <a:cs typeface="Times New Roman" panose="02020603050405020304" pitchFamily="18" charset="0"/>
                                </a:rPr>
                                <m:t>𝑟</m:t>
                              </m:r>
                            </m:e>
                          </m:d>
                          <m:r>
                            <a:rPr lang="en-US" sz="3200" i="1">
                              <a:latin typeface="Cambria Math"/>
                              <a:cs typeface="Times New Roman" panose="02020603050405020304" pitchFamily="18" charset="0"/>
                            </a:rPr>
                            <m:t>𝐸</m:t>
                          </m:r>
                        </m:num>
                        <m:den>
                          <m:sSup>
                            <m:sSupPr>
                              <m:ctrlPr>
                                <a:rPr lang="hu-HU" sz="3200" i="1">
                                  <a:latin typeface="Cambria Math"/>
                                  <a:cs typeface="Times New Roman" panose="02020603050405020304" pitchFamily="18" charset="0"/>
                                </a:rPr>
                              </m:ctrlPr>
                            </m:sSupPr>
                            <m:e>
                              <m:r>
                                <a:rPr lang="en-US" sz="3200" i="1">
                                  <a:latin typeface="Cambria Math"/>
                                  <a:cs typeface="Times New Roman" panose="02020603050405020304" pitchFamily="18" charset="0"/>
                                </a:rPr>
                                <m:t>𝑞</m:t>
                              </m:r>
                            </m:e>
                            <m:sup>
                              <m:r>
                                <a:rPr lang="en-US" sz="3200" i="1">
                                  <a:latin typeface="Cambria Math"/>
                                  <a:cs typeface="Times New Roman" panose="02020603050405020304" pitchFamily="18" charset="0"/>
                                </a:rPr>
                                <m:t>𝑡𝑟𝑎𝑛</m:t>
                              </m:r>
                            </m:sup>
                          </m:sSup>
                        </m:den>
                      </m:f>
                    </m:oMath>
                  </m:oMathPara>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66" name="Téglalap 65"/>
              <p:cNvSpPr>
                <a:spLocks noRot="1" noChangeAspect="1" noMove="1" noResize="1" noEditPoints="1" noAdjustHandles="1" noChangeArrowheads="1" noChangeShapeType="1" noTextEdit="1"/>
              </p:cNvSpPr>
              <p:nvPr/>
            </p:nvSpPr>
            <p:spPr>
              <a:xfrm>
                <a:off x="8676389" y="3258282"/>
                <a:ext cx="3321679" cy="113095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7" name="Szövegdoboz 66"/>
              <p:cNvSpPr txBox="1"/>
              <p:nvPr/>
            </p:nvSpPr>
            <p:spPr>
              <a:xfrm>
                <a:off x="7288234" y="1615195"/>
                <a:ext cx="5597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𝐸</m:t>
                      </m:r>
                    </m:oMath>
                  </m:oMathPara>
                </a14:m>
                <a:endParaRPr lang="en-US" sz="3200" i="1" dirty="0">
                  <a:latin typeface="Times New Roman" panose="02020603050405020304" pitchFamily="18" charset="0"/>
                  <a:cs typeface="Times New Roman" panose="02020603050405020304" pitchFamily="18" charset="0"/>
                </a:endParaRPr>
              </a:p>
            </p:txBody>
          </p:sp>
        </mc:Choice>
        <mc:Fallback>
          <p:sp>
            <p:nvSpPr>
              <p:cNvPr id="67" name="Szövegdoboz 66"/>
              <p:cNvSpPr txBox="1">
                <a:spLocks noRot="1" noChangeAspect="1" noMove="1" noResize="1" noEditPoints="1" noAdjustHandles="1" noChangeArrowheads="1" noChangeShapeType="1" noTextEdit="1"/>
              </p:cNvSpPr>
              <p:nvPr/>
            </p:nvSpPr>
            <p:spPr>
              <a:xfrm>
                <a:off x="7288234" y="1615195"/>
                <a:ext cx="559769"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 name="Szövegdoboz 67"/>
              <p:cNvSpPr txBox="1"/>
              <p:nvPr/>
            </p:nvSpPr>
            <p:spPr>
              <a:xfrm>
                <a:off x="7153932" y="5651572"/>
                <a:ext cx="5597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𝐸</m:t>
                      </m:r>
                    </m:oMath>
                  </m:oMathPara>
                </a14:m>
                <a:endParaRPr lang="en-US" sz="3200" i="1" dirty="0">
                  <a:latin typeface="Times New Roman" panose="02020603050405020304" pitchFamily="18" charset="0"/>
                  <a:cs typeface="Times New Roman" panose="02020603050405020304" pitchFamily="18" charset="0"/>
                </a:endParaRPr>
              </a:p>
            </p:txBody>
          </p:sp>
        </mc:Choice>
        <mc:Fallback>
          <p:sp>
            <p:nvSpPr>
              <p:cNvPr id="68" name="Szövegdoboz 67"/>
              <p:cNvSpPr txBox="1">
                <a:spLocks noRot="1" noChangeAspect="1" noMove="1" noResize="1" noEditPoints="1" noAdjustHandles="1" noChangeArrowheads="1" noChangeShapeType="1" noTextEdit="1"/>
              </p:cNvSpPr>
              <p:nvPr/>
            </p:nvSpPr>
            <p:spPr>
              <a:xfrm>
                <a:off x="7153932" y="5651572"/>
                <a:ext cx="559769" cy="584775"/>
              </a:xfrm>
              <a:prstGeom prst="rect">
                <a:avLst/>
              </a:prstGeom>
              <a:blipFill rotWithShape="1">
                <a:blip r:embed="rId9"/>
                <a:stretch>
                  <a:fillRect/>
                </a:stretch>
              </a:blipFill>
            </p:spPr>
            <p:txBody>
              <a:bodyPr/>
              <a:lstStyle/>
              <a:p>
                <a:r>
                  <a:rPr lang="en-US">
                    <a:noFill/>
                  </a:rPr>
                  <a:t> </a:t>
                </a:r>
              </a:p>
            </p:txBody>
          </p:sp>
        </mc:Fallback>
      </mc:AlternateContent>
      <p:sp>
        <p:nvSpPr>
          <p:cNvPr id="70" name="Jobbra nyíl 69"/>
          <p:cNvSpPr/>
          <p:nvPr/>
        </p:nvSpPr>
        <p:spPr>
          <a:xfrm rot="20439583">
            <a:off x="4733930" y="1457098"/>
            <a:ext cx="2116917" cy="939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Jobbra nyíl 71"/>
          <p:cNvSpPr/>
          <p:nvPr/>
        </p:nvSpPr>
        <p:spPr>
          <a:xfrm rot="1443327">
            <a:off x="4946986" y="5213248"/>
            <a:ext cx="2116917" cy="939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Jobbra nyíl 72"/>
          <p:cNvSpPr/>
          <p:nvPr/>
        </p:nvSpPr>
        <p:spPr>
          <a:xfrm>
            <a:off x="5011838" y="3098987"/>
            <a:ext cx="2116917" cy="939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4" name="Téglalap 73"/>
              <p:cNvSpPr/>
              <p:nvPr/>
            </p:nvSpPr>
            <p:spPr>
              <a:xfrm>
                <a:off x="4615216" y="912117"/>
                <a:ext cx="2044470" cy="584775"/>
              </a:xfrm>
              <a:prstGeom prst="rect">
                <a:avLst/>
              </a:prstGeom>
            </p:spPr>
            <p:txBody>
              <a:bodyPr wrap="none">
                <a:spAutoFit/>
              </a:bodyPr>
              <a:lstStyle/>
              <a:p>
                <a:r>
                  <a:rPr lang="en-US" sz="3200" dirty="0" smtClean="0">
                    <a:cs typeface="Times New Roman" panose="02020603050405020304" pitchFamily="18" charset="0"/>
                  </a:rPr>
                  <a:t>Prob. </a:t>
                </a:r>
                <a14:m>
                  <m:oMath xmlns:m="http://schemas.openxmlformats.org/officeDocument/2006/math">
                    <m:sSup>
                      <m:sSupPr>
                        <m:ctrlPr>
                          <a:rPr lang="hu-HU" sz="3200" i="1">
                            <a:latin typeface="Cambria Math"/>
                            <a:cs typeface="Times New Roman" panose="02020603050405020304" pitchFamily="18" charset="0"/>
                          </a:rPr>
                        </m:ctrlPr>
                      </m:sSupPr>
                      <m:e>
                        <m:r>
                          <a:rPr lang="en-US" sz="3200" b="0" i="1" smtClean="0">
                            <a:latin typeface="Cambria Math"/>
                            <a:cs typeface="Times New Roman" panose="02020603050405020304" pitchFamily="18" charset="0"/>
                          </a:rPr>
                          <m:t>𝑞</m:t>
                        </m:r>
                      </m:e>
                      <m:sup>
                        <m:r>
                          <a:rPr lang="en-US" sz="3200" i="1">
                            <a:latin typeface="Cambria Math"/>
                            <a:cs typeface="Times New Roman" panose="02020603050405020304" pitchFamily="18" charset="0"/>
                          </a:rPr>
                          <m:t>𝑠𝑐𝑎𝑡</m:t>
                        </m:r>
                      </m:sup>
                    </m:sSup>
                  </m:oMath>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74" name="Téglalap 73"/>
              <p:cNvSpPr>
                <a:spLocks noRot="1" noChangeAspect="1" noMove="1" noResize="1" noEditPoints="1" noAdjustHandles="1" noChangeArrowheads="1" noChangeShapeType="1" noTextEdit="1"/>
              </p:cNvSpPr>
              <p:nvPr/>
            </p:nvSpPr>
            <p:spPr>
              <a:xfrm>
                <a:off x="4615216" y="912117"/>
                <a:ext cx="2044470" cy="584775"/>
              </a:xfrm>
              <a:prstGeom prst="rect">
                <a:avLst/>
              </a:prstGeom>
              <a:blipFill rotWithShape="1">
                <a:blip r:embed="rId10"/>
                <a:stretch>
                  <a:fillRect l="-7463" t="-12500" b="-343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5" name="Téglalap 74"/>
              <p:cNvSpPr/>
              <p:nvPr/>
            </p:nvSpPr>
            <p:spPr>
              <a:xfrm>
                <a:off x="4636542" y="2663719"/>
                <a:ext cx="2089803" cy="584775"/>
              </a:xfrm>
              <a:prstGeom prst="rect">
                <a:avLst/>
              </a:prstGeom>
            </p:spPr>
            <p:txBody>
              <a:bodyPr wrap="none">
                <a:spAutoFit/>
              </a:bodyPr>
              <a:lstStyle/>
              <a:p>
                <a:r>
                  <a:rPr lang="en-US" sz="3200" dirty="0" smtClean="0">
                    <a:cs typeface="Times New Roman" panose="02020603050405020304" pitchFamily="18" charset="0"/>
                  </a:rPr>
                  <a:t>Prob. </a:t>
                </a:r>
                <a14:m>
                  <m:oMath xmlns:m="http://schemas.openxmlformats.org/officeDocument/2006/math">
                    <m:sSup>
                      <m:sSupPr>
                        <m:ctrlPr>
                          <a:rPr lang="hu-HU" sz="3200" i="1">
                            <a:latin typeface="Cambria Math"/>
                            <a:cs typeface="Times New Roman" panose="02020603050405020304" pitchFamily="18" charset="0"/>
                          </a:rPr>
                        </m:ctrlPr>
                      </m:sSupPr>
                      <m:e>
                        <m:r>
                          <a:rPr lang="en-US" sz="3200" b="0" i="1" smtClean="0">
                            <a:latin typeface="Cambria Math"/>
                            <a:cs typeface="Times New Roman" panose="02020603050405020304" pitchFamily="18" charset="0"/>
                          </a:rPr>
                          <m:t>𝑞</m:t>
                        </m:r>
                      </m:e>
                      <m:sup>
                        <m:r>
                          <a:rPr lang="en-US" sz="3200" b="0" i="1" smtClean="0">
                            <a:latin typeface="Cambria Math"/>
                            <a:cs typeface="Times New Roman" panose="02020603050405020304" pitchFamily="18" charset="0"/>
                          </a:rPr>
                          <m:t>𝑡𝑟𝑎𝑛</m:t>
                        </m:r>
                      </m:sup>
                    </m:sSup>
                  </m:oMath>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75" name="Téglalap 74"/>
              <p:cNvSpPr>
                <a:spLocks noRot="1" noChangeAspect="1" noMove="1" noResize="1" noEditPoints="1" noAdjustHandles="1" noChangeArrowheads="1" noChangeShapeType="1" noTextEdit="1"/>
              </p:cNvSpPr>
              <p:nvPr/>
            </p:nvSpPr>
            <p:spPr>
              <a:xfrm>
                <a:off x="4636542" y="2663719"/>
                <a:ext cx="2089803" cy="584775"/>
              </a:xfrm>
              <a:prstGeom prst="rect">
                <a:avLst/>
              </a:prstGeom>
              <a:blipFill rotWithShape="1">
                <a:blip r:embed="rId11"/>
                <a:stretch>
                  <a:fillRect l="-7602" t="-12500" b="-343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8" name="Téglalap 77"/>
              <p:cNvSpPr/>
              <p:nvPr/>
            </p:nvSpPr>
            <p:spPr>
              <a:xfrm>
                <a:off x="4638017" y="4536861"/>
                <a:ext cx="4176656" cy="584775"/>
              </a:xfrm>
              <a:prstGeom prst="rect">
                <a:avLst/>
              </a:prstGeom>
            </p:spPr>
            <p:txBody>
              <a:bodyPr wrap="none">
                <a:spAutoFit/>
              </a:bodyPr>
              <a:lstStyle/>
              <a:p>
                <a:r>
                  <a:rPr lang="en-US" sz="3200" dirty="0" smtClean="0">
                    <a:cs typeface="Times New Roman" panose="02020603050405020304" pitchFamily="18" charset="0"/>
                  </a:rPr>
                  <a:t>Prob. </a:t>
                </a:r>
                <a14:m>
                  <m:oMath xmlns:m="http://schemas.openxmlformats.org/officeDocument/2006/math">
                    <m:sSup>
                      <m:sSupPr>
                        <m:ctrlPr>
                          <a:rPr lang="hu-HU" sz="3200" i="1">
                            <a:latin typeface="Cambria Math"/>
                            <a:cs typeface="Times New Roman" panose="02020603050405020304" pitchFamily="18" charset="0"/>
                          </a:rPr>
                        </m:ctrlPr>
                      </m:sSupPr>
                      <m:e>
                        <m:sSup>
                          <m:sSupPr>
                            <m:ctrlPr>
                              <a:rPr lang="hu-HU" sz="3200" i="1">
                                <a:latin typeface="Cambria Math"/>
                                <a:cs typeface="Times New Roman" panose="02020603050405020304" pitchFamily="18" charset="0"/>
                              </a:rPr>
                            </m:ctrlPr>
                          </m:sSupPr>
                          <m:e>
                            <m:r>
                              <a:rPr lang="en-US" sz="3200" b="0" i="1" smtClean="0">
                                <a:latin typeface="Cambria Math"/>
                                <a:cs typeface="Times New Roman" panose="02020603050405020304" pitchFamily="18" charset="0"/>
                              </a:rPr>
                              <m:t>1−</m:t>
                            </m:r>
                            <m:r>
                              <a:rPr lang="en-US" sz="3200" i="1">
                                <a:latin typeface="Cambria Math"/>
                                <a:cs typeface="Times New Roman" panose="02020603050405020304" pitchFamily="18" charset="0"/>
                              </a:rPr>
                              <m:t>𝑞</m:t>
                            </m:r>
                          </m:e>
                          <m:sup>
                            <m:r>
                              <a:rPr lang="en-US" sz="3200" i="1">
                                <a:latin typeface="Cambria Math"/>
                                <a:cs typeface="Times New Roman" panose="02020603050405020304" pitchFamily="18" charset="0"/>
                              </a:rPr>
                              <m:t>𝑠𝑐𝑎𝑡</m:t>
                            </m:r>
                          </m:sup>
                        </m:sSup>
                        <m:r>
                          <a:rPr lang="en-US" sz="3200" b="0" i="1" smtClean="0">
                            <a:latin typeface="Cambria Math"/>
                            <a:cs typeface="Times New Roman" panose="02020603050405020304" pitchFamily="18" charset="0"/>
                          </a:rPr>
                          <m:t>−</m:t>
                        </m:r>
                        <m:r>
                          <a:rPr lang="en-US" sz="3200" b="0" i="1" smtClean="0">
                            <a:latin typeface="Cambria Math"/>
                            <a:cs typeface="Times New Roman" panose="02020603050405020304" pitchFamily="18" charset="0"/>
                          </a:rPr>
                          <m:t>𝑞</m:t>
                        </m:r>
                      </m:e>
                      <m:sup>
                        <m:r>
                          <a:rPr lang="en-US" sz="3200" b="0" i="1" smtClean="0">
                            <a:latin typeface="Cambria Math"/>
                            <a:cs typeface="Times New Roman" panose="02020603050405020304" pitchFamily="18" charset="0"/>
                          </a:rPr>
                          <m:t>𝑡𝑟𝑎𝑛</m:t>
                        </m:r>
                      </m:sup>
                    </m:sSup>
                  </m:oMath>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78" name="Téglalap 77"/>
              <p:cNvSpPr>
                <a:spLocks noRot="1" noChangeAspect="1" noMove="1" noResize="1" noEditPoints="1" noAdjustHandles="1" noChangeArrowheads="1" noChangeShapeType="1" noTextEdit="1"/>
              </p:cNvSpPr>
              <p:nvPr/>
            </p:nvSpPr>
            <p:spPr>
              <a:xfrm>
                <a:off x="4638017" y="4536861"/>
                <a:ext cx="4176656" cy="584775"/>
              </a:xfrm>
              <a:prstGeom prst="rect">
                <a:avLst/>
              </a:prstGeom>
              <a:blipFill rotWithShape="1">
                <a:blip r:embed="rId12"/>
                <a:stretch>
                  <a:fillRect l="-3796" t="-12500" b="-34375"/>
                </a:stretch>
              </a:blipFill>
            </p:spPr>
            <p:txBody>
              <a:bodyPr/>
              <a:lstStyle/>
              <a:p>
                <a:r>
                  <a:rPr lang="en-US">
                    <a:noFill/>
                  </a:rPr>
                  <a:t> </a:t>
                </a:r>
              </a:p>
            </p:txBody>
          </p:sp>
        </mc:Fallback>
      </mc:AlternateContent>
      <p:sp>
        <p:nvSpPr>
          <p:cNvPr id="79" name="Ellipszis 78"/>
          <p:cNvSpPr/>
          <p:nvPr/>
        </p:nvSpPr>
        <p:spPr>
          <a:xfrm>
            <a:off x="8120804" y="3920872"/>
            <a:ext cx="555585" cy="53243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gyenes összekötő nyíllal 31"/>
          <p:cNvCxnSpPr/>
          <p:nvPr/>
        </p:nvCxnSpPr>
        <p:spPr>
          <a:xfrm>
            <a:off x="311352" y="3395390"/>
            <a:ext cx="896239"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Egyenes összekötő nyíllal 32"/>
          <p:cNvCxnSpPr/>
          <p:nvPr/>
        </p:nvCxnSpPr>
        <p:spPr>
          <a:xfrm flipV="1">
            <a:off x="1559631" y="2857610"/>
            <a:ext cx="402205" cy="435205"/>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Szövegdoboz 33"/>
              <p:cNvSpPr txBox="1"/>
              <p:nvPr/>
            </p:nvSpPr>
            <p:spPr>
              <a:xfrm>
                <a:off x="263227" y="2716160"/>
                <a:ext cx="5597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𝐸</m:t>
                      </m:r>
                    </m:oMath>
                  </m:oMathPara>
                </a14:m>
                <a:endParaRPr lang="en-US" sz="3200" i="1" dirty="0">
                  <a:latin typeface="Times New Roman" panose="02020603050405020304" pitchFamily="18" charset="0"/>
                  <a:cs typeface="Times New Roman" panose="02020603050405020304" pitchFamily="18" charset="0"/>
                </a:endParaRPr>
              </a:p>
            </p:txBody>
          </p:sp>
        </mc:Choice>
        <mc:Fallback>
          <p:sp>
            <p:nvSpPr>
              <p:cNvPr id="34" name="Szövegdoboz 33"/>
              <p:cNvSpPr txBox="1">
                <a:spLocks noRot="1" noChangeAspect="1" noMove="1" noResize="1" noEditPoints="1" noAdjustHandles="1" noChangeArrowheads="1" noChangeShapeType="1" noTextEdit="1"/>
              </p:cNvSpPr>
              <p:nvPr/>
            </p:nvSpPr>
            <p:spPr>
              <a:xfrm>
                <a:off x="263227" y="2716160"/>
                <a:ext cx="559769" cy="584775"/>
              </a:xfrm>
              <a:prstGeom prst="rect">
                <a:avLst/>
              </a:prstGeom>
              <a:blipFill rotWithShape="1">
                <a:blip r:embed="rId13"/>
                <a:stretch>
                  <a:fillRect/>
                </a:stretch>
              </a:blipFill>
            </p:spPr>
            <p:txBody>
              <a:bodyPr/>
              <a:lstStyle/>
              <a:p>
                <a:r>
                  <a:rPr lang="en-US">
                    <a:noFill/>
                  </a:rPr>
                  <a:t> </a:t>
                </a:r>
              </a:p>
            </p:txBody>
          </p:sp>
        </mc:Fallback>
      </mc:AlternateContent>
      <p:cxnSp>
        <p:nvCxnSpPr>
          <p:cNvPr id="35" name="Egyenes összekötő nyíllal 34"/>
          <p:cNvCxnSpPr>
            <a:stCxn id="41" idx="6"/>
          </p:cNvCxnSpPr>
          <p:nvPr/>
        </p:nvCxnSpPr>
        <p:spPr>
          <a:xfrm>
            <a:off x="1747949" y="3395390"/>
            <a:ext cx="641682"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9" name="Ellipszis 38"/>
          <p:cNvSpPr/>
          <p:nvPr/>
        </p:nvSpPr>
        <p:spPr>
          <a:xfrm>
            <a:off x="220900" y="3253626"/>
            <a:ext cx="251302" cy="25399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zis 39"/>
          <p:cNvSpPr/>
          <p:nvPr/>
        </p:nvSpPr>
        <p:spPr>
          <a:xfrm>
            <a:off x="1374661" y="3249600"/>
            <a:ext cx="251302" cy="25399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lipszis 40"/>
          <p:cNvSpPr/>
          <p:nvPr/>
        </p:nvSpPr>
        <p:spPr>
          <a:xfrm>
            <a:off x="1192364" y="3129172"/>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32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9.26842E-7 3.76822E-6 L 0.10284 0.00208 L 0.1389 -0.08166 " pathEditMode="relative" rAng="0" ptsTypes="AAA">
                                      <p:cBhvr>
                                        <p:cTn id="6" dur="2000" fill="hold"/>
                                        <p:tgtEl>
                                          <p:spTgt spid="39"/>
                                        </p:tgtEl>
                                        <p:attrNameLst>
                                          <p:attrName>ppt_x</p:attrName>
                                          <p:attrName>ppt_y</p:attrName>
                                        </p:attrNameLst>
                                      </p:cBhvr>
                                      <p:rCtr x="6938" y="-3979"/>
                                    </p:animMotion>
                                  </p:childTnLst>
                                </p:cTn>
                              </p:par>
                              <p:par>
                                <p:cTn id="7" presetID="42" presetClass="path" presetSubtype="0" accel="50000" decel="50000" fill="hold" grpId="0" nodeType="withEffect">
                                  <p:stCondLst>
                                    <p:cond delay="300"/>
                                  </p:stCondLst>
                                  <p:childTnLst>
                                    <p:animMotion origin="layout" path="M 1.93305E-6 -2.96296E-6 L 0.07933 0.00255 " pathEditMode="relative" rAng="0" ptsTypes="AA">
                                      <p:cBhvr>
                                        <p:cTn id="8" dur="2000" fill="hold"/>
                                        <p:tgtEl>
                                          <p:spTgt spid="40"/>
                                        </p:tgtEl>
                                        <p:attrNameLst>
                                          <p:attrName>ppt_x</p:attrName>
                                          <p:attrName>ppt_y</p:attrName>
                                        </p:attrNameLst>
                                      </p:cBhvr>
                                      <p:rCtr x="3960"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abadkézi sokszög 54"/>
          <p:cNvSpPr/>
          <p:nvPr/>
        </p:nvSpPr>
        <p:spPr>
          <a:xfrm>
            <a:off x="658491" y="1056929"/>
            <a:ext cx="5492007" cy="4702212"/>
          </a:xfrm>
          <a:custGeom>
            <a:avLst/>
            <a:gdLst>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762160 w 4351411"/>
              <a:gd name="connsiteY4" fmla="*/ 330078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1411" h="1780725">
                <a:moveTo>
                  <a:pt x="1146281" y="376377"/>
                </a:moveTo>
                <a:cubicBezTo>
                  <a:pt x="1314113" y="92796"/>
                  <a:pt x="1445294" y="27207"/>
                  <a:pt x="1690291" y="5987"/>
                </a:cubicBezTo>
                <a:cubicBezTo>
                  <a:pt x="1935289" y="-15233"/>
                  <a:pt x="2382844" y="9845"/>
                  <a:pt x="2616266" y="249055"/>
                </a:cubicBezTo>
                <a:cubicBezTo>
                  <a:pt x="2907563" y="164173"/>
                  <a:pt x="3177638" y="108230"/>
                  <a:pt x="3368620" y="121734"/>
                </a:cubicBezTo>
                <a:cubicBezTo>
                  <a:pt x="3559602" y="135238"/>
                  <a:pt x="3708145" y="231693"/>
                  <a:pt x="3762160" y="330078"/>
                </a:cubicBezTo>
                <a:cubicBezTo>
                  <a:pt x="3816175" y="428463"/>
                  <a:pt x="3781451" y="532636"/>
                  <a:pt x="3692712" y="712043"/>
                </a:cubicBezTo>
                <a:cubicBezTo>
                  <a:pt x="3870191" y="740979"/>
                  <a:pt x="4038023" y="717830"/>
                  <a:pt x="4144124" y="793065"/>
                </a:cubicBezTo>
                <a:cubicBezTo>
                  <a:pt x="4250225" y="868300"/>
                  <a:pt x="4410342" y="1051566"/>
                  <a:pt x="4329319" y="1163455"/>
                </a:cubicBezTo>
                <a:cubicBezTo>
                  <a:pt x="4248296" y="1275344"/>
                  <a:pt x="4130620" y="1435460"/>
                  <a:pt x="3657987" y="1464397"/>
                </a:cubicBezTo>
                <a:cubicBezTo>
                  <a:pt x="3416848" y="1666954"/>
                  <a:pt x="3181496" y="1749905"/>
                  <a:pt x="2951932" y="1776913"/>
                </a:cubicBezTo>
                <a:cubicBezTo>
                  <a:pt x="2722368" y="1803921"/>
                  <a:pt x="2454221" y="1680458"/>
                  <a:pt x="2280600" y="1626443"/>
                </a:cubicBezTo>
                <a:cubicBezTo>
                  <a:pt x="2072255" y="1722899"/>
                  <a:pt x="1937218" y="1740261"/>
                  <a:pt x="1771314" y="1730615"/>
                </a:cubicBezTo>
                <a:cubicBezTo>
                  <a:pt x="1605410" y="1720969"/>
                  <a:pt x="1478088" y="1715181"/>
                  <a:pt x="1285177" y="1568569"/>
                </a:cubicBezTo>
                <a:cubicBezTo>
                  <a:pt x="1022818" y="1665025"/>
                  <a:pt x="812545" y="1657308"/>
                  <a:pt x="613846" y="1614868"/>
                </a:cubicBezTo>
                <a:cubicBezTo>
                  <a:pt x="415147" y="1572428"/>
                  <a:pt x="147000" y="1414240"/>
                  <a:pt x="92985" y="1313926"/>
                </a:cubicBezTo>
                <a:cubicBezTo>
                  <a:pt x="38970" y="1213612"/>
                  <a:pt x="4246" y="1175029"/>
                  <a:pt x="289755" y="1012984"/>
                </a:cubicBezTo>
                <a:cubicBezTo>
                  <a:pt x="100701" y="908812"/>
                  <a:pt x="-7329" y="793065"/>
                  <a:pt x="387" y="688893"/>
                </a:cubicBezTo>
                <a:cubicBezTo>
                  <a:pt x="8103" y="584721"/>
                  <a:pt x="143142" y="441966"/>
                  <a:pt x="336053" y="387951"/>
                </a:cubicBezTo>
                <a:cubicBezTo>
                  <a:pt x="528964" y="333936"/>
                  <a:pt x="874276" y="254844"/>
                  <a:pt x="1146281" y="376377"/>
                </a:cubicBezTo>
                <a:close/>
              </a:path>
            </a:pathLst>
          </a:custGeom>
          <a:gradFill flip="none" rotWithShape="1">
            <a:gsLst>
              <a:gs pos="20000">
                <a:schemeClr val="bg1"/>
              </a:gs>
              <a:gs pos="68500">
                <a:schemeClr val="bg1"/>
              </a:gs>
              <a:gs pos="41000">
                <a:schemeClr val="tx1"/>
              </a:gs>
              <a:gs pos="99000">
                <a:schemeClr val="tx1"/>
              </a:gs>
            </a:gsLst>
            <a:path path="circle">
              <a:fillToRect l="100000" t="100000"/>
            </a:path>
            <a:tileRect r="-100000" b="-10000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Egyenes összekötő nyíllal 32"/>
          <p:cNvCxnSpPr>
            <a:stCxn id="6" idx="5"/>
          </p:cNvCxnSpPr>
          <p:nvPr/>
        </p:nvCxnSpPr>
        <p:spPr>
          <a:xfrm flipH="1">
            <a:off x="1585539" y="1947140"/>
            <a:ext cx="955838" cy="15015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izenkét ágú csillag 45"/>
          <p:cNvSpPr/>
          <p:nvPr/>
        </p:nvSpPr>
        <p:spPr>
          <a:xfrm>
            <a:off x="2393226" y="1415353"/>
            <a:ext cx="592604" cy="569968"/>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gyenes összekötő nyíllal 47"/>
          <p:cNvCxnSpPr/>
          <p:nvPr/>
        </p:nvCxnSpPr>
        <p:spPr>
          <a:xfrm>
            <a:off x="1521996" y="3546941"/>
            <a:ext cx="1782442" cy="78305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Folyamatábra: Bekötés 12"/>
          <p:cNvSpPr>
            <a:spLocks noChangeArrowheads="1"/>
          </p:cNvSpPr>
          <p:nvPr/>
        </p:nvSpPr>
        <p:spPr bwMode="auto">
          <a:xfrm>
            <a:off x="3304438" y="4270492"/>
            <a:ext cx="360792" cy="339667"/>
          </a:xfrm>
          <a:prstGeom prst="flowChartConnector">
            <a:avLst/>
          </a:prstGeom>
          <a:solidFill>
            <a:srgbClr val="00B050"/>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9" name="Szabadkézi sokszög 54"/>
          <p:cNvSpPr/>
          <p:nvPr/>
        </p:nvSpPr>
        <p:spPr>
          <a:xfrm>
            <a:off x="6511457" y="1071037"/>
            <a:ext cx="5492007" cy="4686973"/>
          </a:xfrm>
          <a:custGeom>
            <a:avLst/>
            <a:gdLst>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762160 w 4351411"/>
              <a:gd name="connsiteY4" fmla="*/ 330078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1411" h="1780725">
                <a:moveTo>
                  <a:pt x="1146281" y="376377"/>
                </a:moveTo>
                <a:cubicBezTo>
                  <a:pt x="1314113" y="92796"/>
                  <a:pt x="1445294" y="27207"/>
                  <a:pt x="1690291" y="5987"/>
                </a:cubicBezTo>
                <a:cubicBezTo>
                  <a:pt x="1935289" y="-15233"/>
                  <a:pt x="2382844" y="9845"/>
                  <a:pt x="2616266" y="249055"/>
                </a:cubicBezTo>
                <a:cubicBezTo>
                  <a:pt x="2907563" y="164173"/>
                  <a:pt x="3177638" y="108230"/>
                  <a:pt x="3368620" y="121734"/>
                </a:cubicBezTo>
                <a:cubicBezTo>
                  <a:pt x="3559602" y="135238"/>
                  <a:pt x="3708145" y="231693"/>
                  <a:pt x="3762160" y="330078"/>
                </a:cubicBezTo>
                <a:cubicBezTo>
                  <a:pt x="3816175" y="428463"/>
                  <a:pt x="3781451" y="532636"/>
                  <a:pt x="3692712" y="712043"/>
                </a:cubicBezTo>
                <a:cubicBezTo>
                  <a:pt x="3870191" y="740979"/>
                  <a:pt x="4038023" y="717830"/>
                  <a:pt x="4144124" y="793065"/>
                </a:cubicBezTo>
                <a:cubicBezTo>
                  <a:pt x="4250225" y="868300"/>
                  <a:pt x="4410342" y="1051566"/>
                  <a:pt x="4329319" y="1163455"/>
                </a:cubicBezTo>
                <a:cubicBezTo>
                  <a:pt x="4248296" y="1275344"/>
                  <a:pt x="4130620" y="1435460"/>
                  <a:pt x="3657987" y="1464397"/>
                </a:cubicBezTo>
                <a:cubicBezTo>
                  <a:pt x="3416848" y="1666954"/>
                  <a:pt x="3181496" y="1749905"/>
                  <a:pt x="2951932" y="1776913"/>
                </a:cubicBezTo>
                <a:cubicBezTo>
                  <a:pt x="2722368" y="1803921"/>
                  <a:pt x="2454221" y="1680458"/>
                  <a:pt x="2280600" y="1626443"/>
                </a:cubicBezTo>
                <a:cubicBezTo>
                  <a:pt x="2072255" y="1722899"/>
                  <a:pt x="1937218" y="1740261"/>
                  <a:pt x="1771314" y="1730615"/>
                </a:cubicBezTo>
                <a:cubicBezTo>
                  <a:pt x="1605410" y="1720969"/>
                  <a:pt x="1478088" y="1715181"/>
                  <a:pt x="1285177" y="1568569"/>
                </a:cubicBezTo>
                <a:cubicBezTo>
                  <a:pt x="1022818" y="1665025"/>
                  <a:pt x="812545" y="1657308"/>
                  <a:pt x="613846" y="1614868"/>
                </a:cubicBezTo>
                <a:cubicBezTo>
                  <a:pt x="415147" y="1572428"/>
                  <a:pt x="147000" y="1414240"/>
                  <a:pt x="92985" y="1313926"/>
                </a:cubicBezTo>
                <a:cubicBezTo>
                  <a:pt x="38970" y="1213612"/>
                  <a:pt x="4246" y="1175029"/>
                  <a:pt x="289755" y="1012984"/>
                </a:cubicBezTo>
                <a:cubicBezTo>
                  <a:pt x="100701" y="908812"/>
                  <a:pt x="-7329" y="793065"/>
                  <a:pt x="387" y="688893"/>
                </a:cubicBezTo>
                <a:cubicBezTo>
                  <a:pt x="8103" y="584721"/>
                  <a:pt x="143142" y="441966"/>
                  <a:pt x="336053" y="387951"/>
                </a:cubicBezTo>
                <a:cubicBezTo>
                  <a:pt x="528964" y="333936"/>
                  <a:pt x="874276" y="254844"/>
                  <a:pt x="1146281" y="376377"/>
                </a:cubicBezTo>
                <a:close/>
              </a:path>
            </a:pathLst>
          </a:cu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gyenes összekötő nyíllal 32"/>
          <p:cNvCxnSpPr/>
          <p:nvPr/>
        </p:nvCxnSpPr>
        <p:spPr>
          <a:xfrm flipH="1">
            <a:off x="7920331" y="1822870"/>
            <a:ext cx="681280" cy="103954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izenkét ágú csillag 45"/>
          <p:cNvSpPr/>
          <p:nvPr/>
        </p:nvSpPr>
        <p:spPr>
          <a:xfrm>
            <a:off x="8391314" y="1292806"/>
            <a:ext cx="592604" cy="568121"/>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gyenes összekötő nyíllal 47"/>
          <p:cNvCxnSpPr/>
          <p:nvPr/>
        </p:nvCxnSpPr>
        <p:spPr>
          <a:xfrm>
            <a:off x="7953472" y="3123088"/>
            <a:ext cx="2018631" cy="73276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Folyamatábra: Bekötés 12"/>
          <p:cNvSpPr>
            <a:spLocks noChangeArrowheads="1"/>
          </p:cNvSpPr>
          <p:nvPr/>
        </p:nvSpPr>
        <p:spPr bwMode="auto">
          <a:xfrm>
            <a:off x="9972103" y="3716941"/>
            <a:ext cx="360792" cy="338566"/>
          </a:xfrm>
          <a:prstGeom prst="flowChartConnector">
            <a:avLst/>
          </a:prstGeom>
          <a:solidFill>
            <a:schemeClr val="accent2">
              <a:lumMod val="75000"/>
            </a:schemeClr>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mc:AlternateContent xmlns:mc="http://schemas.openxmlformats.org/markup-compatibility/2006">
        <mc:Choice xmlns:a14="http://schemas.microsoft.com/office/drawing/2010/main" Requires="a14">
          <p:sp>
            <p:nvSpPr>
              <p:cNvPr id="14" name="Rectangle 52"/>
              <p:cNvSpPr/>
              <p:nvPr/>
            </p:nvSpPr>
            <p:spPr>
              <a:xfrm>
                <a:off x="6734508" y="966199"/>
                <a:ext cx="1638696" cy="6227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𝑠𝑎𝑚𝑝</m:t>
                          </m:r>
                        </m:sub>
                      </m:sSub>
                    </m:oMath>
                  </m:oMathPara>
                </a14:m>
                <a:endParaRPr lang="en-US" sz="3200" dirty="0"/>
              </a:p>
            </p:txBody>
          </p:sp>
        </mc:Choice>
        <mc:Fallback>
          <p:sp>
            <p:nvSpPr>
              <p:cNvPr id="14" name="Rectangle 52"/>
              <p:cNvSpPr>
                <a:spLocks noRot="1" noChangeAspect="1" noMove="1" noResize="1" noEditPoints="1" noAdjustHandles="1" noChangeArrowheads="1" noChangeShapeType="1" noTextEdit="1"/>
              </p:cNvSpPr>
              <p:nvPr/>
            </p:nvSpPr>
            <p:spPr>
              <a:xfrm>
                <a:off x="6734508" y="966199"/>
                <a:ext cx="1638696" cy="62273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53"/>
              <p:cNvSpPr/>
              <p:nvPr/>
            </p:nvSpPr>
            <p:spPr>
              <a:xfrm>
                <a:off x="1377534" y="1103985"/>
                <a:ext cx="807418"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b="0" i="1" smtClean="0">
                              <a:latin typeface="Cambria Math"/>
                              <a:cs typeface="Times New Roman" panose="02020603050405020304" pitchFamily="18" charset="0"/>
                            </a:rPr>
                            <m:t>𝑡</m:t>
                          </m:r>
                        </m:sub>
                      </m:sSub>
                    </m:oMath>
                  </m:oMathPara>
                </a14:m>
                <a:endParaRPr lang="en-US" sz="3200" dirty="0"/>
              </a:p>
            </p:txBody>
          </p:sp>
        </mc:Choice>
        <mc:Fallback>
          <p:sp>
            <p:nvSpPr>
              <p:cNvPr id="15" name="Rectangle 53"/>
              <p:cNvSpPr>
                <a:spLocks noRot="1" noChangeAspect="1" noMove="1" noResize="1" noEditPoints="1" noAdjustHandles="1" noChangeArrowheads="1" noChangeShapeType="1" noTextEdit="1"/>
              </p:cNvSpPr>
              <p:nvPr/>
            </p:nvSpPr>
            <p:spPr>
              <a:xfrm>
                <a:off x="1377534" y="1103985"/>
                <a:ext cx="807418"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églalap 64"/>
              <p:cNvSpPr/>
              <p:nvPr/>
            </p:nvSpPr>
            <p:spPr>
              <a:xfrm>
                <a:off x="8296837" y="2440920"/>
                <a:ext cx="801651" cy="8460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a:cs typeface="Times New Roman" panose="02020603050405020304" pitchFamily="18" charset="0"/>
                            </a:rPr>
                          </m:ctrlPr>
                        </m:fPr>
                        <m:num>
                          <m:r>
                            <a:rPr lang="en-US" sz="2400" i="1">
                              <a:latin typeface="Cambria Math"/>
                              <a:cs typeface="Times New Roman" panose="02020603050405020304" pitchFamily="18" charset="0"/>
                            </a:rPr>
                            <m:t>𝑎𝑟𝐸</m:t>
                          </m:r>
                        </m:num>
                        <m:den>
                          <m:sSup>
                            <m:sSupPr>
                              <m:ctrlPr>
                                <a:rPr lang="hu-HU" sz="2400" i="1">
                                  <a:latin typeface="Cambria Math"/>
                                  <a:cs typeface="Times New Roman" panose="02020603050405020304" pitchFamily="18" charset="0"/>
                                </a:rPr>
                              </m:ctrlPr>
                            </m:sSupPr>
                            <m:e>
                              <m:r>
                                <a:rPr lang="en-US" sz="2400" b="0" i="1" smtClean="0">
                                  <a:latin typeface="Cambria Math"/>
                                  <a:cs typeface="Times New Roman" panose="02020603050405020304" pitchFamily="18" charset="0"/>
                                </a:rPr>
                                <m:t>𝑞</m:t>
                              </m:r>
                            </m:e>
                            <m:sup>
                              <m:r>
                                <a:rPr lang="en-US" sz="2400" i="1">
                                  <a:latin typeface="Cambria Math"/>
                                  <a:cs typeface="Times New Roman" panose="02020603050405020304" pitchFamily="18" charset="0"/>
                                </a:rPr>
                                <m:t>𝑠𝑐𝑎𝑡</m:t>
                              </m:r>
                            </m:sup>
                          </m:sSup>
                        </m:den>
                      </m:f>
                    </m:oMath>
                  </m:oMathPara>
                </a14:m>
                <a:endParaRPr lang="en-US" sz="2000" dirty="0" smtClean="0">
                  <a:cs typeface="Times New Roman" panose="02020603050405020304" pitchFamily="18" charset="0"/>
                </a:endParaRPr>
              </a:p>
            </p:txBody>
          </p:sp>
        </mc:Choice>
        <mc:Fallback>
          <p:sp>
            <p:nvSpPr>
              <p:cNvPr id="16" name="Téglalap 64"/>
              <p:cNvSpPr>
                <a:spLocks noRot="1" noChangeAspect="1" noMove="1" noResize="1" noEditPoints="1" noAdjustHandles="1" noChangeArrowheads="1" noChangeShapeType="1" noTextEdit="1"/>
              </p:cNvSpPr>
              <p:nvPr/>
            </p:nvSpPr>
            <p:spPr>
              <a:xfrm>
                <a:off x="8296837" y="2440920"/>
                <a:ext cx="801651" cy="84600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églalap 65"/>
              <p:cNvSpPr/>
              <p:nvPr/>
            </p:nvSpPr>
            <p:spPr>
              <a:xfrm>
                <a:off x="6948060" y="3609916"/>
                <a:ext cx="1179950" cy="8713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a:cs typeface="Times New Roman" panose="02020603050405020304" pitchFamily="18" charset="0"/>
                            </a:rPr>
                          </m:ctrlPr>
                        </m:fPr>
                        <m:num>
                          <m:d>
                            <m:dPr>
                              <m:ctrlPr>
                                <a:rPr lang="en-US" sz="2400" i="1">
                                  <a:latin typeface="Cambria Math"/>
                                  <a:cs typeface="Times New Roman" panose="02020603050405020304" pitchFamily="18" charset="0"/>
                                </a:rPr>
                              </m:ctrlPr>
                            </m:dPr>
                            <m:e>
                              <m:r>
                                <a:rPr lang="en-US" sz="2400" i="1">
                                  <a:latin typeface="Cambria Math"/>
                                  <a:cs typeface="Times New Roman" panose="02020603050405020304" pitchFamily="18" charset="0"/>
                                </a:rPr>
                                <m:t>1−</m:t>
                              </m:r>
                              <m:r>
                                <a:rPr lang="en-US" sz="2400" i="1">
                                  <a:latin typeface="Cambria Math"/>
                                  <a:cs typeface="Times New Roman" panose="02020603050405020304" pitchFamily="18" charset="0"/>
                                </a:rPr>
                                <m:t>𝑟</m:t>
                              </m:r>
                            </m:e>
                          </m:d>
                          <m:r>
                            <a:rPr lang="en-US" sz="2400" i="1">
                              <a:latin typeface="Cambria Math"/>
                              <a:cs typeface="Times New Roman" panose="02020603050405020304" pitchFamily="18" charset="0"/>
                            </a:rPr>
                            <m:t>𝐸</m:t>
                          </m:r>
                        </m:num>
                        <m:den>
                          <m:sSup>
                            <m:sSupPr>
                              <m:ctrlPr>
                                <a:rPr lang="hu-HU" sz="2400" i="1">
                                  <a:latin typeface="Cambria Math"/>
                                  <a:cs typeface="Times New Roman" panose="02020603050405020304" pitchFamily="18" charset="0"/>
                                </a:rPr>
                              </m:ctrlPr>
                            </m:sSupPr>
                            <m:e>
                              <m:r>
                                <a:rPr lang="en-US" sz="2400" i="1">
                                  <a:latin typeface="Cambria Math"/>
                                  <a:cs typeface="Times New Roman" panose="02020603050405020304" pitchFamily="18" charset="0"/>
                                </a:rPr>
                                <m:t>𝑞</m:t>
                              </m:r>
                            </m:e>
                            <m:sup>
                              <m:r>
                                <a:rPr lang="en-US" sz="2400" i="1">
                                  <a:latin typeface="Cambria Math"/>
                                  <a:cs typeface="Times New Roman" panose="02020603050405020304" pitchFamily="18" charset="0"/>
                                </a:rPr>
                                <m:t>𝑡𝑟𝑎𝑛</m:t>
                              </m:r>
                            </m:sup>
                          </m:sSup>
                        </m:den>
                      </m:f>
                    </m:oMath>
                  </m:oMathPara>
                </a14:m>
                <a:endParaRPr lang="en-US" sz="2400" i="1" dirty="0" smtClean="0">
                  <a:latin typeface="Times New Roman" panose="02020603050405020304" pitchFamily="18" charset="0"/>
                  <a:cs typeface="Times New Roman" panose="02020603050405020304" pitchFamily="18" charset="0"/>
                </a:endParaRPr>
              </a:p>
            </p:txBody>
          </p:sp>
        </mc:Choice>
        <mc:Fallback>
          <p:sp>
            <p:nvSpPr>
              <p:cNvPr id="17" name="Téglalap 65"/>
              <p:cNvSpPr>
                <a:spLocks noRot="1" noChangeAspect="1" noMove="1" noResize="1" noEditPoints="1" noAdjustHandles="1" noChangeArrowheads="1" noChangeShapeType="1" noTextEdit="1"/>
              </p:cNvSpPr>
              <p:nvPr/>
            </p:nvSpPr>
            <p:spPr>
              <a:xfrm>
                <a:off x="6948060" y="3609916"/>
                <a:ext cx="1179950" cy="871329"/>
              </a:xfrm>
              <a:prstGeom prst="rect">
                <a:avLst/>
              </a:prstGeom>
              <a:blipFill rotWithShape="1">
                <a:blip r:embed="rId6"/>
                <a:stretch>
                  <a:fillRect r="-4663"/>
                </a:stretch>
              </a:blipFill>
            </p:spPr>
            <p:txBody>
              <a:bodyPr/>
              <a:lstStyle/>
              <a:p>
                <a:r>
                  <a:rPr lang="en-US">
                    <a:noFill/>
                  </a:rPr>
                  <a:t> </a:t>
                </a:r>
              </a:p>
            </p:txBody>
          </p:sp>
        </mc:Fallback>
      </mc:AlternateContent>
      <p:cxnSp>
        <p:nvCxnSpPr>
          <p:cNvPr id="18" name="Egyenes összekötő nyíllal 32"/>
          <p:cNvCxnSpPr/>
          <p:nvPr/>
        </p:nvCxnSpPr>
        <p:spPr>
          <a:xfrm flipH="1">
            <a:off x="7426231" y="3024484"/>
            <a:ext cx="407322" cy="5854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Egyenes összekötő nyíllal 32"/>
          <p:cNvCxnSpPr/>
          <p:nvPr/>
        </p:nvCxnSpPr>
        <p:spPr>
          <a:xfrm>
            <a:off x="7808916" y="3040125"/>
            <a:ext cx="701039" cy="2836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Egyenes összekötő nyíllal 32"/>
          <p:cNvCxnSpPr/>
          <p:nvPr/>
        </p:nvCxnSpPr>
        <p:spPr>
          <a:xfrm>
            <a:off x="1632429" y="3631432"/>
            <a:ext cx="701039" cy="2836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Egyenes összekötő nyíllal 32"/>
          <p:cNvCxnSpPr/>
          <p:nvPr/>
        </p:nvCxnSpPr>
        <p:spPr>
          <a:xfrm flipH="1">
            <a:off x="375780" y="3546941"/>
            <a:ext cx="1146217" cy="0"/>
          </a:xfrm>
          <a:prstGeom prst="straightConnector1">
            <a:avLst/>
          </a:prstGeom>
          <a:ln w="5715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 name="Téglalap 64"/>
              <p:cNvSpPr/>
              <p:nvPr/>
            </p:nvSpPr>
            <p:spPr>
              <a:xfrm>
                <a:off x="1861482" y="3248467"/>
                <a:ext cx="1527773" cy="461665"/>
              </a:xfrm>
              <a:prstGeom prst="rect">
                <a:avLst/>
              </a:prstGeom>
            </p:spPr>
            <p:txBody>
              <a:bodyPr wrap="square">
                <a:spAutoFit/>
              </a:bodyPr>
              <a:lstStyle/>
              <a:p>
                <a14:m>
                  <m:oMath xmlns:m="http://schemas.openxmlformats.org/officeDocument/2006/math">
                    <m:r>
                      <a:rPr lang="en-US" sz="2400" b="0" i="1" smtClean="0">
                        <a:latin typeface="Cambria Math"/>
                        <a:cs typeface="Times New Roman" panose="02020603050405020304" pitchFamily="18" charset="0"/>
                      </a:rPr>
                      <m:t>𝐸</m:t>
                    </m:r>
                  </m:oMath>
                </a14:m>
                <a:r>
                  <a:rPr lang="en-US" sz="2400" dirty="0" smtClean="0">
                    <a:cs typeface="Times New Roman" panose="02020603050405020304" pitchFamily="18" charset="0"/>
                  </a:rPr>
                  <a:t> prob. </a:t>
                </a:r>
                <a14:m>
                  <m:oMath xmlns:m="http://schemas.openxmlformats.org/officeDocument/2006/math">
                    <m:r>
                      <a:rPr lang="en-US" sz="2400" b="0" i="1" smtClean="0">
                        <a:latin typeface="Cambria Math"/>
                        <a:cs typeface="Times New Roman" panose="02020603050405020304" pitchFamily="18" charset="0"/>
                      </a:rPr>
                      <m:t>𝑎</m:t>
                    </m:r>
                  </m:oMath>
                </a14:m>
                <a:endParaRPr lang="en-US" sz="2400" dirty="0" smtClean="0">
                  <a:cs typeface="Times New Roman" panose="02020603050405020304" pitchFamily="18" charset="0"/>
                </a:endParaRPr>
              </a:p>
            </p:txBody>
          </p:sp>
        </mc:Choice>
        <mc:Fallback>
          <p:sp>
            <p:nvSpPr>
              <p:cNvPr id="22" name="Téglalap 64"/>
              <p:cNvSpPr>
                <a:spLocks noRot="1" noChangeAspect="1" noMove="1" noResize="1" noEditPoints="1" noAdjustHandles="1" noChangeArrowheads="1" noChangeShapeType="1" noTextEdit="1"/>
              </p:cNvSpPr>
              <p:nvPr/>
            </p:nvSpPr>
            <p:spPr>
              <a:xfrm>
                <a:off x="1861482" y="3248467"/>
                <a:ext cx="1527773" cy="461665"/>
              </a:xfrm>
              <a:prstGeom prst="rect">
                <a:avLst/>
              </a:prstGeom>
              <a:blipFill rotWithShape="1">
                <a:blip r:embed="rId7"/>
                <a:stretch>
                  <a:fillRect l="-797" t="-10526"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églalap 64"/>
              <p:cNvSpPr/>
              <p:nvPr/>
            </p:nvSpPr>
            <p:spPr>
              <a:xfrm>
                <a:off x="1451680" y="2744985"/>
                <a:ext cx="44578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cs typeface="Times New Roman" panose="02020603050405020304" pitchFamily="18" charset="0"/>
                        </a:rPr>
                        <m:t>𝐸</m:t>
                      </m:r>
                    </m:oMath>
                  </m:oMathPara>
                </a14:m>
                <a:endParaRPr lang="en-US" sz="2400" dirty="0" smtClean="0">
                  <a:cs typeface="Times New Roman" panose="02020603050405020304" pitchFamily="18" charset="0"/>
                </a:endParaRPr>
              </a:p>
            </p:txBody>
          </p:sp>
        </mc:Choice>
        <mc:Fallback>
          <p:sp>
            <p:nvSpPr>
              <p:cNvPr id="24" name="Téglalap 64"/>
              <p:cNvSpPr>
                <a:spLocks noRot="1" noChangeAspect="1" noMove="1" noResize="1" noEditPoints="1" noAdjustHandles="1" noChangeArrowheads="1" noChangeShapeType="1" noTextEdit="1"/>
              </p:cNvSpPr>
              <p:nvPr/>
            </p:nvSpPr>
            <p:spPr>
              <a:xfrm>
                <a:off x="1451680" y="2744985"/>
                <a:ext cx="445782"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églalap 64"/>
              <p:cNvSpPr/>
              <p:nvPr/>
            </p:nvSpPr>
            <p:spPr>
              <a:xfrm>
                <a:off x="7664547" y="2147881"/>
                <a:ext cx="44578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cs typeface="Times New Roman" panose="02020603050405020304" pitchFamily="18" charset="0"/>
                        </a:rPr>
                        <m:t>𝐸</m:t>
                      </m:r>
                    </m:oMath>
                  </m:oMathPara>
                </a14:m>
                <a:endParaRPr lang="en-US" sz="2400" dirty="0" smtClean="0">
                  <a:cs typeface="Times New Roman" panose="02020603050405020304" pitchFamily="18" charset="0"/>
                </a:endParaRPr>
              </a:p>
            </p:txBody>
          </p:sp>
        </mc:Choice>
        <mc:Fallback>
          <p:sp>
            <p:nvSpPr>
              <p:cNvPr id="25" name="Téglalap 64"/>
              <p:cNvSpPr>
                <a:spLocks noRot="1" noChangeAspect="1" noMove="1" noResize="1" noEditPoints="1" noAdjustHandles="1" noChangeArrowheads="1" noChangeShapeType="1" noTextEdit="1"/>
              </p:cNvSpPr>
              <p:nvPr/>
            </p:nvSpPr>
            <p:spPr>
              <a:xfrm>
                <a:off x="7664547" y="2147881"/>
                <a:ext cx="445782" cy="46166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86"/>
              <p:cNvSpPr/>
              <p:nvPr/>
            </p:nvSpPr>
            <p:spPr>
              <a:xfrm>
                <a:off x="8994092" y="2607198"/>
                <a:ext cx="1651221" cy="461665"/>
              </a:xfrm>
              <a:prstGeom prst="rect">
                <a:avLst/>
              </a:prstGeom>
            </p:spPr>
            <p:txBody>
              <a:bodyPr wrap="none">
                <a:spAutoFit/>
              </a:bodyPr>
              <a:lstStyle/>
              <a:p>
                <a:r>
                  <a:rPr lang="en-US" sz="2400" dirty="0">
                    <a:cs typeface="Times New Roman" panose="02020603050405020304" pitchFamily="18" charset="0"/>
                  </a:rPr>
                  <a:t> prob. </a:t>
                </a:r>
                <a14:m>
                  <m:oMath xmlns:m="http://schemas.openxmlformats.org/officeDocument/2006/math">
                    <m:sSup>
                      <m:sSupPr>
                        <m:ctrlPr>
                          <a:rPr lang="hu-HU" sz="2400" i="1">
                            <a:latin typeface="Cambria Math"/>
                            <a:cs typeface="Times New Roman" panose="02020603050405020304" pitchFamily="18" charset="0"/>
                          </a:rPr>
                        </m:ctrlPr>
                      </m:sSupPr>
                      <m:e>
                        <m:r>
                          <a:rPr lang="en-US" sz="2400" i="1">
                            <a:latin typeface="Cambria Math"/>
                            <a:cs typeface="Times New Roman" panose="02020603050405020304" pitchFamily="18" charset="0"/>
                          </a:rPr>
                          <m:t>𝑞</m:t>
                        </m:r>
                      </m:e>
                      <m:sup>
                        <m:r>
                          <a:rPr lang="en-US" sz="2400" i="1">
                            <a:latin typeface="Cambria Math"/>
                            <a:cs typeface="Times New Roman" panose="02020603050405020304" pitchFamily="18" charset="0"/>
                          </a:rPr>
                          <m:t>𝑠𝑐𝑎𝑡</m:t>
                        </m:r>
                      </m:sup>
                    </m:sSup>
                  </m:oMath>
                </a14:m>
                <a:endParaRPr lang="en-US" sz="2400" dirty="0">
                  <a:cs typeface="Times New Roman" panose="02020603050405020304" pitchFamily="18" charset="0"/>
                </a:endParaRPr>
              </a:p>
            </p:txBody>
          </p:sp>
        </mc:Choice>
        <mc:Fallback>
          <p:sp>
            <p:nvSpPr>
              <p:cNvPr id="26" name="Rectangle 86"/>
              <p:cNvSpPr>
                <a:spLocks noRot="1" noChangeAspect="1" noMove="1" noResize="1" noEditPoints="1" noAdjustHandles="1" noChangeArrowheads="1" noChangeShapeType="1" noTextEdit="1"/>
              </p:cNvSpPr>
              <p:nvPr/>
            </p:nvSpPr>
            <p:spPr>
              <a:xfrm>
                <a:off x="8994092" y="2607198"/>
                <a:ext cx="1651221" cy="461665"/>
              </a:xfrm>
              <a:prstGeom prst="rect">
                <a:avLst/>
              </a:prstGeom>
              <a:blipFill rotWithShape="1">
                <a:blip r:embed="rId10"/>
                <a:stretch>
                  <a:fillRect l="-1476" t="-10667" b="-30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87"/>
              <p:cNvSpPr/>
              <p:nvPr/>
            </p:nvSpPr>
            <p:spPr>
              <a:xfrm>
                <a:off x="8107385" y="3799507"/>
                <a:ext cx="1683602" cy="461665"/>
              </a:xfrm>
              <a:prstGeom prst="rect">
                <a:avLst/>
              </a:prstGeom>
            </p:spPr>
            <p:txBody>
              <a:bodyPr wrap="none">
                <a:spAutoFit/>
              </a:bodyPr>
              <a:lstStyle/>
              <a:p>
                <a:r>
                  <a:rPr lang="en-US" sz="2400" dirty="0" smtClean="0">
                    <a:cs typeface="Times New Roman" panose="02020603050405020304" pitchFamily="18" charset="0"/>
                  </a:rPr>
                  <a:t> prob. </a:t>
                </a:r>
                <a14:m>
                  <m:oMath xmlns:m="http://schemas.openxmlformats.org/officeDocument/2006/math">
                    <m:sSup>
                      <m:sSupPr>
                        <m:ctrlPr>
                          <a:rPr lang="hu-HU" sz="2400" i="1">
                            <a:latin typeface="Cambria Math"/>
                            <a:cs typeface="Times New Roman" panose="02020603050405020304" pitchFamily="18" charset="0"/>
                          </a:rPr>
                        </m:ctrlPr>
                      </m:sSupPr>
                      <m:e>
                        <m:r>
                          <a:rPr lang="en-US" sz="2400" i="1">
                            <a:latin typeface="Cambria Math"/>
                            <a:cs typeface="Times New Roman" panose="02020603050405020304" pitchFamily="18" charset="0"/>
                          </a:rPr>
                          <m:t>𝑞</m:t>
                        </m:r>
                      </m:e>
                      <m:sup>
                        <m:r>
                          <a:rPr lang="en-US" sz="2400" b="0" i="1" smtClean="0">
                            <a:latin typeface="Cambria Math"/>
                            <a:cs typeface="Times New Roman" panose="02020603050405020304" pitchFamily="18" charset="0"/>
                          </a:rPr>
                          <m:t>𝑡𝑟𝑎𝑛</m:t>
                        </m:r>
                      </m:sup>
                    </m:sSup>
                  </m:oMath>
                </a14:m>
                <a:endParaRPr lang="en-US" sz="2400" dirty="0">
                  <a:cs typeface="Times New Roman" panose="02020603050405020304" pitchFamily="18" charset="0"/>
                </a:endParaRPr>
              </a:p>
            </p:txBody>
          </p:sp>
        </mc:Choice>
        <mc:Fallback>
          <p:sp>
            <p:nvSpPr>
              <p:cNvPr id="27" name="Rectangle 87"/>
              <p:cNvSpPr>
                <a:spLocks noRot="1" noChangeAspect="1" noMove="1" noResize="1" noEditPoints="1" noAdjustHandles="1" noChangeArrowheads="1" noChangeShapeType="1" noTextEdit="1"/>
              </p:cNvSpPr>
              <p:nvPr/>
            </p:nvSpPr>
            <p:spPr>
              <a:xfrm>
                <a:off x="8107385" y="3799507"/>
                <a:ext cx="1683602" cy="461665"/>
              </a:xfrm>
              <a:prstGeom prst="rect">
                <a:avLst/>
              </a:prstGeom>
              <a:blipFill rotWithShape="1">
                <a:blip r:embed="rId11"/>
                <a:stretch>
                  <a:fillRect l="-1812" t="-10526" b="-28947"/>
                </a:stretch>
              </a:blipFill>
            </p:spPr>
            <p:txBody>
              <a:bodyPr/>
              <a:lstStyle/>
              <a:p>
                <a:r>
                  <a:rPr lang="en-US">
                    <a:noFill/>
                  </a:rPr>
                  <a:t> </a:t>
                </a:r>
              </a:p>
            </p:txBody>
          </p:sp>
        </mc:Fallback>
      </mc:AlternateContent>
      <p:sp>
        <p:nvSpPr>
          <p:cNvPr id="28" name="Folyamatábra: Bekötés 12"/>
          <p:cNvSpPr>
            <a:spLocks noChangeArrowheads="1"/>
          </p:cNvSpPr>
          <p:nvPr/>
        </p:nvSpPr>
        <p:spPr bwMode="auto">
          <a:xfrm>
            <a:off x="1350288" y="3382475"/>
            <a:ext cx="360792" cy="339667"/>
          </a:xfrm>
          <a:prstGeom prst="flowChartConnector">
            <a:avLst/>
          </a:prstGeom>
          <a:solidFill>
            <a:srgbClr val="00B050"/>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0" name="Cím 29"/>
          <p:cNvSpPr>
            <a:spLocks noGrp="1"/>
          </p:cNvSpPr>
          <p:nvPr>
            <p:ph type="title"/>
          </p:nvPr>
        </p:nvSpPr>
        <p:spPr/>
        <p:txBody>
          <a:bodyPr/>
          <a:lstStyle/>
          <a:p>
            <a:r>
              <a:rPr lang="hu-HU" dirty="0" err="1"/>
              <a:t>Particle</a:t>
            </a:r>
            <a:r>
              <a:rPr lang="hu-HU" dirty="0"/>
              <a:t> </a:t>
            </a:r>
            <a:r>
              <a:rPr lang="hu-HU" dirty="0" err="1"/>
              <a:t>Tracing</a:t>
            </a:r>
            <a:r>
              <a:rPr lang="hu-HU" dirty="0"/>
              <a:t> </a:t>
            </a:r>
            <a:r>
              <a:rPr lang="hu-HU" dirty="0" err="1"/>
              <a:t>using</a:t>
            </a:r>
            <a:r>
              <a:rPr lang="hu-HU" dirty="0"/>
              <a:t> </a:t>
            </a:r>
            <a:r>
              <a:rPr lang="hu-HU" dirty="0" err="1"/>
              <a:t>the</a:t>
            </a:r>
            <a:r>
              <a:rPr lang="hu-HU" dirty="0"/>
              <a:t> </a:t>
            </a:r>
            <a:r>
              <a:rPr lang="hu-HU" dirty="0" err="1"/>
              <a:t>Single</a:t>
            </a:r>
            <a:r>
              <a:rPr lang="hu-HU" dirty="0"/>
              <a:t> </a:t>
            </a:r>
            <a:r>
              <a:rPr lang="hu-HU" dirty="0" err="1"/>
              <a:t>Particle</a:t>
            </a:r>
            <a:r>
              <a:rPr lang="hu-HU" dirty="0"/>
              <a:t> </a:t>
            </a:r>
            <a:r>
              <a:rPr lang="hu-HU" dirty="0" err="1"/>
              <a:t>Model</a:t>
            </a:r>
            <a:endParaRPr lang="en-US" dirty="0"/>
          </a:p>
        </p:txBody>
      </p:sp>
      <p:cxnSp>
        <p:nvCxnSpPr>
          <p:cNvPr id="34" name="Egyenes összekötő nyíllal 32"/>
          <p:cNvCxnSpPr/>
          <p:nvPr/>
        </p:nvCxnSpPr>
        <p:spPr>
          <a:xfrm flipH="1">
            <a:off x="6250706" y="3024484"/>
            <a:ext cx="1560860" cy="0"/>
          </a:xfrm>
          <a:prstGeom prst="straightConnector1">
            <a:avLst/>
          </a:prstGeom>
          <a:ln w="5715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Folyamatábra: Bekötés 12"/>
          <p:cNvSpPr>
            <a:spLocks noChangeArrowheads="1"/>
          </p:cNvSpPr>
          <p:nvPr/>
        </p:nvSpPr>
        <p:spPr bwMode="auto">
          <a:xfrm>
            <a:off x="7664547" y="2845275"/>
            <a:ext cx="360792" cy="338566"/>
          </a:xfrm>
          <a:prstGeom prst="flowChartConnector">
            <a:avLst/>
          </a:prstGeom>
          <a:solidFill>
            <a:schemeClr val="accent2">
              <a:lumMod val="75000"/>
            </a:schemeClr>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197718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500"/>
                                  </p:stCondLst>
                                  <p:childTnLst>
                                    <p:set>
                                      <p:cBhvr>
                                        <p:cTn id="35" dur="1" fill="hold">
                                          <p:stCondLst>
                                            <p:cond delay="0"/>
                                          </p:stCondLst>
                                        </p:cTn>
                                        <p:tgtEl>
                                          <p:spTgt spid="25"/>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6" grpId="0"/>
      <p:bldP spid="17" grpId="0"/>
      <p:bldP spid="22" grpId="0"/>
      <p:bldP spid="24" grpId="0"/>
      <p:bldP spid="25" grpId="0"/>
      <p:bldP spid="26" grpId="0"/>
      <p:bldP spid="27" grpId="0"/>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Multiple</a:t>
            </a:r>
            <a:r>
              <a:rPr lang="hu-HU" dirty="0" smtClean="0"/>
              <a:t> </a:t>
            </a:r>
            <a:r>
              <a:rPr lang="hu-HU" dirty="0" err="1" smtClean="0"/>
              <a:t>scattering</a:t>
            </a:r>
            <a:r>
              <a:rPr lang="hu-HU" dirty="0" smtClean="0"/>
              <a:t> </a:t>
            </a:r>
            <a:r>
              <a:rPr lang="hu-HU" dirty="0" err="1" smtClean="0"/>
              <a:t>results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15" y="886540"/>
            <a:ext cx="11450210" cy="277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34" y="3844213"/>
            <a:ext cx="11603713" cy="207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6" name="Téglalap 5"/>
              <p:cNvSpPr/>
              <p:nvPr/>
            </p:nvSpPr>
            <p:spPr>
              <a:xfrm>
                <a:off x="7711013" y="5922568"/>
                <a:ext cx="335970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hu-HU" sz="3200" b="0" i="1" smtClean="0">
                              <a:latin typeface="Cambria Math"/>
                              <a:cs typeface="Times New Roman" panose="02020603050405020304" pitchFamily="18" charset="0"/>
                            </a:rPr>
                            <m:t>𝑡</m:t>
                          </m:r>
                        </m:sub>
                      </m:sSub>
                      <m:d>
                        <m:dPr>
                          <m:ctrlPr>
                            <a:rPr lang="en-US" sz="3200" b="0" i="1" smtClean="0">
                              <a:latin typeface="Cambria Math"/>
                              <a:cs typeface="Times New Roman" panose="02020603050405020304" pitchFamily="18" charset="0"/>
                            </a:rPr>
                          </m:ctrlPr>
                        </m:dPr>
                        <m:e>
                          <m:d>
                            <m:dPr>
                              <m:begChr m:val="|"/>
                              <m:endChr m:val="|"/>
                              <m:ctrlPr>
                                <a:rPr lang="en-US" sz="3200" b="0" i="1" smtClean="0">
                                  <a:latin typeface="Cambria Math"/>
                                  <a:cs typeface="Times New Roman" panose="02020603050405020304" pitchFamily="18" charset="0"/>
                                </a:rPr>
                              </m:ctrlPr>
                            </m:dPr>
                            <m:e>
                              <m:r>
                                <a:rPr lang="en-US" sz="3200" b="0" i="1" smtClean="0">
                                  <a:latin typeface="Cambria Math"/>
                                  <a:cs typeface="Times New Roman" panose="02020603050405020304" pitchFamily="18" charset="0"/>
                                </a:rPr>
                                <m:t>𝑟</m:t>
                              </m:r>
                            </m:e>
                          </m:d>
                          <m:r>
                            <a:rPr lang="en-US" sz="3200" b="0" i="1" smtClean="0">
                              <a:latin typeface="Cambria Math"/>
                              <a:cs typeface="Times New Roman" panose="02020603050405020304" pitchFamily="18" charset="0"/>
                            </a:rPr>
                            <m:t>+</m:t>
                          </m:r>
                          <m:r>
                            <a:rPr lang="en-US" sz="3200" b="0" i="1" smtClean="0">
                              <a:latin typeface="Cambria Math"/>
                              <a:cs typeface="Times New Roman" panose="02020603050405020304" pitchFamily="18" charset="0"/>
                            </a:rPr>
                            <m:t>𝑎</m:t>
                          </m:r>
                          <m:r>
                            <a:rPr lang="en-US" sz="3200" b="0" i="1" smtClean="0">
                              <a:latin typeface="Cambria Math"/>
                              <a:cs typeface="Times New Roman" panose="02020603050405020304" pitchFamily="18" charset="0"/>
                            </a:rPr>
                            <m:t>|1−</m:t>
                          </m:r>
                          <m:r>
                            <a:rPr lang="en-US" sz="3200" b="0" i="1" smtClean="0">
                              <a:latin typeface="Cambria Math"/>
                              <a:cs typeface="Times New Roman" panose="02020603050405020304" pitchFamily="18" charset="0"/>
                            </a:rPr>
                            <m:t>𝑟</m:t>
                          </m:r>
                          <m:r>
                            <a:rPr lang="en-US" sz="3200" b="0" i="1" smtClean="0">
                              <a:latin typeface="Cambria Math"/>
                              <a:cs typeface="Times New Roman" panose="02020603050405020304" pitchFamily="18" charset="0"/>
                            </a:rPr>
                            <m:t>|</m:t>
                          </m:r>
                        </m:e>
                      </m:d>
                    </m:oMath>
                  </m:oMathPara>
                </a14:m>
                <a:endParaRPr lang="en-US" sz="3200" dirty="0" smtClean="0">
                  <a:cs typeface="Times New Roman" panose="02020603050405020304" pitchFamily="18" charset="0"/>
                </a:endParaRPr>
              </a:p>
            </p:txBody>
          </p:sp>
        </mc:Choice>
        <mc:Fallback>
          <p:sp>
            <p:nvSpPr>
              <p:cNvPr id="6" name="Téglalap 5"/>
              <p:cNvSpPr>
                <a:spLocks noRot="1" noChangeAspect="1" noMove="1" noResize="1" noEditPoints="1" noAdjustHandles="1" noChangeArrowheads="1" noChangeShapeType="1" noTextEdit="1"/>
              </p:cNvSpPr>
              <p:nvPr/>
            </p:nvSpPr>
            <p:spPr>
              <a:xfrm>
                <a:off x="7711013" y="5922568"/>
                <a:ext cx="3359702" cy="584775"/>
              </a:xfrm>
              <a:prstGeom prst="rect">
                <a:avLst/>
              </a:prstGeom>
              <a:blipFill rotWithShape="1">
                <a:blip r:embed="rId5"/>
                <a:stretch>
                  <a:fillRect/>
                </a:stretch>
              </a:blipFill>
            </p:spPr>
            <p:txBody>
              <a:bodyPr/>
              <a:lstStyle/>
              <a:p>
                <a:r>
                  <a:rPr lang="en-US">
                    <a:noFill/>
                  </a:rPr>
                  <a:t> </a:t>
                </a:r>
              </a:p>
            </p:txBody>
          </p:sp>
        </mc:Fallback>
      </mc:AlternateContent>
      <p:sp>
        <p:nvSpPr>
          <p:cNvPr id="4" name="Szövegdoboz 3"/>
          <p:cNvSpPr txBox="1"/>
          <p:nvPr/>
        </p:nvSpPr>
        <p:spPr>
          <a:xfrm>
            <a:off x="4236092" y="5925190"/>
            <a:ext cx="3657796" cy="584775"/>
          </a:xfrm>
          <a:prstGeom prst="rect">
            <a:avLst/>
          </a:prstGeom>
          <a:noFill/>
        </p:spPr>
        <p:txBody>
          <a:bodyPr wrap="none" rtlCol="0">
            <a:spAutoFit/>
          </a:bodyPr>
          <a:lstStyle/>
          <a:p>
            <a:r>
              <a:rPr lang="hu-HU" sz="3200" dirty="0" err="1" smtClean="0"/>
              <a:t>Differential</a:t>
            </a:r>
            <a:r>
              <a:rPr lang="hu-HU" sz="3200" dirty="0" smtClean="0"/>
              <a:t> </a:t>
            </a:r>
            <a:r>
              <a:rPr lang="hu-HU" sz="3200" dirty="0" err="1" smtClean="0"/>
              <a:t>variance</a:t>
            </a:r>
            <a:r>
              <a:rPr lang="hu-HU" sz="3200" dirty="0" smtClean="0"/>
              <a:t>:</a:t>
            </a:r>
            <a:endParaRPr lang="en-US" sz="3200" dirty="0"/>
          </a:p>
        </p:txBody>
      </p:sp>
    </p:spTree>
    <p:extLst>
      <p:ext uri="{BB962C8B-B14F-4D97-AF65-F5344CB8AC3E}">
        <p14:creationId xmlns:p14="http://schemas.microsoft.com/office/powerpoint/2010/main" val="523309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Conclusions</a:t>
            </a:r>
            <a:endParaRPr lang="en-US" dirty="0"/>
          </a:p>
        </p:txBody>
      </p:sp>
      <p:sp>
        <p:nvSpPr>
          <p:cNvPr id="3" name="Tartalom helye 2"/>
          <p:cNvSpPr>
            <a:spLocks noGrp="1"/>
          </p:cNvSpPr>
          <p:nvPr>
            <p:ph idx="1"/>
          </p:nvPr>
        </p:nvSpPr>
        <p:spPr>
          <a:xfrm>
            <a:off x="357187" y="1023520"/>
            <a:ext cx="11542713" cy="5069272"/>
          </a:xfrm>
        </p:spPr>
        <p:txBody>
          <a:bodyPr/>
          <a:lstStyle/>
          <a:p>
            <a:r>
              <a:rPr lang="hu-HU" dirty="0" err="1" smtClean="0"/>
              <a:t>Method</a:t>
            </a:r>
            <a:r>
              <a:rPr lang="hu-HU" dirty="0" smtClean="0"/>
              <a:t> </a:t>
            </a:r>
            <a:r>
              <a:rPr lang="hu-HU" dirty="0" err="1" smtClean="0"/>
              <a:t>to</a:t>
            </a:r>
            <a:r>
              <a:rPr lang="hu-HU" dirty="0" smtClean="0"/>
              <a:t> </a:t>
            </a:r>
            <a:r>
              <a:rPr lang="hu-HU" dirty="0" err="1" smtClean="0"/>
              <a:t>manipulate</a:t>
            </a:r>
            <a:r>
              <a:rPr lang="hu-HU" dirty="0" smtClean="0"/>
              <a:t> </a:t>
            </a:r>
            <a:r>
              <a:rPr lang="hu-HU" dirty="0" err="1" smtClean="0"/>
              <a:t>participating</a:t>
            </a:r>
            <a:r>
              <a:rPr lang="hu-HU" dirty="0" smtClean="0"/>
              <a:t> </a:t>
            </a:r>
            <a:r>
              <a:rPr lang="hu-HU" dirty="0" err="1" smtClean="0"/>
              <a:t>media</a:t>
            </a:r>
            <a:r>
              <a:rPr lang="hu-HU" dirty="0" smtClean="0"/>
              <a:t> </a:t>
            </a:r>
            <a:r>
              <a:rPr lang="hu-HU" dirty="0" err="1" smtClean="0"/>
              <a:t>to</a:t>
            </a:r>
            <a:r>
              <a:rPr lang="hu-HU" dirty="0" smtClean="0"/>
              <a:t> </a:t>
            </a:r>
            <a:r>
              <a:rPr lang="hu-HU" dirty="0" err="1" smtClean="0"/>
              <a:t>make</a:t>
            </a:r>
            <a:r>
              <a:rPr lang="hu-HU" dirty="0" smtClean="0"/>
              <a:t> </a:t>
            </a:r>
            <a:r>
              <a:rPr lang="hu-HU" dirty="0" err="1" smtClean="0"/>
              <a:t>the</a:t>
            </a:r>
            <a:r>
              <a:rPr lang="hu-HU" dirty="0" smtClean="0"/>
              <a:t> </a:t>
            </a:r>
            <a:r>
              <a:rPr lang="hu-HU" dirty="0" err="1" smtClean="0"/>
              <a:t>sampling</a:t>
            </a:r>
            <a:r>
              <a:rPr lang="hu-HU" dirty="0" smtClean="0"/>
              <a:t> </a:t>
            </a:r>
            <a:r>
              <a:rPr lang="hu-HU" dirty="0" err="1" smtClean="0"/>
              <a:t>analytically</a:t>
            </a:r>
            <a:r>
              <a:rPr lang="hu-HU" dirty="0" smtClean="0"/>
              <a:t> </a:t>
            </a:r>
            <a:r>
              <a:rPr lang="hu-HU" dirty="0" err="1" smtClean="0"/>
              <a:t>tractable</a:t>
            </a:r>
            <a:endParaRPr lang="en-US" dirty="0" smtClean="0"/>
          </a:p>
          <a:p>
            <a:pPr lvl="1"/>
            <a:r>
              <a:rPr lang="en-US" dirty="0" smtClean="0"/>
              <a:t>Variance analysis and reduction</a:t>
            </a:r>
          </a:p>
          <a:p>
            <a:pPr lvl="1"/>
            <a:r>
              <a:rPr lang="en-US" dirty="0" smtClean="0"/>
              <a:t>Can be used for transmittance, single scattering and multiple-scattering simulation</a:t>
            </a:r>
            <a:endParaRPr lang="hu-HU" dirty="0" smtClean="0"/>
          </a:p>
          <a:p>
            <a:r>
              <a:rPr lang="hu-HU" dirty="0" err="1" smtClean="0"/>
              <a:t>Control</a:t>
            </a:r>
            <a:r>
              <a:rPr lang="hu-HU" dirty="0" smtClean="0"/>
              <a:t> </a:t>
            </a:r>
            <a:r>
              <a:rPr lang="hu-HU" dirty="0" err="1" smtClean="0"/>
              <a:t>variate</a:t>
            </a:r>
            <a:r>
              <a:rPr lang="hu-HU" dirty="0" smtClean="0"/>
              <a:t> </a:t>
            </a:r>
            <a:r>
              <a:rPr lang="hu-HU" dirty="0" err="1" smtClean="0"/>
              <a:t>can</a:t>
            </a:r>
            <a:r>
              <a:rPr lang="hu-HU" dirty="0" smtClean="0"/>
              <a:t> </a:t>
            </a:r>
            <a:r>
              <a:rPr lang="hu-HU" dirty="0" err="1" smtClean="0"/>
              <a:t>significantly</a:t>
            </a:r>
            <a:r>
              <a:rPr lang="hu-HU" dirty="0" smtClean="0"/>
              <a:t> </a:t>
            </a:r>
            <a:r>
              <a:rPr lang="hu-HU" dirty="0" err="1" smtClean="0"/>
              <a:t>reduce</a:t>
            </a:r>
            <a:r>
              <a:rPr lang="hu-HU" dirty="0" smtClean="0"/>
              <a:t> </a:t>
            </a:r>
            <a:r>
              <a:rPr lang="hu-HU" dirty="0" err="1" smtClean="0"/>
              <a:t>the</a:t>
            </a:r>
            <a:r>
              <a:rPr lang="hu-HU" dirty="0" smtClean="0"/>
              <a:t> </a:t>
            </a:r>
            <a:r>
              <a:rPr lang="hu-HU" dirty="0" err="1" smtClean="0"/>
              <a:t>variance</a:t>
            </a:r>
            <a:endParaRPr lang="en-US" dirty="0" smtClean="0"/>
          </a:p>
          <a:p>
            <a:pPr lvl="1"/>
            <a:r>
              <a:rPr lang="en-US" dirty="0" smtClean="0"/>
              <a:t>Approximate control variate is easy to get especially for transmittance and single-scattering (coherent rays)</a:t>
            </a:r>
            <a:endParaRPr lang="hu-HU" dirty="0" smtClean="0"/>
          </a:p>
          <a:p>
            <a:r>
              <a:rPr lang="hu-HU" dirty="0" err="1" smtClean="0"/>
              <a:t>Do</a:t>
            </a:r>
            <a:r>
              <a:rPr lang="hu-HU" dirty="0" smtClean="0"/>
              <a:t> </a:t>
            </a:r>
            <a:r>
              <a:rPr lang="hu-HU" dirty="0" err="1" smtClean="0"/>
              <a:t>not</a:t>
            </a:r>
            <a:r>
              <a:rPr lang="hu-HU" dirty="0" smtClean="0"/>
              <a:t> be </a:t>
            </a:r>
            <a:r>
              <a:rPr lang="hu-HU" dirty="0" err="1" smtClean="0"/>
              <a:t>afraid</a:t>
            </a:r>
            <a:r>
              <a:rPr lang="hu-HU" dirty="0" smtClean="0"/>
              <a:t> of </a:t>
            </a:r>
            <a:r>
              <a:rPr lang="hu-HU" dirty="0" err="1" smtClean="0"/>
              <a:t>negative</a:t>
            </a:r>
            <a:r>
              <a:rPr lang="hu-HU" dirty="0" smtClean="0"/>
              <a:t> </a:t>
            </a:r>
            <a:r>
              <a:rPr lang="hu-HU" dirty="0" err="1" smtClean="0"/>
              <a:t>energy</a:t>
            </a:r>
            <a:r>
              <a:rPr lang="hu-HU" dirty="0" smtClean="0"/>
              <a:t> and </a:t>
            </a:r>
            <a:r>
              <a:rPr lang="hu-HU" dirty="0" err="1" smtClean="0"/>
              <a:t>negative</a:t>
            </a:r>
            <a:r>
              <a:rPr lang="hu-HU" dirty="0" smtClean="0"/>
              <a:t> </a:t>
            </a:r>
            <a:r>
              <a:rPr lang="hu-HU" dirty="0" err="1" smtClean="0"/>
              <a:t>cross</a:t>
            </a:r>
            <a:r>
              <a:rPr lang="hu-HU" dirty="0" smtClean="0"/>
              <a:t> </a:t>
            </a:r>
            <a:r>
              <a:rPr lang="hu-HU" dirty="0" err="1" smtClean="0"/>
              <a:t>section</a:t>
            </a:r>
            <a:endParaRPr lang="en-US" dirty="0"/>
          </a:p>
        </p:txBody>
      </p:sp>
    </p:spTree>
    <p:extLst>
      <p:ext uri="{BB962C8B-B14F-4D97-AF65-F5344CB8AC3E}">
        <p14:creationId xmlns:p14="http://schemas.microsoft.com/office/powerpoint/2010/main" val="2145716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Rendering inhomogeneous participating media</a:t>
            </a:r>
            <a:endParaRPr lang="en-US" dirty="0"/>
          </a:p>
        </p:txBody>
      </p:sp>
      <p:sp>
        <p:nvSpPr>
          <p:cNvPr id="5" name="Espace réservé du numéro de diapositive 3"/>
          <p:cNvSpPr>
            <a:spLocks noGrp="1"/>
          </p:cNvSpPr>
          <p:nvPr>
            <p:ph type="sldNum" sz="quarter" idx="12"/>
          </p:nvPr>
        </p:nvSpPr>
        <p:spPr>
          <a:xfrm>
            <a:off x="11391067" y="6086475"/>
            <a:ext cx="689811" cy="685800"/>
          </a:xfrm>
          <a:prstGeom prst="rect">
            <a:avLst/>
          </a:prstGeom>
        </p:spPr>
        <p:txBody>
          <a:bodyPr/>
          <a:lstStyle/>
          <a:p>
            <a:fld id="{3B5F642D-6A31-4596-8C22-CC368C1BDF36}" type="slidenum">
              <a:rPr lang="de-CH" smtClean="0"/>
              <a:pPr/>
              <a:t>2</a:t>
            </a:fld>
            <a:endParaRPr lang="de-CH" dirty="0"/>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670" y="1828799"/>
            <a:ext cx="5300956" cy="3975717"/>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595" y="930193"/>
            <a:ext cx="3419311" cy="2564484"/>
          </a:xfrm>
          <a:prstGeom prst="rect">
            <a:avLst/>
          </a:prstGeom>
        </p:spPr>
      </p:pic>
      <p:pic>
        <p:nvPicPr>
          <p:cNvPr id="8" name="Kép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595" y="3557118"/>
            <a:ext cx="3419311" cy="2564483"/>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8090" y="930193"/>
            <a:ext cx="2810952" cy="2814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8090" y="3838233"/>
            <a:ext cx="2810952" cy="281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624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Participating</a:t>
            </a:r>
            <a:r>
              <a:rPr lang="hu-HU" dirty="0" smtClean="0"/>
              <a:t> </a:t>
            </a:r>
            <a:r>
              <a:rPr lang="hu-HU" dirty="0" err="1" smtClean="0"/>
              <a:t>media</a:t>
            </a:r>
            <a:r>
              <a:rPr lang="en-US" dirty="0" smtClean="0"/>
              <a:t>: Microstructure</a:t>
            </a:r>
            <a:endParaRPr lang="en-US" dirty="0"/>
          </a:p>
        </p:txBody>
      </p:sp>
      <mc:AlternateContent xmlns:mc="http://schemas.openxmlformats.org/markup-compatibility/2006" xmlns:a14="http://schemas.microsoft.com/office/drawing/2010/main">
        <mc:Choice Requires="a14">
          <p:sp>
            <p:nvSpPr>
              <p:cNvPr id="12" name="Téglalap 13"/>
              <p:cNvSpPr>
                <a:spLocks noChangeArrowheads="1"/>
              </p:cNvSpPr>
              <p:nvPr/>
            </p:nvSpPr>
            <p:spPr bwMode="auto">
              <a:xfrm>
                <a:off x="3326839" y="931268"/>
                <a:ext cx="550863"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m:rPr>
                          <m:sty m:val="p"/>
                        </m:rPr>
                        <a:rPr lang="hu-HU" sz="3200">
                          <a:latin typeface="Cambria Math"/>
                          <a:cs typeface="Times New Roman" panose="02020603050405020304" pitchFamily="18" charset="0"/>
                        </a:rPr>
                        <m:t>d</m:t>
                      </m:r>
                      <m:r>
                        <a:rPr lang="hu-HU" sz="3200" i="1">
                          <a:latin typeface="Cambria Math"/>
                          <a:cs typeface="Times New Roman" panose="02020603050405020304" pitchFamily="18" charset="0"/>
                        </a:rPr>
                        <m:t>𝑠</m:t>
                      </m:r>
                    </m:oMath>
                  </m:oMathPara>
                </a14:m>
                <a:endParaRPr lang="hu-HU" altLang="en-US" sz="3200" i="1" dirty="0"/>
              </a:p>
            </p:txBody>
          </p:sp>
        </mc:Choice>
        <mc:Fallback xmlns="">
          <p:sp>
            <p:nvSpPr>
              <p:cNvPr id="12" name="Téglalap 13"/>
              <p:cNvSpPr>
                <a:spLocks noRot="1" noChangeAspect="1" noMove="1" noResize="1" noEditPoints="1" noAdjustHandles="1" noChangeArrowheads="1" noChangeShapeType="1" noTextEdit="1"/>
              </p:cNvSpPr>
              <p:nvPr/>
            </p:nvSpPr>
            <p:spPr bwMode="auto">
              <a:xfrm>
                <a:off x="3326839" y="931268"/>
                <a:ext cx="550863" cy="584200"/>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20" name="Egyenes összekötő nyíllal 23"/>
          <p:cNvCxnSpPr>
            <a:cxnSpLocks noChangeShapeType="1"/>
          </p:cNvCxnSpPr>
          <p:nvPr/>
        </p:nvCxnSpPr>
        <p:spPr bwMode="auto">
          <a:xfrm>
            <a:off x="1877731" y="2298105"/>
            <a:ext cx="1593571"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Egyenes összekötő nyíllal 24"/>
          <p:cNvCxnSpPr>
            <a:cxnSpLocks noChangeShapeType="1"/>
          </p:cNvCxnSpPr>
          <p:nvPr/>
        </p:nvCxnSpPr>
        <p:spPr bwMode="auto">
          <a:xfrm flipV="1">
            <a:off x="1949962" y="2723510"/>
            <a:ext cx="3105665" cy="1"/>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6" name="Egyenes összekötő nyíllal 75"/>
          <p:cNvCxnSpPr/>
          <p:nvPr/>
        </p:nvCxnSpPr>
        <p:spPr>
          <a:xfrm>
            <a:off x="4740803" y="4957207"/>
            <a:ext cx="896239"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7" name="Egyenes összekötő nyíllal 76"/>
          <p:cNvCxnSpPr/>
          <p:nvPr/>
        </p:nvCxnSpPr>
        <p:spPr>
          <a:xfrm flipV="1">
            <a:off x="5869444" y="4504758"/>
            <a:ext cx="532439" cy="468753"/>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78" name="Ellipszis 77"/>
          <p:cNvSpPr/>
          <p:nvPr/>
        </p:nvSpPr>
        <p:spPr>
          <a:xfrm>
            <a:off x="10005983" y="4611984"/>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Egyenes összekötő nyíllal 78"/>
          <p:cNvCxnSpPr/>
          <p:nvPr/>
        </p:nvCxnSpPr>
        <p:spPr>
          <a:xfrm>
            <a:off x="9124971" y="4878202"/>
            <a:ext cx="896239"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1" name="Egyenes összekötő nyíllal 80"/>
          <p:cNvCxnSpPr/>
          <p:nvPr/>
        </p:nvCxnSpPr>
        <p:spPr>
          <a:xfrm>
            <a:off x="438989" y="4918532"/>
            <a:ext cx="2175447"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594681" y="3559377"/>
            <a:ext cx="2876621" cy="646331"/>
          </a:xfrm>
          <a:prstGeom prst="rect">
            <a:avLst/>
          </a:prstGeom>
          <a:noFill/>
        </p:spPr>
        <p:txBody>
          <a:bodyPr wrap="none" rtlCol="0">
            <a:spAutoFit/>
          </a:bodyPr>
          <a:lstStyle/>
          <a:p>
            <a:r>
              <a:rPr lang="hu-HU" sz="3600" u="sng" dirty="0" smtClean="0"/>
              <a:t>No </a:t>
            </a:r>
            <a:r>
              <a:rPr lang="hu-HU" sz="3600" u="sng" dirty="0" err="1" smtClean="0"/>
              <a:t>Interaction</a:t>
            </a:r>
            <a:endParaRPr lang="en-US" sz="3600" u="sng" dirty="0"/>
          </a:p>
        </p:txBody>
      </p:sp>
      <p:sp>
        <p:nvSpPr>
          <p:cNvPr id="83" name="Szövegdoboz 82"/>
          <p:cNvSpPr txBox="1"/>
          <p:nvPr/>
        </p:nvSpPr>
        <p:spPr>
          <a:xfrm>
            <a:off x="4975837" y="3549307"/>
            <a:ext cx="2056589" cy="646331"/>
          </a:xfrm>
          <a:prstGeom prst="rect">
            <a:avLst/>
          </a:prstGeom>
          <a:noFill/>
        </p:spPr>
        <p:txBody>
          <a:bodyPr wrap="none" rtlCol="0">
            <a:spAutoFit/>
          </a:bodyPr>
          <a:lstStyle/>
          <a:p>
            <a:r>
              <a:rPr lang="hu-HU" sz="3600" u="sng" dirty="0" err="1" smtClean="0"/>
              <a:t>Scattering</a:t>
            </a:r>
            <a:endParaRPr lang="en-US" sz="3600" u="sng" dirty="0"/>
          </a:p>
        </p:txBody>
      </p:sp>
      <p:sp>
        <p:nvSpPr>
          <p:cNvPr id="84" name="Szövegdoboz 83"/>
          <p:cNvSpPr txBox="1"/>
          <p:nvPr/>
        </p:nvSpPr>
        <p:spPr>
          <a:xfrm>
            <a:off x="8874647" y="3543488"/>
            <a:ext cx="2262671" cy="646331"/>
          </a:xfrm>
          <a:prstGeom prst="rect">
            <a:avLst/>
          </a:prstGeom>
          <a:noFill/>
        </p:spPr>
        <p:txBody>
          <a:bodyPr wrap="none" rtlCol="0">
            <a:spAutoFit/>
          </a:bodyPr>
          <a:lstStyle/>
          <a:p>
            <a:r>
              <a:rPr lang="hu-HU" sz="3600" u="sng" dirty="0" err="1" smtClean="0"/>
              <a:t>Absorption</a:t>
            </a:r>
            <a:endParaRPr lang="en-US" sz="3600" u="sng" dirty="0"/>
          </a:p>
        </p:txBody>
      </p:sp>
      <mc:AlternateContent xmlns:mc="http://schemas.openxmlformats.org/markup-compatibility/2006">
        <mc:Choice xmlns:a14="http://schemas.microsoft.com/office/drawing/2010/main" Requires="a14">
          <p:sp>
            <p:nvSpPr>
              <p:cNvPr id="85" name="Szövegdoboz 84"/>
              <p:cNvSpPr txBox="1"/>
              <p:nvPr/>
            </p:nvSpPr>
            <p:spPr>
              <a:xfrm>
                <a:off x="4588165" y="5084102"/>
                <a:ext cx="2440412" cy="646331"/>
              </a:xfrm>
              <a:prstGeom prst="rect">
                <a:avLst/>
              </a:prstGeom>
              <a:noFill/>
            </p:spPr>
            <p:txBody>
              <a:bodyPr wrap="none" rtlCol="0">
                <a:spAutoFit/>
              </a:bodyPr>
              <a:lstStyle/>
              <a:p>
                <a:r>
                  <a:rPr lang="hu-HU" sz="3600" dirty="0" smtClean="0">
                    <a:ea typeface="Cambria Math"/>
                  </a:rPr>
                  <a:t>Prob: </a:t>
                </a:r>
                <a14:m>
                  <m:oMath xmlns:m="http://schemas.openxmlformats.org/officeDocument/2006/math">
                    <m:sSub>
                      <m:sSubPr>
                        <m:ctrlPr>
                          <a:rPr lang="en-US" sz="3600" i="1" smtClean="0">
                            <a:latin typeface="Cambria Math"/>
                            <a:ea typeface="Cambria Math"/>
                          </a:rPr>
                        </m:ctrlPr>
                      </m:sSubPr>
                      <m:e>
                        <m:r>
                          <a:rPr lang="hu-HU" sz="3600" b="0" i="1" smtClean="0">
                            <a:latin typeface="Cambria Math"/>
                            <a:ea typeface="Cambria Math"/>
                          </a:rPr>
                          <m:t>𝑎</m:t>
                        </m:r>
                        <m:r>
                          <a:rPr lang="en-US" sz="3600" i="1">
                            <a:latin typeface="Cambria Math"/>
                            <a:ea typeface="Cambria Math"/>
                          </a:rPr>
                          <m:t>𝜎</m:t>
                        </m:r>
                      </m:e>
                      <m:sub>
                        <m:r>
                          <a:rPr lang="hu-HU" sz="3600" b="0" i="1" smtClean="0">
                            <a:latin typeface="Cambria Math"/>
                            <a:ea typeface="Cambria Math"/>
                          </a:rPr>
                          <m:t>𝑡</m:t>
                        </m:r>
                      </m:sub>
                    </m:sSub>
                    <m:r>
                      <m:rPr>
                        <m:sty m:val="p"/>
                      </m:rPr>
                      <a:rPr lang="hu-HU" sz="3600">
                        <a:latin typeface="Cambria Math"/>
                        <a:cs typeface="Times New Roman" panose="02020603050405020304" pitchFamily="18" charset="0"/>
                      </a:rPr>
                      <m:t>d</m:t>
                    </m:r>
                    <m:r>
                      <a:rPr lang="hu-HU" sz="3600" i="1">
                        <a:latin typeface="Cambria Math"/>
                        <a:cs typeface="Times New Roman" panose="02020603050405020304" pitchFamily="18" charset="0"/>
                      </a:rPr>
                      <m:t>𝑠</m:t>
                    </m:r>
                  </m:oMath>
                </a14:m>
                <a:endParaRPr lang="hu-HU" altLang="en-US" sz="3600" i="1" dirty="0"/>
              </a:p>
            </p:txBody>
          </p:sp>
        </mc:Choice>
        <mc:Fallback>
          <p:sp>
            <p:nvSpPr>
              <p:cNvPr id="85" name="Szövegdoboz 84"/>
              <p:cNvSpPr txBox="1">
                <a:spLocks noRot="1" noChangeAspect="1" noMove="1" noResize="1" noEditPoints="1" noAdjustHandles="1" noChangeArrowheads="1" noChangeShapeType="1" noTextEdit="1"/>
              </p:cNvSpPr>
              <p:nvPr/>
            </p:nvSpPr>
            <p:spPr>
              <a:xfrm>
                <a:off x="4588165" y="5084102"/>
                <a:ext cx="2440412" cy="646331"/>
              </a:xfrm>
              <a:prstGeom prst="rect">
                <a:avLst/>
              </a:prstGeom>
              <a:blipFill rotWithShape="1">
                <a:blip r:embed="rId4"/>
                <a:stretch>
                  <a:fillRect l="-7750" t="-14151" b="-349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6" name="Szövegdoboz 85"/>
              <p:cNvSpPr txBox="1"/>
              <p:nvPr/>
            </p:nvSpPr>
            <p:spPr>
              <a:xfrm>
                <a:off x="8266029" y="5055196"/>
                <a:ext cx="3641125" cy="646331"/>
              </a:xfrm>
              <a:prstGeom prst="rect">
                <a:avLst/>
              </a:prstGeom>
              <a:noFill/>
            </p:spPr>
            <p:txBody>
              <a:bodyPr wrap="none" rtlCol="0">
                <a:spAutoFit/>
              </a:bodyPr>
              <a:lstStyle/>
              <a:p>
                <a:r>
                  <a:rPr lang="hu-HU" sz="3600" dirty="0" smtClean="0">
                    <a:ea typeface="Cambria Math"/>
                  </a:rPr>
                  <a:t>Prob: </a:t>
                </a:r>
                <a14:m>
                  <m:oMath xmlns:m="http://schemas.openxmlformats.org/officeDocument/2006/math">
                    <m:sSub>
                      <m:sSubPr>
                        <m:ctrlPr>
                          <a:rPr lang="en-US" sz="3600" i="1" smtClean="0">
                            <a:latin typeface="Cambria Math"/>
                            <a:ea typeface="Cambria Math"/>
                          </a:rPr>
                        </m:ctrlPr>
                      </m:sSubPr>
                      <m:e>
                        <m:r>
                          <a:rPr lang="hu-HU" sz="3600" b="0" i="1" smtClean="0">
                            <a:latin typeface="Cambria Math"/>
                            <a:ea typeface="Cambria Math"/>
                          </a:rPr>
                          <m:t>(1−</m:t>
                        </m:r>
                        <m:r>
                          <a:rPr lang="hu-HU" sz="3600" b="0" i="1" smtClean="0">
                            <a:latin typeface="Cambria Math"/>
                            <a:ea typeface="Cambria Math"/>
                          </a:rPr>
                          <m:t>𝑎</m:t>
                        </m:r>
                        <m:r>
                          <a:rPr lang="hu-HU" sz="3600" b="0" i="1" smtClean="0">
                            <a:latin typeface="Cambria Math"/>
                            <a:ea typeface="Cambria Math"/>
                          </a:rPr>
                          <m:t>)</m:t>
                        </m:r>
                        <m:r>
                          <a:rPr lang="en-US" sz="3600" i="1">
                            <a:latin typeface="Cambria Math"/>
                            <a:ea typeface="Cambria Math"/>
                          </a:rPr>
                          <m:t>𝜎</m:t>
                        </m:r>
                      </m:e>
                      <m:sub>
                        <m:r>
                          <a:rPr lang="hu-HU" sz="3600" b="0" i="1" smtClean="0">
                            <a:latin typeface="Cambria Math"/>
                            <a:ea typeface="Cambria Math"/>
                          </a:rPr>
                          <m:t>𝑡</m:t>
                        </m:r>
                      </m:sub>
                    </m:sSub>
                    <m:r>
                      <m:rPr>
                        <m:sty m:val="p"/>
                      </m:rPr>
                      <a:rPr lang="hu-HU" sz="3600">
                        <a:latin typeface="Cambria Math"/>
                        <a:cs typeface="Times New Roman" panose="02020603050405020304" pitchFamily="18" charset="0"/>
                      </a:rPr>
                      <m:t>d</m:t>
                    </m:r>
                    <m:r>
                      <a:rPr lang="hu-HU" sz="3600" i="1">
                        <a:latin typeface="Cambria Math"/>
                        <a:cs typeface="Times New Roman" panose="02020603050405020304" pitchFamily="18" charset="0"/>
                      </a:rPr>
                      <m:t>𝑠</m:t>
                    </m:r>
                  </m:oMath>
                </a14:m>
                <a:endParaRPr lang="hu-HU" altLang="en-US" sz="3600" i="1" dirty="0"/>
              </a:p>
            </p:txBody>
          </p:sp>
        </mc:Choice>
        <mc:Fallback>
          <p:sp>
            <p:nvSpPr>
              <p:cNvPr id="86" name="Szövegdoboz 85"/>
              <p:cNvSpPr txBox="1">
                <a:spLocks noRot="1" noChangeAspect="1" noMove="1" noResize="1" noEditPoints="1" noAdjustHandles="1" noChangeArrowheads="1" noChangeShapeType="1" noTextEdit="1"/>
              </p:cNvSpPr>
              <p:nvPr/>
            </p:nvSpPr>
            <p:spPr>
              <a:xfrm>
                <a:off x="8266029" y="5055196"/>
                <a:ext cx="3641125" cy="646331"/>
              </a:xfrm>
              <a:prstGeom prst="rect">
                <a:avLst/>
              </a:prstGeom>
              <a:blipFill rotWithShape="1">
                <a:blip r:embed="rId5"/>
                <a:stretch>
                  <a:fillRect l="-5193" t="-14151" b="-349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7" name="Szövegdoboz 86"/>
              <p:cNvSpPr txBox="1"/>
              <p:nvPr/>
            </p:nvSpPr>
            <p:spPr>
              <a:xfrm>
                <a:off x="504172" y="5052022"/>
                <a:ext cx="3125920" cy="693716"/>
              </a:xfrm>
              <a:prstGeom prst="rect">
                <a:avLst/>
              </a:prstGeom>
              <a:noFill/>
            </p:spPr>
            <p:txBody>
              <a:bodyPr wrap="none" rtlCol="0">
                <a:spAutoFit/>
              </a:bodyPr>
              <a:lstStyle/>
              <a:p>
                <a:r>
                  <a:rPr lang="hu-HU" sz="3600" dirty="0" smtClean="0">
                    <a:ea typeface="Cambria Math"/>
                  </a:rPr>
                  <a:t>Prob: </a:t>
                </a:r>
                <a14:m>
                  <m:oMath xmlns:m="http://schemas.openxmlformats.org/officeDocument/2006/math">
                    <m:sSub>
                      <m:sSubPr>
                        <m:ctrlPr>
                          <a:rPr lang="en-US" sz="4000" i="1" smtClean="0">
                            <a:latin typeface="Cambria Math"/>
                            <a:ea typeface="Cambria Math"/>
                          </a:rPr>
                        </m:ctrlPr>
                      </m:sSubPr>
                      <m:e>
                        <m:r>
                          <a:rPr lang="hu-HU" sz="4000" b="0" i="1" smtClean="0">
                            <a:latin typeface="Cambria Math"/>
                            <a:ea typeface="Cambria Math"/>
                          </a:rPr>
                          <m:t>1−</m:t>
                        </m:r>
                        <m:r>
                          <a:rPr lang="en-US" sz="4000" i="1">
                            <a:latin typeface="Cambria Math"/>
                            <a:ea typeface="Cambria Math"/>
                          </a:rPr>
                          <m:t>𝜎</m:t>
                        </m:r>
                      </m:e>
                      <m:sub>
                        <m:r>
                          <a:rPr lang="hu-HU" sz="4000" b="0" i="1" smtClean="0">
                            <a:latin typeface="Cambria Math"/>
                            <a:ea typeface="Cambria Math"/>
                          </a:rPr>
                          <m:t>𝑡</m:t>
                        </m:r>
                      </m:sub>
                    </m:sSub>
                    <m:r>
                      <m:rPr>
                        <m:sty m:val="p"/>
                      </m:rPr>
                      <a:rPr lang="hu-HU" sz="3600">
                        <a:latin typeface="Cambria Math"/>
                        <a:cs typeface="Times New Roman" panose="02020603050405020304" pitchFamily="18" charset="0"/>
                      </a:rPr>
                      <m:t>d</m:t>
                    </m:r>
                    <m:r>
                      <a:rPr lang="hu-HU" sz="3600" i="1">
                        <a:latin typeface="Cambria Math"/>
                        <a:cs typeface="Times New Roman" panose="02020603050405020304" pitchFamily="18" charset="0"/>
                      </a:rPr>
                      <m:t>𝑠</m:t>
                    </m:r>
                  </m:oMath>
                </a14:m>
                <a:endParaRPr lang="hu-HU" altLang="en-US" sz="3600" i="1" dirty="0"/>
              </a:p>
            </p:txBody>
          </p:sp>
        </mc:Choice>
        <mc:Fallback>
          <p:sp>
            <p:nvSpPr>
              <p:cNvPr id="87" name="Szövegdoboz 86"/>
              <p:cNvSpPr txBox="1">
                <a:spLocks noRot="1" noChangeAspect="1" noMove="1" noResize="1" noEditPoints="1" noAdjustHandles="1" noChangeArrowheads="1" noChangeShapeType="1" noTextEdit="1"/>
              </p:cNvSpPr>
              <p:nvPr/>
            </p:nvSpPr>
            <p:spPr>
              <a:xfrm>
                <a:off x="504172" y="5052022"/>
                <a:ext cx="3125920" cy="693716"/>
              </a:xfrm>
              <a:prstGeom prst="rect">
                <a:avLst/>
              </a:prstGeom>
              <a:blipFill rotWithShape="1">
                <a:blip r:embed="rId6"/>
                <a:stretch>
                  <a:fillRect l="-6055" t="-6140" b="-324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8" name="Szövegdoboz 87"/>
              <p:cNvSpPr txBox="1"/>
              <p:nvPr/>
            </p:nvSpPr>
            <p:spPr>
              <a:xfrm>
                <a:off x="527690" y="4322553"/>
                <a:ext cx="5597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𝐸</m:t>
                      </m:r>
                    </m:oMath>
                  </m:oMathPara>
                </a14:m>
                <a:endParaRPr lang="en-US" sz="3200" i="1" dirty="0">
                  <a:latin typeface="Times New Roman" panose="02020603050405020304" pitchFamily="18" charset="0"/>
                  <a:cs typeface="Times New Roman" panose="02020603050405020304" pitchFamily="18" charset="0"/>
                </a:endParaRPr>
              </a:p>
            </p:txBody>
          </p:sp>
        </mc:Choice>
        <mc:Fallback>
          <p:sp>
            <p:nvSpPr>
              <p:cNvPr id="88" name="Szövegdoboz 87"/>
              <p:cNvSpPr txBox="1">
                <a:spLocks noRot="1" noChangeAspect="1" noMove="1" noResize="1" noEditPoints="1" noAdjustHandles="1" noChangeArrowheads="1" noChangeShapeType="1" noTextEdit="1"/>
              </p:cNvSpPr>
              <p:nvPr/>
            </p:nvSpPr>
            <p:spPr>
              <a:xfrm>
                <a:off x="527690" y="4322553"/>
                <a:ext cx="55976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9" name="Téglalap 88"/>
              <p:cNvSpPr/>
              <p:nvPr/>
            </p:nvSpPr>
            <p:spPr>
              <a:xfrm>
                <a:off x="5869444" y="4112940"/>
                <a:ext cx="200535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𝑠𝑐𝑎𝑡</m:t>
                          </m:r>
                        </m:sup>
                      </m:sSup>
                      <m:r>
                        <a:rPr lang="en-US" sz="3200" b="0" i="1" smtClean="0">
                          <a:latin typeface="Cambria Math"/>
                          <a:cs typeface="Times New Roman" panose="02020603050405020304" pitchFamily="18" charset="0"/>
                        </a:rPr>
                        <m:t>=</m:t>
                      </m:r>
                      <m:r>
                        <a:rPr lang="en-US" sz="3200" b="0" i="1" smtClean="0">
                          <a:latin typeface="Cambria Math"/>
                          <a:cs typeface="Times New Roman" panose="02020603050405020304" pitchFamily="18" charset="0"/>
                        </a:rPr>
                        <m:t>𝐸</m:t>
                      </m:r>
                    </m:oMath>
                  </m:oMathPara>
                </a14:m>
                <a:endParaRPr lang="en-US" sz="3200" dirty="0"/>
              </a:p>
            </p:txBody>
          </p:sp>
        </mc:Choice>
        <mc:Fallback>
          <p:sp>
            <p:nvSpPr>
              <p:cNvPr id="89" name="Téglalap 88"/>
              <p:cNvSpPr>
                <a:spLocks noRot="1" noChangeAspect="1" noMove="1" noResize="1" noEditPoints="1" noAdjustHandles="1" noChangeArrowheads="1" noChangeShapeType="1" noTextEdit="1"/>
              </p:cNvSpPr>
              <p:nvPr/>
            </p:nvSpPr>
            <p:spPr>
              <a:xfrm>
                <a:off x="5869444" y="4112940"/>
                <a:ext cx="2005357"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0" name="Téglalap 89"/>
              <p:cNvSpPr/>
              <p:nvPr/>
            </p:nvSpPr>
            <p:spPr>
              <a:xfrm>
                <a:off x="1725111" y="4320607"/>
                <a:ext cx="205069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𝑡𝑟𝑎𝑛</m:t>
                          </m:r>
                        </m:sup>
                      </m:sSup>
                      <m:r>
                        <a:rPr lang="en-US" sz="3200" b="0" i="1" smtClean="0">
                          <a:latin typeface="Cambria Math"/>
                          <a:cs typeface="Times New Roman" panose="02020603050405020304" pitchFamily="18" charset="0"/>
                        </a:rPr>
                        <m:t>=</m:t>
                      </m:r>
                      <m:r>
                        <a:rPr lang="en-US" sz="3200" b="0" i="1" smtClean="0">
                          <a:latin typeface="Cambria Math"/>
                          <a:cs typeface="Times New Roman" panose="02020603050405020304" pitchFamily="18" charset="0"/>
                        </a:rPr>
                        <m:t>𝐸</m:t>
                      </m:r>
                    </m:oMath>
                  </m:oMathPara>
                </a14:m>
                <a:endParaRPr lang="en-US" sz="3200" dirty="0"/>
              </a:p>
            </p:txBody>
          </p:sp>
        </mc:Choice>
        <mc:Fallback>
          <p:sp>
            <p:nvSpPr>
              <p:cNvPr id="90" name="Téglalap 89"/>
              <p:cNvSpPr>
                <a:spLocks noRot="1" noChangeAspect="1" noMove="1" noResize="1" noEditPoints="1" noAdjustHandles="1" noChangeArrowheads="1" noChangeShapeType="1" noTextEdit="1"/>
              </p:cNvSpPr>
              <p:nvPr/>
            </p:nvSpPr>
            <p:spPr>
              <a:xfrm>
                <a:off x="1725111" y="4320607"/>
                <a:ext cx="2050690" cy="58477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1" name="Szövegdoboz 90"/>
              <p:cNvSpPr txBox="1"/>
              <p:nvPr/>
            </p:nvSpPr>
            <p:spPr>
              <a:xfrm>
                <a:off x="4740803" y="4336065"/>
                <a:ext cx="5597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𝐸</m:t>
                      </m:r>
                    </m:oMath>
                  </m:oMathPara>
                </a14:m>
                <a:endParaRPr lang="en-US" sz="3200" i="1" dirty="0">
                  <a:latin typeface="Times New Roman" panose="02020603050405020304" pitchFamily="18" charset="0"/>
                  <a:cs typeface="Times New Roman" panose="02020603050405020304" pitchFamily="18" charset="0"/>
                </a:endParaRPr>
              </a:p>
            </p:txBody>
          </p:sp>
        </mc:Choice>
        <mc:Fallback>
          <p:sp>
            <p:nvSpPr>
              <p:cNvPr id="91" name="Szövegdoboz 90"/>
              <p:cNvSpPr txBox="1">
                <a:spLocks noRot="1" noChangeAspect="1" noMove="1" noResize="1" noEditPoints="1" noAdjustHandles="1" noChangeArrowheads="1" noChangeShapeType="1" noTextEdit="1"/>
              </p:cNvSpPr>
              <p:nvPr/>
            </p:nvSpPr>
            <p:spPr>
              <a:xfrm>
                <a:off x="4740803" y="4336065"/>
                <a:ext cx="559769"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2" name="Szövegdoboz 91"/>
              <p:cNvSpPr txBox="1"/>
              <p:nvPr/>
            </p:nvSpPr>
            <p:spPr>
              <a:xfrm>
                <a:off x="8965491" y="4349577"/>
                <a:ext cx="5597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𝐸</m:t>
                      </m:r>
                    </m:oMath>
                  </m:oMathPara>
                </a14:m>
                <a:endParaRPr lang="en-US" sz="3200" i="1" dirty="0">
                  <a:latin typeface="Times New Roman" panose="02020603050405020304" pitchFamily="18" charset="0"/>
                  <a:cs typeface="Times New Roman" panose="02020603050405020304" pitchFamily="18" charset="0"/>
                </a:endParaRPr>
              </a:p>
            </p:txBody>
          </p:sp>
        </mc:Choice>
        <mc:Fallback>
          <p:sp>
            <p:nvSpPr>
              <p:cNvPr id="92" name="Szövegdoboz 91"/>
              <p:cNvSpPr txBox="1">
                <a:spLocks noRot="1" noChangeAspect="1" noMove="1" noResize="1" noEditPoints="1" noAdjustHandles="1" noChangeArrowheads="1" noChangeShapeType="1" noTextEdit="1"/>
              </p:cNvSpPr>
              <p:nvPr/>
            </p:nvSpPr>
            <p:spPr>
              <a:xfrm>
                <a:off x="8965491" y="4349577"/>
                <a:ext cx="559769" cy="584775"/>
              </a:xfrm>
              <a:prstGeom prst="rect">
                <a:avLst/>
              </a:prstGeom>
              <a:blipFill rotWithShape="1">
                <a:blip r:embed="rId11"/>
                <a:stretch>
                  <a:fillRect/>
                </a:stretch>
              </a:blipFill>
            </p:spPr>
            <p:txBody>
              <a:bodyPr/>
              <a:lstStyle/>
              <a:p>
                <a:r>
                  <a:rPr lang="en-US">
                    <a:noFill/>
                  </a:rPr>
                  <a:t> </a:t>
                </a:r>
              </a:p>
            </p:txBody>
          </p:sp>
        </mc:Fallback>
      </mc:AlternateContent>
      <p:sp>
        <p:nvSpPr>
          <p:cNvPr id="95" name="Ellipszis 94"/>
          <p:cNvSpPr/>
          <p:nvPr/>
        </p:nvSpPr>
        <p:spPr>
          <a:xfrm>
            <a:off x="1138221" y="4251942"/>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llipszis 74"/>
          <p:cNvSpPr/>
          <p:nvPr/>
        </p:nvSpPr>
        <p:spPr>
          <a:xfrm>
            <a:off x="5621815" y="4690989"/>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Egyenes összekötő nyíllal 23"/>
          <p:cNvCxnSpPr>
            <a:cxnSpLocks noChangeShapeType="1"/>
            <a:endCxn id="61" idx="2"/>
          </p:cNvCxnSpPr>
          <p:nvPr/>
        </p:nvCxnSpPr>
        <p:spPr bwMode="auto">
          <a:xfrm>
            <a:off x="1877731" y="1844392"/>
            <a:ext cx="1157909"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 name="Egyenes összekötő nyíllal 23"/>
          <p:cNvCxnSpPr>
            <a:cxnSpLocks noChangeShapeType="1"/>
          </p:cNvCxnSpPr>
          <p:nvPr/>
        </p:nvCxnSpPr>
        <p:spPr bwMode="auto">
          <a:xfrm flipV="1">
            <a:off x="3471302" y="1223368"/>
            <a:ext cx="864393" cy="107473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0" name="Ellipszis 94"/>
          <p:cNvSpPr/>
          <p:nvPr/>
        </p:nvSpPr>
        <p:spPr>
          <a:xfrm>
            <a:off x="2713824" y="2747056"/>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llipszis 94"/>
          <p:cNvSpPr/>
          <p:nvPr/>
        </p:nvSpPr>
        <p:spPr>
          <a:xfrm>
            <a:off x="3035640" y="1578174"/>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Ellipszis 94"/>
          <p:cNvSpPr/>
          <p:nvPr/>
        </p:nvSpPr>
        <p:spPr>
          <a:xfrm>
            <a:off x="3446478" y="2141424"/>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llipszis 94"/>
          <p:cNvSpPr/>
          <p:nvPr/>
        </p:nvSpPr>
        <p:spPr>
          <a:xfrm>
            <a:off x="4190039" y="1765669"/>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lyamatábra: Bekötés 21"/>
          <p:cNvSpPr>
            <a:spLocks noChangeArrowheads="1"/>
          </p:cNvSpPr>
          <p:nvPr/>
        </p:nvSpPr>
        <p:spPr bwMode="auto">
          <a:xfrm>
            <a:off x="1877731" y="2229037"/>
            <a:ext cx="117361" cy="138135"/>
          </a:xfrm>
          <a:prstGeom prst="flowChartConnector">
            <a:avLst/>
          </a:prstGeom>
          <a:solidFill>
            <a:srgbClr val="FFFF00"/>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72" name="Folyamatábra: Bekötés 21"/>
          <p:cNvSpPr>
            <a:spLocks noChangeArrowheads="1"/>
          </p:cNvSpPr>
          <p:nvPr/>
        </p:nvSpPr>
        <p:spPr bwMode="auto">
          <a:xfrm>
            <a:off x="1877731" y="2660804"/>
            <a:ext cx="117361" cy="138135"/>
          </a:xfrm>
          <a:prstGeom prst="flowChartConnector">
            <a:avLst/>
          </a:prstGeom>
          <a:solidFill>
            <a:srgbClr val="FFFF00"/>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74" name="Folyamatábra: Bekötés 21"/>
          <p:cNvSpPr>
            <a:spLocks noChangeArrowheads="1"/>
          </p:cNvSpPr>
          <p:nvPr/>
        </p:nvSpPr>
        <p:spPr bwMode="auto">
          <a:xfrm>
            <a:off x="1877731" y="1784504"/>
            <a:ext cx="117361" cy="138135"/>
          </a:xfrm>
          <a:prstGeom prst="flowChartConnector">
            <a:avLst/>
          </a:prstGeom>
          <a:solidFill>
            <a:srgbClr val="FFFF00"/>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mc:AlternateContent xmlns:mc="http://schemas.openxmlformats.org/markup-compatibility/2006">
        <mc:Choice xmlns:a14="http://schemas.microsoft.com/office/drawing/2010/main" Requires="a14">
          <p:sp>
            <p:nvSpPr>
              <p:cNvPr id="32" name="Rectangle 31"/>
              <p:cNvSpPr/>
              <p:nvPr/>
            </p:nvSpPr>
            <p:spPr>
              <a:xfrm>
                <a:off x="4839727" y="5871378"/>
                <a:ext cx="2696187" cy="646331"/>
              </a:xfrm>
              <a:prstGeom prst="rect">
                <a:avLst/>
              </a:prstGeom>
            </p:spPr>
            <p:txBody>
              <a:bodyPr wrap="none">
                <a:spAutoFit/>
              </a:bodyPr>
              <a:lstStyle/>
              <a:p>
                <a14:m>
                  <m:oMath xmlns:m="http://schemas.openxmlformats.org/officeDocument/2006/math">
                    <m:sSub>
                      <m:sSubPr>
                        <m:ctrlPr>
                          <a:rPr lang="en-US" sz="3600" i="1" smtClean="0">
                            <a:latin typeface="Cambria Math"/>
                            <a:ea typeface="Cambria Math"/>
                          </a:rPr>
                        </m:ctrlPr>
                      </m:sSubPr>
                      <m:e>
                        <m:r>
                          <a:rPr lang="en-US" sz="3600" i="1">
                            <a:latin typeface="Cambria Math"/>
                            <a:ea typeface="Cambria Math"/>
                          </a:rPr>
                          <m:t>𝜎</m:t>
                        </m:r>
                      </m:e>
                      <m:sub>
                        <m:r>
                          <a:rPr lang="hu-HU" sz="3600" i="1">
                            <a:latin typeface="Cambria Math"/>
                            <a:ea typeface="Cambria Math"/>
                          </a:rPr>
                          <m:t>𝑡</m:t>
                        </m:r>
                      </m:sub>
                    </m:sSub>
                    <m:r>
                      <a:rPr lang="en-US" sz="3600" b="0" i="0" smtClean="0">
                        <a:latin typeface="Cambria Math"/>
                        <a:ea typeface="Cambria Math"/>
                      </a:rPr>
                      <m:t>:</m:t>
                    </m:r>
                  </m:oMath>
                </a14:m>
                <a:r>
                  <a:rPr lang="en-US" altLang="en-US" sz="3600" dirty="0" smtClean="0">
                    <a:ea typeface="Verdana" panose="020B0604030504040204" pitchFamily="34" charset="0"/>
                    <a:cs typeface="Verdana" panose="020B0604030504040204" pitchFamily="34" charset="0"/>
                  </a:rPr>
                  <a:t> Extinction</a:t>
                </a:r>
                <a:endParaRPr lang="hu-HU" altLang="en-US" sz="3600" dirty="0">
                  <a:ea typeface="Verdana" panose="020B0604030504040204" pitchFamily="34" charset="0"/>
                  <a:cs typeface="Verdana" panose="020B0604030504040204" pitchFamily="34" charset="0"/>
                </a:endParaRPr>
              </a:p>
            </p:txBody>
          </p:sp>
        </mc:Choice>
        <mc:Fallback>
          <p:sp>
            <p:nvSpPr>
              <p:cNvPr id="32" name="Rectangle 31"/>
              <p:cNvSpPr>
                <a:spLocks noRot="1" noChangeAspect="1" noMove="1" noResize="1" noEditPoints="1" noAdjustHandles="1" noChangeArrowheads="1" noChangeShapeType="1" noTextEdit="1"/>
              </p:cNvSpPr>
              <p:nvPr/>
            </p:nvSpPr>
            <p:spPr>
              <a:xfrm>
                <a:off x="4839727" y="5871378"/>
                <a:ext cx="2696187" cy="646331"/>
              </a:xfrm>
              <a:prstGeom prst="rect">
                <a:avLst/>
              </a:prstGeom>
              <a:blipFill rotWithShape="1">
                <a:blip r:embed="rId12"/>
                <a:stretch>
                  <a:fillRect t="-14151" r="-5656" b="-349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Rectangle 34"/>
              <p:cNvSpPr/>
              <p:nvPr/>
            </p:nvSpPr>
            <p:spPr>
              <a:xfrm>
                <a:off x="7667494" y="5871379"/>
                <a:ext cx="2010550" cy="646331"/>
              </a:xfrm>
              <a:prstGeom prst="rect">
                <a:avLst/>
              </a:prstGeom>
            </p:spPr>
            <p:txBody>
              <a:bodyPr wrap="none">
                <a:spAutoFit/>
              </a:bodyPr>
              <a:lstStyle/>
              <a:p>
                <a14:m>
                  <m:oMath xmlns:m="http://schemas.openxmlformats.org/officeDocument/2006/math">
                    <m:r>
                      <a:rPr lang="hu-HU" sz="3600" i="1">
                        <a:latin typeface="Cambria Math"/>
                        <a:ea typeface="Cambria Math"/>
                      </a:rPr>
                      <m:t>𝑎</m:t>
                    </m:r>
                  </m:oMath>
                </a14:m>
                <a:r>
                  <a:rPr lang="en-US" sz="3600" dirty="0" smtClean="0"/>
                  <a:t>: Albedo</a:t>
                </a:r>
                <a:endParaRPr lang="en-US" sz="3600" dirty="0"/>
              </a:p>
            </p:txBody>
          </p:sp>
        </mc:Choice>
        <mc:Fallback>
          <p:sp>
            <p:nvSpPr>
              <p:cNvPr id="35" name="Rectangle 34"/>
              <p:cNvSpPr>
                <a:spLocks noRot="1" noChangeAspect="1" noMove="1" noResize="1" noEditPoints="1" noAdjustHandles="1" noChangeArrowheads="1" noChangeShapeType="1" noTextEdit="1"/>
              </p:cNvSpPr>
              <p:nvPr/>
            </p:nvSpPr>
            <p:spPr>
              <a:xfrm>
                <a:off x="7667494" y="5871379"/>
                <a:ext cx="2010550" cy="646331"/>
              </a:xfrm>
              <a:prstGeom prst="rect">
                <a:avLst/>
              </a:prstGeom>
              <a:blipFill rotWithShape="1">
                <a:blip r:embed="rId13"/>
                <a:stretch>
                  <a:fillRect t="-14151" r="-7879"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Szövegdoboz 87"/>
              <p:cNvSpPr txBox="1"/>
              <p:nvPr/>
            </p:nvSpPr>
            <p:spPr>
              <a:xfrm>
                <a:off x="1722023" y="1018456"/>
                <a:ext cx="5597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𝐸</m:t>
                      </m:r>
                    </m:oMath>
                  </m:oMathPara>
                </a14:m>
                <a:endParaRPr lang="en-US" sz="3200" i="1" dirty="0">
                  <a:latin typeface="Times New Roman" panose="02020603050405020304" pitchFamily="18" charset="0"/>
                  <a:cs typeface="Times New Roman" panose="02020603050405020304" pitchFamily="18" charset="0"/>
                </a:endParaRPr>
              </a:p>
            </p:txBody>
          </p:sp>
        </mc:Choice>
        <mc:Fallback xmlns="">
          <p:sp>
            <p:nvSpPr>
              <p:cNvPr id="98" name="Szövegdoboz 87"/>
              <p:cNvSpPr txBox="1">
                <a:spLocks noRot="1" noChangeAspect="1" noMove="1" noResize="1" noEditPoints="1" noAdjustHandles="1" noChangeArrowheads="1" noChangeShapeType="1" noTextEdit="1"/>
              </p:cNvSpPr>
              <p:nvPr/>
            </p:nvSpPr>
            <p:spPr>
              <a:xfrm>
                <a:off x="1722023" y="1018456"/>
                <a:ext cx="559769" cy="584775"/>
              </a:xfrm>
              <a:prstGeom prst="rect">
                <a:avLst/>
              </a:prstGeom>
              <a:blipFill rotWithShape="1">
                <a:blip r:embed="rId14"/>
                <a:stretch>
                  <a:fillRect/>
                </a:stretch>
              </a:blipFill>
            </p:spPr>
            <p:txBody>
              <a:bodyPr/>
              <a:lstStyle/>
              <a:p>
                <a:r>
                  <a:rPr lang="en-US">
                    <a:noFill/>
                  </a:rPr>
                  <a:t> </a:t>
                </a:r>
              </a:p>
            </p:txBody>
          </p:sp>
        </mc:Fallback>
      </mc:AlternateContent>
      <p:sp>
        <p:nvSpPr>
          <p:cNvPr id="99" name="Folyamatábra: Közvetlen elérésű tárolás 5"/>
          <p:cNvSpPr>
            <a:spLocks noChangeArrowheads="1"/>
          </p:cNvSpPr>
          <p:nvPr/>
        </p:nvSpPr>
        <p:spPr bwMode="auto">
          <a:xfrm flipH="1">
            <a:off x="8044133" y="2158499"/>
            <a:ext cx="999679" cy="752489"/>
          </a:xfrm>
          <a:prstGeom prst="flowChartMagneticDrum">
            <a:avLst/>
          </a:prstGeom>
          <a:solidFill>
            <a:schemeClr val="accent6">
              <a:lumMod val="40000"/>
              <a:lumOff val="60000"/>
            </a:schemeClr>
          </a:solidFill>
          <a:ln w="38100" algn="ctr">
            <a:solidFill>
              <a:srgbClr val="00B050"/>
            </a:solidFill>
            <a:round/>
            <a:headEnd/>
            <a:tailEnd/>
          </a:ln>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cxnSp>
        <p:nvCxnSpPr>
          <p:cNvPr id="100" name="Egyenes összekötő nyíllal 153"/>
          <p:cNvCxnSpPr/>
          <p:nvPr/>
        </p:nvCxnSpPr>
        <p:spPr>
          <a:xfrm>
            <a:off x="7365558" y="2547197"/>
            <a:ext cx="896239"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1" name="Egyenes összekötő nyíllal 154"/>
          <p:cNvCxnSpPr/>
          <p:nvPr/>
        </p:nvCxnSpPr>
        <p:spPr>
          <a:xfrm flipV="1">
            <a:off x="8720791" y="1923747"/>
            <a:ext cx="402205" cy="435205"/>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Szövegdoboz 155"/>
              <p:cNvSpPr txBox="1"/>
              <p:nvPr/>
            </p:nvSpPr>
            <p:spPr>
              <a:xfrm>
                <a:off x="7383225" y="1923747"/>
                <a:ext cx="5597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𝐸</m:t>
                      </m:r>
                    </m:oMath>
                  </m:oMathPara>
                </a14:m>
                <a:endParaRPr lang="en-US" sz="3200" i="1" dirty="0">
                  <a:latin typeface="Times New Roman" panose="02020603050405020304" pitchFamily="18" charset="0"/>
                  <a:cs typeface="Times New Roman" panose="02020603050405020304" pitchFamily="18" charset="0"/>
                </a:endParaRPr>
              </a:p>
            </p:txBody>
          </p:sp>
        </mc:Choice>
        <mc:Fallback xmlns="">
          <p:sp>
            <p:nvSpPr>
              <p:cNvPr id="102" name="Szövegdoboz 155"/>
              <p:cNvSpPr txBox="1">
                <a:spLocks noRot="1" noChangeAspect="1" noMove="1" noResize="1" noEditPoints="1" noAdjustHandles="1" noChangeArrowheads="1" noChangeShapeType="1" noTextEdit="1"/>
              </p:cNvSpPr>
              <p:nvPr/>
            </p:nvSpPr>
            <p:spPr>
              <a:xfrm>
                <a:off x="7383225" y="1923747"/>
                <a:ext cx="559769" cy="584775"/>
              </a:xfrm>
              <a:prstGeom prst="rect">
                <a:avLst/>
              </a:prstGeom>
              <a:blipFill rotWithShape="1">
                <a:blip r:embed="rId15"/>
                <a:stretch>
                  <a:fillRect/>
                </a:stretch>
              </a:blipFill>
            </p:spPr>
            <p:txBody>
              <a:bodyPr/>
              <a:lstStyle/>
              <a:p>
                <a:r>
                  <a:rPr lang="en-US">
                    <a:noFill/>
                  </a:rPr>
                  <a:t> </a:t>
                </a:r>
              </a:p>
            </p:txBody>
          </p:sp>
        </mc:Fallback>
      </mc:AlternateContent>
      <p:cxnSp>
        <p:nvCxnSpPr>
          <p:cNvPr id="103" name="Egyenes összekötő nyíllal 156"/>
          <p:cNvCxnSpPr/>
          <p:nvPr/>
        </p:nvCxnSpPr>
        <p:spPr>
          <a:xfrm>
            <a:off x="8802155" y="2547197"/>
            <a:ext cx="641682"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églalap 157"/>
              <p:cNvSpPr/>
              <p:nvPr/>
            </p:nvSpPr>
            <p:spPr>
              <a:xfrm>
                <a:off x="8578408" y="1343989"/>
                <a:ext cx="173085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b="1">
                              <a:latin typeface="Cambria Math"/>
                              <a:cs typeface="Times New Roman" panose="02020603050405020304" pitchFamily="18" charset="0"/>
                            </a:rPr>
                            <m:t>𝐄</m:t>
                          </m:r>
                          <m:r>
                            <a:rPr lang="en-US" sz="3200" i="1">
                              <a:latin typeface="Cambria Math"/>
                              <a:cs typeface="Times New Roman" panose="02020603050405020304" pitchFamily="18" charset="0"/>
                            </a:rPr>
                            <m:t>[</m:t>
                          </m:r>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𝑠𝑐𝑎𝑡</m:t>
                          </m:r>
                        </m:sup>
                      </m:sSup>
                      <m:r>
                        <a:rPr lang="en-US" sz="3200" i="1">
                          <a:latin typeface="Cambria Math"/>
                          <a:cs typeface="Times New Roman" panose="02020603050405020304" pitchFamily="18" charset="0"/>
                        </a:rPr>
                        <m:t>]</m:t>
                      </m:r>
                    </m:oMath>
                  </m:oMathPara>
                </a14:m>
                <a:endParaRPr lang="en-US" sz="3200" dirty="0"/>
              </a:p>
            </p:txBody>
          </p:sp>
        </mc:Choice>
        <mc:Fallback xmlns="">
          <p:sp>
            <p:nvSpPr>
              <p:cNvPr id="104" name="Téglalap 157"/>
              <p:cNvSpPr>
                <a:spLocks noRot="1" noChangeAspect="1" noMove="1" noResize="1" noEditPoints="1" noAdjustHandles="1" noChangeArrowheads="1" noChangeShapeType="1" noTextEdit="1"/>
              </p:cNvSpPr>
              <p:nvPr/>
            </p:nvSpPr>
            <p:spPr>
              <a:xfrm>
                <a:off x="8578408" y="1343989"/>
                <a:ext cx="1730858" cy="584775"/>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églalap 158"/>
              <p:cNvSpPr/>
              <p:nvPr/>
            </p:nvSpPr>
            <p:spPr>
              <a:xfrm>
                <a:off x="9502557" y="2194916"/>
                <a:ext cx="1772986"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b="1">
                              <a:latin typeface="Cambria Math"/>
                              <a:cs typeface="Times New Roman" panose="02020603050405020304" pitchFamily="18" charset="0"/>
                            </a:rPr>
                            <m:t>𝐄</m:t>
                          </m:r>
                          <m:r>
                            <a:rPr lang="en-US" sz="3200" i="1">
                              <a:latin typeface="Cambria Math"/>
                              <a:cs typeface="Times New Roman" panose="02020603050405020304" pitchFamily="18" charset="0"/>
                            </a:rPr>
                            <m:t>[</m:t>
                          </m:r>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𝑡𝑟𝑎𝑛</m:t>
                          </m:r>
                        </m:sup>
                      </m:sSup>
                      <m:r>
                        <a:rPr lang="en-US" sz="3200" i="1">
                          <a:latin typeface="Cambria Math"/>
                          <a:cs typeface="Times New Roman" panose="02020603050405020304" pitchFamily="18" charset="0"/>
                        </a:rPr>
                        <m:t>]</m:t>
                      </m:r>
                    </m:oMath>
                  </m:oMathPara>
                </a14:m>
                <a:endParaRPr lang="hu-HU" sz="3200" i="1" dirty="0" smtClean="0">
                  <a:latin typeface="Cambria Math"/>
                  <a:cs typeface="Times New Roman" panose="02020603050405020304" pitchFamily="18" charset="0"/>
                </a:endParaRPr>
              </a:p>
            </p:txBody>
          </p:sp>
        </mc:Choice>
        <mc:Fallback xmlns="">
          <p:sp>
            <p:nvSpPr>
              <p:cNvPr id="105" name="Téglalap 158"/>
              <p:cNvSpPr>
                <a:spLocks noRot="1" noChangeAspect="1" noMove="1" noResize="1" noEditPoints="1" noAdjustHandles="1" noChangeArrowheads="1" noChangeShapeType="1" noTextEdit="1"/>
              </p:cNvSpPr>
              <p:nvPr/>
            </p:nvSpPr>
            <p:spPr>
              <a:xfrm>
                <a:off x="9502557" y="2194916"/>
                <a:ext cx="1772986" cy="584775"/>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8240284" y="2786270"/>
                <a:ext cx="660048"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200">
                          <a:latin typeface="Cambria Math"/>
                          <a:ea typeface="Cambria Math"/>
                        </a:rPr>
                        <m:t>d</m:t>
                      </m:r>
                      <m:r>
                        <a:rPr lang="en-US" sz="3200" i="1">
                          <a:latin typeface="Cambria Math"/>
                          <a:ea typeface="Cambria Math"/>
                        </a:rPr>
                        <m:t>𝑠</m:t>
                      </m:r>
                    </m:oMath>
                  </m:oMathPara>
                </a14:m>
                <a:endParaRPr lang="en-US" sz="3200" dirty="0"/>
              </a:p>
            </p:txBody>
          </p:sp>
        </mc:Choice>
        <mc:Fallback xmlns="">
          <p:sp>
            <p:nvSpPr>
              <p:cNvPr id="106" name="Rectangle 105"/>
              <p:cNvSpPr>
                <a:spLocks noRot="1" noChangeAspect="1" noMove="1" noResize="1" noEditPoints="1" noAdjustHandles="1" noChangeArrowheads="1" noChangeShapeType="1" noTextEdit="1"/>
              </p:cNvSpPr>
              <p:nvPr/>
            </p:nvSpPr>
            <p:spPr>
              <a:xfrm>
                <a:off x="8240284" y="2786270"/>
                <a:ext cx="660048" cy="584775"/>
              </a:xfrm>
              <a:prstGeom prst="rect">
                <a:avLst/>
              </a:prstGeom>
              <a:blipFill rotWithShape="1">
                <a:blip r:embed="rId18"/>
                <a:stretch>
                  <a:fillRect/>
                </a:stretch>
              </a:blipFill>
            </p:spPr>
            <p:txBody>
              <a:bodyPr/>
              <a:lstStyle/>
              <a:p>
                <a:r>
                  <a:rPr lang="en-US">
                    <a:noFill/>
                  </a:rPr>
                  <a:t> </a:t>
                </a:r>
              </a:p>
            </p:txBody>
          </p:sp>
        </mc:Fallback>
      </mc:AlternateContent>
      <p:sp>
        <p:nvSpPr>
          <p:cNvPr id="37" name="Right Arrow 36"/>
          <p:cNvSpPr/>
          <p:nvPr/>
        </p:nvSpPr>
        <p:spPr>
          <a:xfrm>
            <a:off x="5546929" y="1690092"/>
            <a:ext cx="1481648" cy="14351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3988" y="3544331"/>
            <a:ext cx="3973063" cy="2201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108300" y="3541260"/>
            <a:ext cx="3973063" cy="2201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092612" y="3538189"/>
            <a:ext cx="4006400" cy="2201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lyamatábra: Közvetlen elérésű tárolás 5"/>
          <p:cNvSpPr>
            <a:spLocks noChangeArrowheads="1"/>
          </p:cNvSpPr>
          <p:nvPr/>
        </p:nvSpPr>
        <p:spPr bwMode="auto">
          <a:xfrm flipH="1">
            <a:off x="2542635" y="1419007"/>
            <a:ext cx="2267814" cy="1946275"/>
          </a:xfrm>
          <a:prstGeom prst="flowChartMagneticDrum">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308890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08333E-6 -4.44444E-6 L 0.25391 -4.44444E-6 " pathEditMode="relative" rAng="0" ptsTypes="AA">
                                      <p:cBhvr>
                                        <p:cTn id="6" dur="2000" fill="hold"/>
                                        <p:tgtEl>
                                          <p:spTgt spid="72"/>
                                        </p:tgtEl>
                                        <p:attrNameLst>
                                          <p:attrName>ppt_x</p:attrName>
                                          <p:attrName>ppt_y</p:attrName>
                                        </p:attrNameLst>
                                      </p:cBhvr>
                                      <p:rCtr x="12695" y="0"/>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6.93889E-18 -2.96296E-6 L 0.125 -2.96296E-6 L 0.19531 -0.15694 " pathEditMode="relative" rAng="0" ptsTypes="AAA">
                                      <p:cBhvr>
                                        <p:cTn id="9" dur="2000" fill="hold"/>
                                        <p:tgtEl>
                                          <p:spTgt spid="19"/>
                                        </p:tgtEl>
                                        <p:attrNameLst>
                                          <p:attrName>ppt_x</p:attrName>
                                          <p:attrName>ppt_y</p:attrName>
                                        </p:attrNameLst>
                                      </p:cBhvr>
                                      <p:rCtr x="9766" y="-7847"/>
                                    </p:animMotion>
                                  </p:childTnLst>
                                </p:cTn>
                              </p:par>
                            </p:childTnLst>
                          </p:cTn>
                        </p:par>
                        <p:par>
                          <p:cTn id="10" fill="hold">
                            <p:stCondLst>
                              <p:cond delay="4000"/>
                            </p:stCondLst>
                            <p:childTnLst>
                              <p:par>
                                <p:cTn id="11" presetID="42" presetClass="path" presetSubtype="0" accel="50000" decel="50000" fill="hold" grpId="0" nodeType="afterEffect">
                                  <p:stCondLst>
                                    <p:cond delay="0"/>
                                  </p:stCondLst>
                                  <p:childTnLst>
                                    <p:animMotion origin="layout" path="M -8.33333E-7 4.44444E-6 L 0.0875 4.44444E-6 " pathEditMode="relative" rAng="0" ptsTypes="AA">
                                      <p:cBhvr>
                                        <p:cTn id="12" dur="2000" fill="hold"/>
                                        <p:tgtEl>
                                          <p:spTgt spid="74"/>
                                        </p:tgtEl>
                                        <p:attrNameLst>
                                          <p:attrName>ppt_x</p:attrName>
                                          <p:attrName>ppt_y</p:attrName>
                                        </p:attrNameLst>
                                      </p:cBhvr>
                                      <p:rCtr x="4375" y="0"/>
                                    </p:animMotion>
                                  </p:childTnLst>
                                  <p:subTnLst>
                                    <p:set>
                                      <p:cBhvr override="childStyle">
                                        <p:cTn dur="1" fill="hold" display="0" masterRel="sameClick" afterEffect="1">
                                          <p:stCondLst>
                                            <p:cond evt="end" delay="0">
                                              <p:tn val="11"/>
                                            </p:cond>
                                          </p:stCondLst>
                                        </p:cTn>
                                        <p:tgtEl>
                                          <p:spTgt spid="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2"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zabadkézi sokszög 54"/>
          <p:cNvSpPr/>
          <p:nvPr/>
        </p:nvSpPr>
        <p:spPr>
          <a:xfrm>
            <a:off x="116313" y="1469987"/>
            <a:ext cx="4398046" cy="3845932"/>
          </a:xfrm>
          <a:custGeom>
            <a:avLst/>
            <a:gdLst>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762160 w 4351411"/>
              <a:gd name="connsiteY4" fmla="*/ 330078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1411" h="1780725">
                <a:moveTo>
                  <a:pt x="1146281" y="376377"/>
                </a:moveTo>
                <a:cubicBezTo>
                  <a:pt x="1314113" y="92796"/>
                  <a:pt x="1445294" y="27207"/>
                  <a:pt x="1690291" y="5987"/>
                </a:cubicBezTo>
                <a:cubicBezTo>
                  <a:pt x="1935289" y="-15233"/>
                  <a:pt x="2382844" y="9845"/>
                  <a:pt x="2616266" y="249055"/>
                </a:cubicBezTo>
                <a:cubicBezTo>
                  <a:pt x="2907563" y="164173"/>
                  <a:pt x="3177638" y="108230"/>
                  <a:pt x="3368620" y="121734"/>
                </a:cubicBezTo>
                <a:cubicBezTo>
                  <a:pt x="3559602" y="135238"/>
                  <a:pt x="3708145" y="231693"/>
                  <a:pt x="3762160" y="330078"/>
                </a:cubicBezTo>
                <a:cubicBezTo>
                  <a:pt x="3816175" y="428463"/>
                  <a:pt x="3781451" y="532636"/>
                  <a:pt x="3692712" y="712043"/>
                </a:cubicBezTo>
                <a:cubicBezTo>
                  <a:pt x="3870191" y="740979"/>
                  <a:pt x="4038023" y="717830"/>
                  <a:pt x="4144124" y="793065"/>
                </a:cubicBezTo>
                <a:cubicBezTo>
                  <a:pt x="4250225" y="868300"/>
                  <a:pt x="4410342" y="1051566"/>
                  <a:pt x="4329319" y="1163455"/>
                </a:cubicBezTo>
                <a:cubicBezTo>
                  <a:pt x="4248296" y="1275344"/>
                  <a:pt x="4130620" y="1435460"/>
                  <a:pt x="3657987" y="1464397"/>
                </a:cubicBezTo>
                <a:cubicBezTo>
                  <a:pt x="3416848" y="1666954"/>
                  <a:pt x="3181496" y="1749905"/>
                  <a:pt x="2951932" y="1776913"/>
                </a:cubicBezTo>
                <a:cubicBezTo>
                  <a:pt x="2722368" y="1803921"/>
                  <a:pt x="2454221" y="1680458"/>
                  <a:pt x="2280600" y="1626443"/>
                </a:cubicBezTo>
                <a:cubicBezTo>
                  <a:pt x="2072255" y="1722899"/>
                  <a:pt x="1937218" y="1740261"/>
                  <a:pt x="1771314" y="1730615"/>
                </a:cubicBezTo>
                <a:cubicBezTo>
                  <a:pt x="1605410" y="1720969"/>
                  <a:pt x="1478088" y="1715181"/>
                  <a:pt x="1285177" y="1568569"/>
                </a:cubicBezTo>
                <a:cubicBezTo>
                  <a:pt x="1022818" y="1665025"/>
                  <a:pt x="812545" y="1657308"/>
                  <a:pt x="613846" y="1614868"/>
                </a:cubicBezTo>
                <a:cubicBezTo>
                  <a:pt x="415147" y="1572428"/>
                  <a:pt x="147000" y="1414240"/>
                  <a:pt x="92985" y="1313926"/>
                </a:cubicBezTo>
                <a:cubicBezTo>
                  <a:pt x="38970" y="1213612"/>
                  <a:pt x="4246" y="1175029"/>
                  <a:pt x="289755" y="1012984"/>
                </a:cubicBezTo>
                <a:cubicBezTo>
                  <a:pt x="100701" y="908812"/>
                  <a:pt x="-7329" y="793065"/>
                  <a:pt x="387" y="688893"/>
                </a:cubicBezTo>
                <a:cubicBezTo>
                  <a:pt x="8103" y="584721"/>
                  <a:pt x="143142" y="441966"/>
                  <a:pt x="336053" y="387951"/>
                </a:cubicBezTo>
                <a:cubicBezTo>
                  <a:pt x="528964" y="333936"/>
                  <a:pt x="874276" y="254844"/>
                  <a:pt x="1146281" y="376377"/>
                </a:cubicBezTo>
                <a:close/>
              </a:path>
            </a:pathLst>
          </a:custGeom>
          <a:gradFill flip="none" rotWithShape="1">
            <a:gsLst>
              <a:gs pos="20000">
                <a:schemeClr val="bg1"/>
              </a:gs>
              <a:gs pos="68500">
                <a:schemeClr val="bg1"/>
              </a:gs>
              <a:gs pos="41000">
                <a:schemeClr val="tx1"/>
              </a:gs>
              <a:gs pos="99000">
                <a:schemeClr val="tx1"/>
              </a:gs>
            </a:gsLst>
            <a:path path="circle">
              <a:fillToRect l="100000" t="100000"/>
            </a:path>
            <a:tileRect r="-100000" b="-10000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ím 1"/>
          <p:cNvSpPr txBox="1">
            <a:spLocks/>
          </p:cNvSpPr>
          <p:nvPr/>
        </p:nvSpPr>
        <p:spPr>
          <a:xfrm>
            <a:off x="521594" y="66675"/>
            <a:ext cx="11117511" cy="749801"/>
          </a:xfrm>
          <a:prstGeom prst="rect">
            <a:avLst/>
          </a:prstGeom>
          <a:solidFill>
            <a:srgbClr val="185C72">
              <a:alpha val="60000"/>
            </a:srgbClr>
          </a:solidFill>
          <a:ln>
            <a:noFill/>
          </a:ln>
        </p:spPr>
        <p:txBody>
          <a:bodyPr anchor="ctr"/>
          <a:lstStyle>
            <a:lvl1pPr algn="l" defTabSz="914400" rtl="0" eaLnBrk="1" latinLnBrk="0" hangingPunct="1">
              <a:lnSpc>
                <a:spcPct val="90000"/>
              </a:lnSpc>
              <a:spcBef>
                <a:spcPct val="0"/>
              </a:spcBef>
              <a:buNone/>
              <a:defRPr lang="de-CH" sz="3200" kern="1200" dirty="0">
                <a:solidFill>
                  <a:schemeClr val="bg1"/>
                </a:solidFill>
                <a:latin typeface="+mj-lt"/>
                <a:ea typeface="+mj-ea"/>
                <a:cs typeface="+mj-cs"/>
              </a:defRPr>
            </a:lvl1pPr>
          </a:lstStyle>
          <a:p>
            <a:r>
              <a:rPr lang="hu-HU" dirty="0" err="1" smtClean="0"/>
              <a:t>Participating</a:t>
            </a:r>
            <a:r>
              <a:rPr lang="hu-HU" dirty="0" smtClean="0"/>
              <a:t> </a:t>
            </a:r>
            <a:r>
              <a:rPr lang="hu-HU" dirty="0" err="1" smtClean="0"/>
              <a:t>media</a:t>
            </a:r>
            <a:r>
              <a:rPr lang="en-US" dirty="0" smtClean="0"/>
              <a:t>: Macrostructure and Monte Carlo Simulation</a:t>
            </a:r>
            <a:endParaRPr lang="en-US" dirty="0"/>
          </a:p>
        </p:txBody>
      </p:sp>
      <p:sp>
        <p:nvSpPr>
          <p:cNvPr id="5" name="Tartalom helye 65"/>
          <p:cNvSpPr>
            <a:spLocks noGrp="1"/>
          </p:cNvSpPr>
          <p:nvPr>
            <p:ph idx="1"/>
          </p:nvPr>
        </p:nvSpPr>
        <p:spPr>
          <a:xfrm>
            <a:off x="4903369" y="1767378"/>
            <a:ext cx="5588995" cy="2572059"/>
          </a:xfrm>
        </p:spPr>
        <p:txBody>
          <a:bodyPr/>
          <a:lstStyle/>
          <a:p>
            <a:r>
              <a:rPr lang="hu-HU" dirty="0" err="1" smtClean="0"/>
              <a:t>Transmittance</a:t>
            </a:r>
            <a:r>
              <a:rPr lang="en-US" dirty="0"/>
              <a:t>:</a:t>
            </a:r>
            <a:endParaRPr lang="hu-HU" dirty="0" smtClean="0"/>
          </a:p>
          <a:p>
            <a:endParaRPr lang="hu-HU" dirty="0" smtClean="0"/>
          </a:p>
          <a:p>
            <a:pPr marL="0" indent="0">
              <a:buNone/>
            </a:pPr>
            <a:endParaRPr lang="hu-HU" dirty="0"/>
          </a:p>
          <a:p>
            <a:r>
              <a:rPr lang="hu-HU" dirty="0" smtClean="0"/>
              <a:t>PDF of </a:t>
            </a:r>
            <a:r>
              <a:rPr lang="hu-HU" dirty="0" err="1" smtClean="0"/>
              <a:t>scattering</a:t>
            </a:r>
            <a:r>
              <a:rPr lang="en-US" dirty="0" smtClean="0"/>
              <a:t>:</a:t>
            </a:r>
            <a:endParaRPr lang="en-US" dirty="0"/>
          </a:p>
        </p:txBody>
      </p:sp>
      <p:cxnSp>
        <p:nvCxnSpPr>
          <p:cNvPr id="33" name="Egyenes összekötő nyíllal 32"/>
          <p:cNvCxnSpPr>
            <a:stCxn id="46" idx="5"/>
          </p:cNvCxnSpPr>
          <p:nvPr/>
        </p:nvCxnSpPr>
        <p:spPr>
          <a:xfrm flipH="1">
            <a:off x="898921" y="2080984"/>
            <a:ext cx="926329" cy="159841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Egyenes összekötő nyíllal 33"/>
          <p:cNvCxnSpPr/>
          <p:nvPr/>
        </p:nvCxnSpPr>
        <p:spPr>
          <a:xfrm>
            <a:off x="2132671" y="2126904"/>
            <a:ext cx="1565349" cy="15737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9"/>
          <p:cNvGrpSpPr>
            <a:grpSpLocks/>
          </p:cNvGrpSpPr>
          <p:nvPr/>
        </p:nvGrpSpPr>
        <p:grpSpPr bwMode="auto">
          <a:xfrm rot="2588040" flipH="1">
            <a:off x="3601963" y="3564162"/>
            <a:ext cx="695047" cy="764323"/>
            <a:chOff x="144" y="2184"/>
            <a:chExt cx="852" cy="984"/>
          </a:xfrm>
        </p:grpSpPr>
        <p:sp>
          <p:nvSpPr>
            <p:cNvPr id="36"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39"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0"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6" name="Tizenkét ágú csillag 45"/>
          <p:cNvSpPr/>
          <p:nvPr/>
        </p:nvSpPr>
        <p:spPr>
          <a:xfrm>
            <a:off x="1706609" y="1646036"/>
            <a:ext cx="474562" cy="466176"/>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Egyenes összekötő nyíllal 47"/>
          <p:cNvCxnSpPr/>
          <p:nvPr/>
        </p:nvCxnSpPr>
        <p:spPr>
          <a:xfrm>
            <a:off x="835379" y="3777624"/>
            <a:ext cx="1867260" cy="89338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églalap 48"/>
              <p:cNvSpPr/>
              <p:nvPr/>
            </p:nvSpPr>
            <p:spPr>
              <a:xfrm>
                <a:off x="5190706" y="2323939"/>
                <a:ext cx="3723263" cy="7654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cs typeface="Times New Roman" panose="02020603050405020304" pitchFamily="18" charset="0"/>
                        </a:rPr>
                        <m:t>𝑇</m:t>
                      </m:r>
                      <m:d>
                        <m:dPr>
                          <m:ctrlPr>
                            <a:rPr lang="en-US" sz="3200" i="1">
                              <a:latin typeface="Cambria Math"/>
                              <a:cs typeface="Times New Roman" panose="02020603050405020304" pitchFamily="18" charset="0"/>
                            </a:rPr>
                          </m:ctrlPr>
                        </m:dPr>
                        <m:e>
                          <m:r>
                            <a:rPr lang="en-US" sz="3200" i="1">
                              <a:latin typeface="Cambria Math"/>
                              <a:cs typeface="Times New Roman" panose="02020603050405020304" pitchFamily="18" charset="0"/>
                            </a:rPr>
                            <m:t>𝑆</m:t>
                          </m:r>
                        </m:e>
                      </m:d>
                      <m:r>
                        <a:rPr lang="en-US" sz="3200" i="1">
                          <a:latin typeface="Cambria Math"/>
                          <a:cs typeface="Times New Roman" panose="02020603050405020304" pitchFamily="18" charset="0"/>
                        </a:rPr>
                        <m:t>=</m:t>
                      </m:r>
                      <m:sSup>
                        <m:sSupPr>
                          <m:ctrlPr>
                            <a:rPr lang="en-US" sz="3200" i="1">
                              <a:latin typeface="Cambria Math"/>
                              <a:cs typeface="Times New Roman" panose="02020603050405020304" pitchFamily="18" charset="0"/>
                            </a:rPr>
                          </m:ctrlPr>
                        </m:sSupPr>
                        <m:e>
                          <m:r>
                            <a:rPr lang="en-US" sz="3200" i="1">
                              <a:latin typeface="Cambria Math"/>
                              <a:cs typeface="Times New Roman" panose="02020603050405020304" pitchFamily="18" charset="0"/>
                            </a:rPr>
                            <m:t>𝑒</m:t>
                          </m:r>
                        </m:e>
                        <m:sup>
                          <m:r>
                            <a:rPr lang="en-US" sz="3200" i="1">
                              <a:latin typeface="Cambria Math"/>
                              <a:cs typeface="Times New Roman" panose="02020603050405020304" pitchFamily="18" charset="0"/>
                            </a:rPr>
                            <m:t>−</m:t>
                          </m:r>
                          <m:nary>
                            <m:naryPr>
                              <m:ctrlPr>
                                <a:rPr lang="en-US" sz="3200" i="1">
                                  <a:latin typeface="Cambria Math"/>
                                  <a:cs typeface="Times New Roman" panose="02020603050405020304" pitchFamily="18" charset="0"/>
                                </a:rPr>
                              </m:ctrlPr>
                            </m:naryPr>
                            <m:sub>
                              <m:r>
                                <m:rPr>
                                  <m:brk m:alnAt="23"/>
                                </m:rPr>
                                <a:rPr lang="en-US" sz="3200" i="1">
                                  <a:latin typeface="Cambria Math"/>
                                  <a:cs typeface="Times New Roman" panose="02020603050405020304" pitchFamily="18" charset="0"/>
                                </a:rPr>
                                <m:t>0</m:t>
                              </m:r>
                            </m:sub>
                            <m:sup>
                              <m:r>
                                <a:rPr lang="hu-HU" sz="3200" b="0" i="1" smtClean="0">
                                  <a:latin typeface="Cambria Math"/>
                                  <a:cs typeface="Times New Roman" panose="02020603050405020304" pitchFamily="18" charset="0"/>
                                </a:rPr>
                                <m:t>𝑆</m:t>
                              </m:r>
                            </m:sup>
                            <m:e>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𝑡</m:t>
                                  </m:r>
                                </m:sub>
                              </m:sSub>
                              <m:r>
                                <a:rPr lang="hu-HU" sz="3200" b="0" i="1" smtClean="0">
                                  <a:latin typeface="Cambria Math"/>
                                  <a:cs typeface="Times New Roman" panose="02020603050405020304" pitchFamily="18" charset="0"/>
                                </a:rPr>
                                <m:t>(</m:t>
                              </m:r>
                              <m:r>
                                <a:rPr lang="hu-HU" sz="3200" b="0" i="1" smtClean="0">
                                  <a:latin typeface="Cambria Math"/>
                                  <a:cs typeface="Times New Roman" panose="02020603050405020304" pitchFamily="18" charset="0"/>
                                </a:rPr>
                                <m:t>𝑠</m:t>
                              </m:r>
                              <m:r>
                                <a:rPr lang="hu-HU" sz="3200" b="0" i="1" smtClean="0">
                                  <a:latin typeface="Cambria Math"/>
                                  <a:cs typeface="Times New Roman" panose="02020603050405020304" pitchFamily="18" charset="0"/>
                                </a:rPr>
                                <m:t>)</m:t>
                              </m:r>
                              <m:r>
                                <m:rPr>
                                  <m:sty m:val="p"/>
                                </m:rPr>
                                <a:rPr lang="en-US" sz="3200" i="0">
                                  <a:latin typeface="Cambria Math"/>
                                  <a:cs typeface="Times New Roman" panose="02020603050405020304" pitchFamily="18" charset="0"/>
                                </a:rPr>
                                <m:t>d</m:t>
                              </m:r>
                              <m:r>
                                <a:rPr lang="en-US" sz="3200" i="1">
                                  <a:latin typeface="Cambria Math"/>
                                  <a:cs typeface="Times New Roman" panose="02020603050405020304" pitchFamily="18" charset="0"/>
                                </a:rPr>
                                <m:t>𝑠</m:t>
                              </m:r>
                            </m:e>
                          </m:nary>
                        </m:sup>
                      </m:sSup>
                    </m:oMath>
                  </m:oMathPara>
                </a14:m>
                <a:endParaRPr lang="en-US" sz="3200" dirty="0">
                  <a:cs typeface="Times New Roman" panose="02020603050405020304" pitchFamily="18" charset="0"/>
                </a:endParaRPr>
              </a:p>
            </p:txBody>
          </p:sp>
        </mc:Choice>
        <mc:Fallback xmlns="">
          <p:sp>
            <p:nvSpPr>
              <p:cNvPr id="49" name="Téglalap 48"/>
              <p:cNvSpPr>
                <a:spLocks noRot="1" noChangeAspect="1" noMove="1" noResize="1" noEditPoints="1" noAdjustHandles="1" noChangeArrowheads="1" noChangeShapeType="1" noTextEdit="1"/>
              </p:cNvSpPr>
              <p:nvPr/>
            </p:nvSpPr>
            <p:spPr>
              <a:xfrm>
                <a:off x="5190706" y="2323939"/>
                <a:ext cx="3723263" cy="76540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églalap 49"/>
              <p:cNvSpPr/>
              <p:nvPr/>
            </p:nvSpPr>
            <p:spPr>
              <a:xfrm>
                <a:off x="5262144" y="3946324"/>
                <a:ext cx="4985660" cy="7654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hu-HU" sz="3200" b="0" i="0" smtClean="0">
                          <a:latin typeface="Cambria Math"/>
                          <a:cs typeface="Times New Roman" panose="02020603050405020304" pitchFamily="18" charset="0"/>
                        </a:rPr>
                        <m:t>pdf</m:t>
                      </m:r>
                      <m:d>
                        <m:dPr>
                          <m:ctrlPr>
                            <a:rPr lang="en-US" sz="3200" i="1">
                              <a:latin typeface="Cambria Math"/>
                              <a:cs typeface="Times New Roman" panose="02020603050405020304" pitchFamily="18" charset="0"/>
                            </a:rPr>
                          </m:ctrlPr>
                        </m:dPr>
                        <m:e>
                          <m:r>
                            <a:rPr lang="en-US" sz="3200" i="1">
                              <a:latin typeface="Cambria Math"/>
                              <a:cs typeface="Times New Roman" panose="02020603050405020304" pitchFamily="18" charset="0"/>
                            </a:rPr>
                            <m:t>𝑆</m:t>
                          </m:r>
                        </m:e>
                      </m:d>
                      <m:r>
                        <a:rPr lang="en-US" sz="3200" i="1">
                          <a:latin typeface="Cambria Math"/>
                          <a:cs typeface="Times New Roman" panose="02020603050405020304" pitchFamily="18" charset="0"/>
                        </a:rPr>
                        <m:t>=</m:t>
                      </m:r>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𝑡</m:t>
                          </m:r>
                        </m:sub>
                      </m:sSub>
                      <m:r>
                        <a:rPr lang="hu-HU" sz="3200" i="1">
                          <a:latin typeface="Cambria Math"/>
                          <a:cs typeface="Times New Roman" panose="02020603050405020304" pitchFamily="18" charset="0"/>
                        </a:rPr>
                        <m:t>(</m:t>
                      </m:r>
                      <m:r>
                        <a:rPr lang="hu-HU" sz="3200" b="0" i="1" smtClean="0">
                          <a:latin typeface="Cambria Math"/>
                          <a:cs typeface="Times New Roman" panose="02020603050405020304" pitchFamily="18" charset="0"/>
                        </a:rPr>
                        <m:t>𝑆</m:t>
                      </m:r>
                      <m:r>
                        <a:rPr lang="hu-HU" sz="3200" i="1">
                          <a:latin typeface="Cambria Math"/>
                          <a:cs typeface="Times New Roman" panose="02020603050405020304" pitchFamily="18" charset="0"/>
                        </a:rPr>
                        <m:t>)</m:t>
                      </m:r>
                      <m:sSup>
                        <m:sSupPr>
                          <m:ctrlPr>
                            <a:rPr lang="en-US" sz="3200" i="1">
                              <a:latin typeface="Cambria Math"/>
                              <a:cs typeface="Times New Roman" panose="02020603050405020304" pitchFamily="18" charset="0"/>
                            </a:rPr>
                          </m:ctrlPr>
                        </m:sSupPr>
                        <m:e>
                          <m:r>
                            <a:rPr lang="en-US" sz="3200" i="1">
                              <a:latin typeface="Cambria Math"/>
                              <a:cs typeface="Times New Roman" panose="02020603050405020304" pitchFamily="18" charset="0"/>
                            </a:rPr>
                            <m:t>𝑒</m:t>
                          </m:r>
                        </m:e>
                        <m:sup>
                          <m:r>
                            <a:rPr lang="en-US" sz="3200" i="1">
                              <a:latin typeface="Cambria Math"/>
                              <a:cs typeface="Times New Roman" panose="02020603050405020304" pitchFamily="18" charset="0"/>
                            </a:rPr>
                            <m:t>−</m:t>
                          </m:r>
                          <m:nary>
                            <m:naryPr>
                              <m:ctrlPr>
                                <a:rPr lang="en-US" sz="3200" i="1">
                                  <a:latin typeface="Cambria Math"/>
                                  <a:cs typeface="Times New Roman" panose="02020603050405020304" pitchFamily="18" charset="0"/>
                                </a:rPr>
                              </m:ctrlPr>
                            </m:naryPr>
                            <m:sub>
                              <m:r>
                                <m:rPr>
                                  <m:brk m:alnAt="23"/>
                                </m:rPr>
                                <a:rPr lang="en-US" sz="3200" i="1">
                                  <a:latin typeface="Cambria Math"/>
                                  <a:cs typeface="Times New Roman" panose="02020603050405020304" pitchFamily="18" charset="0"/>
                                </a:rPr>
                                <m:t>0</m:t>
                              </m:r>
                            </m:sub>
                            <m:sup>
                              <m:r>
                                <a:rPr lang="hu-HU" sz="3200" b="0" i="1" smtClean="0">
                                  <a:latin typeface="Cambria Math"/>
                                  <a:cs typeface="Times New Roman" panose="02020603050405020304" pitchFamily="18" charset="0"/>
                                </a:rPr>
                                <m:t>𝑆</m:t>
                              </m:r>
                            </m:sup>
                            <m:e>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𝑡</m:t>
                                  </m:r>
                                </m:sub>
                              </m:sSub>
                              <m:r>
                                <a:rPr lang="en-US" sz="3200" b="0" i="1" smtClean="0">
                                  <a:latin typeface="Cambria Math"/>
                                  <a:cs typeface="Times New Roman" panose="02020603050405020304" pitchFamily="18" charset="0"/>
                                </a:rPr>
                                <m:t>(</m:t>
                              </m:r>
                              <m:r>
                                <a:rPr lang="en-US" sz="3200" b="0" i="1" smtClean="0">
                                  <a:latin typeface="Cambria Math"/>
                                  <a:cs typeface="Times New Roman" panose="02020603050405020304" pitchFamily="18" charset="0"/>
                                </a:rPr>
                                <m:t>𝑠</m:t>
                              </m:r>
                              <m:r>
                                <a:rPr lang="en-US" sz="3200" b="0" i="1" smtClean="0">
                                  <a:latin typeface="Cambria Math"/>
                                  <a:cs typeface="Times New Roman" panose="02020603050405020304" pitchFamily="18" charset="0"/>
                                </a:rPr>
                                <m:t>)</m:t>
                              </m:r>
                              <m:r>
                                <m:rPr>
                                  <m:sty m:val="p"/>
                                </m:rPr>
                                <a:rPr lang="en-US" sz="3200" i="0">
                                  <a:latin typeface="Cambria Math"/>
                                  <a:cs typeface="Times New Roman" panose="02020603050405020304" pitchFamily="18" charset="0"/>
                                </a:rPr>
                                <m:t>d</m:t>
                              </m:r>
                              <m:r>
                                <a:rPr lang="en-US" sz="3200" i="1">
                                  <a:latin typeface="Cambria Math"/>
                                  <a:cs typeface="Times New Roman" panose="02020603050405020304" pitchFamily="18" charset="0"/>
                                </a:rPr>
                                <m:t>𝑠</m:t>
                              </m:r>
                            </m:e>
                          </m:nary>
                        </m:sup>
                      </m:sSup>
                    </m:oMath>
                  </m:oMathPara>
                </a14:m>
                <a:endParaRPr lang="en-US" sz="3200" dirty="0">
                  <a:cs typeface="Times New Roman" panose="02020603050405020304" pitchFamily="18" charset="0"/>
                </a:endParaRPr>
              </a:p>
            </p:txBody>
          </p:sp>
        </mc:Choice>
        <mc:Fallback xmlns="">
          <p:sp>
            <p:nvSpPr>
              <p:cNvPr id="50" name="Téglalap 49"/>
              <p:cNvSpPr>
                <a:spLocks noRot="1" noChangeAspect="1" noMove="1" noResize="1" noEditPoints="1" noAdjustHandles="1" noChangeArrowheads="1" noChangeShapeType="1" noTextEdit="1"/>
              </p:cNvSpPr>
              <p:nvPr/>
            </p:nvSpPr>
            <p:spPr>
              <a:xfrm>
                <a:off x="5262144" y="3946324"/>
                <a:ext cx="4985660" cy="765402"/>
              </a:xfrm>
              <a:prstGeom prst="rect">
                <a:avLst/>
              </a:prstGeom>
              <a:blipFill rotWithShape="1">
                <a:blip r:embed="rId4"/>
                <a:stretch>
                  <a:fillRect/>
                </a:stretch>
              </a:blipFill>
            </p:spPr>
            <p:txBody>
              <a:bodyPr/>
              <a:lstStyle/>
              <a:p>
                <a:r>
                  <a:rPr lang="en-US">
                    <a:noFill/>
                  </a:rPr>
                  <a:t> </a:t>
                </a:r>
              </a:p>
            </p:txBody>
          </p:sp>
        </mc:Fallback>
      </mc:AlternateContent>
      <p:grpSp>
        <p:nvGrpSpPr>
          <p:cNvPr id="6" name="Group 5"/>
          <p:cNvGrpSpPr/>
          <p:nvPr/>
        </p:nvGrpSpPr>
        <p:grpSpPr>
          <a:xfrm>
            <a:off x="8590921" y="1896675"/>
            <a:ext cx="2854154" cy="1142178"/>
            <a:chOff x="8645934" y="1764578"/>
            <a:chExt cx="2854154" cy="1142178"/>
          </a:xfrm>
        </p:grpSpPr>
        <mc:AlternateContent xmlns:mc="http://schemas.openxmlformats.org/markup-compatibility/2006" xmlns:a14="http://schemas.microsoft.com/office/drawing/2010/main">
          <mc:Choice Requires="a14">
            <p:sp>
              <p:nvSpPr>
                <p:cNvPr id="51" name="Téglalap 50"/>
                <p:cNvSpPr/>
                <p:nvPr/>
              </p:nvSpPr>
              <p:spPr>
                <a:xfrm>
                  <a:off x="8645934" y="2291203"/>
                  <a:ext cx="2730170" cy="615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FF0000"/>
                            </a:solidFill>
                            <a:latin typeface="Cambria Math"/>
                            <a:ea typeface="Cambria Math"/>
                            <a:cs typeface="Times New Roman" panose="02020603050405020304" pitchFamily="18" charset="0"/>
                          </a:rPr>
                          <m:t>≈</m:t>
                        </m:r>
                        <m:sSup>
                          <m:sSupPr>
                            <m:ctrlPr>
                              <a:rPr lang="en-US" sz="3200" i="1">
                                <a:solidFill>
                                  <a:srgbClr val="FF0000"/>
                                </a:solidFill>
                                <a:latin typeface="Cambria Math"/>
                                <a:cs typeface="Times New Roman" panose="02020603050405020304" pitchFamily="18" charset="0"/>
                              </a:rPr>
                            </m:ctrlPr>
                          </m:sSupPr>
                          <m:e>
                            <m:r>
                              <a:rPr lang="en-US" sz="3200" i="1">
                                <a:solidFill>
                                  <a:srgbClr val="FF0000"/>
                                </a:solidFill>
                                <a:latin typeface="Cambria Math"/>
                                <a:cs typeface="Times New Roman" panose="02020603050405020304" pitchFamily="18" charset="0"/>
                              </a:rPr>
                              <m:t>𝑒</m:t>
                            </m:r>
                          </m:e>
                          <m:sup>
                            <m:r>
                              <a:rPr lang="en-US" sz="3200" i="1">
                                <a:solidFill>
                                  <a:srgbClr val="FF0000"/>
                                </a:solidFill>
                                <a:latin typeface="Cambria Math"/>
                                <a:cs typeface="Times New Roman" panose="02020603050405020304" pitchFamily="18" charset="0"/>
                              </a:rPr>
                              <m:t>−</m:t>
                            </m:r>
                            <m:nary>
                              <m:naryPr>
                                <m:chr m:val="∑"/>
                                <m:limLoc m:val="subSup"/>
                                <m:supHide m:val="on"/>
                                <m:ctrlPr>
                                  <a:rPr lang="en-US" sz="3200" i="1" smtClean="0">
                                    <a:solidFill>
                                      <a:srgbClr val="FF0000"/>
                                    </a:solidFill>
                                    <a:latin typeface="Cambria Math"/>
                                    <a:cs typeface="Times New Roman" panose="02020603050405020304" pitchFamily="18" charset="0"/>
                                  </a:rPr>
                                </m:ctrlPr>
                              </m:naryPr>
                              <m:sub>
                                <m:r>
                                  <m:rPr>
                                    <m:brk m:alnAt="9"/>
                                  </m:rPr>
                                  <a:rPr lang="en-US" sz="3200" b="0" i="1" smtClean="0">
                                    <a:solidFill>
                                      <a:srgbClr val="FF0000"/>
                                    </a:solidFill>
                                    <a:latin typeface="Cambria Math"/>
                                    <a:cs typeface="Times New Roman" panose="02020603050405020304" pitchFamily="18" charset="0"/>
                                  </a:rPr>
                                  <m:t>𝑖</m:t>
                                </m:r>
                              </m:sub>
                              <m:sup/>
                              <m:e>
                                <m:sSub>
                                  <m:sSubPr>
                                    <m:ctrlPr>
                                      <a:rPr lang="en-US" sz="3200" i="1">
                                        <a:solidFill>
                                          <a:srgbClr val="FF0000"/>
                                        </a:solidFill>
                                        <a:latin typeface="Cambria Math"/>
                                        <a:cs typeface="Times New Roman" panose="02020603050405020304" pitchFamily="18" charset="0"/>
                                      </a:rPr>
                                    </m:ctrlPr>
                                  </m:sSubPr>
                                  <m:e>
                                    <m:r>
                                      <a:rPr lang="en-US" sz="3200" i="1">
                                        <a:solidFill>
                                          <a:srgbClr val="FF0000"/>
                                        </a:solidFill>
                                        <a:latin typeface="Cambria Math"/>
                                        <a:ea typeface="Cambria Math"/>
                                        <a:cs typeface="Times New Roman" panose="02020603050405020304" pitchFamily="18" charset="0"/>
                                      </a:rPr>
                                      <m:t>𝜎</m:t>
                                    </m:r>
                                  </m:e>
                                  <m:sub>
                                    <m:r>
                                      <a:rPr lang="en-US" sz="3200" i="1">
                                        <a:solidFill>
                                          <a:srgbClr val="FF0000"/>
                                        </a:solidFill>
                                        <a:latin typeface="Cambria Math"/>
                                        <a:cs typeface="Times New Roman" panose="02020603050405020304" pitchFamily="18" charset="0"/>
                                      </a:rPr>
                                      <m:t>𝑡</m:t>
                                    </m:r>
                                  </m:sub>
                                </m:sSub>
                                <m:r>
                                  <a:rPr lang="hu-HU" sz="3200" i="1">
                                    <a:solidFill>
                                      <a:srgbClr val="FF0000"/>
                                    </a:solidFill>
                                    <a:latin typeface="Cambria Math"/>
                                    <a:cs typeface="Times New Roman" panose="02020603050405020304" pitchFamily="18" charset="0"/>
                                  </a:rPr>
                                  <m:t>(</m:t>
                                </m:r>
                                <m:sSub>
                                  <m:sSubPr>
                                    <m:ctrlPr>
                                      <a:rPr lang="hu-HU" sz="3200" i="1" smtClean="0">
                                        <a:solidFill>
                                          <a:srgbClr val="FF0000"/>
                                        </a:solidFill>
                                        <a:latin typeface="Cambria Math"/>
                                        <a:cs typeface="Times New Roman" panose="02020603050405020304" pitchFamily="18" charset="0"/>
                                      </a:rPr>
                                    </m:ctrlPr>
                                  </m:sSubPr>
                                  <m:e>
                                    <m:r>
                                      <a:rPr lang="en-US" sz="3200" b="0" i="1" smtClean="0">
                                        <a:solidFill>
                                          <a:srgbClr val="FF0000"/>
                                        </a:solidFill>
                                        <a:latin typeface="Cambria Math"/>
                                        <a:cs typeface="Times New Roman" panose="02020603050405020304" pitchFamily="18" charset="0"/>
                                      </a:rPr>
                                      <m:t>𝑠</m:t>
                                    </m:r>
                                  </m:e>
                                  <m:sub>
                                    <m:r>
                                      <a:rPr lang="en-US" sz="3200" b="0" i="1" smtClean="0">
                                        <a:solidFill>
                                          <a:srgbClr val="FF0000"/>
                                        </a:solidFill>
                                        <a:latin typeface="Cambria Math"/>
                                        <a:cs typeface="Times New Roman" panose="02020603050405020304" pitchFamily="18" charset="0"/>
                                      </a:rPr>
                                      <m:t>𝑖</m:t>
                                    </m:r>
                                  </m:sub>
                                </m:sSub>
                                <m:r>
                                  <a:rPr lang="hu-HU" sz="3200" i="1">
                                    <a:solidFill>
                                      <a:srgbClr val="FF0000"/>
                                    </a:solidFill>
                                    <a:latin typeface="Cambria Math"/>
                                    <a:cs typeface="Times New Roman" panose="02020603050405020304" pitchFamily="18" charset="0"/>
                                  </a:rPr>
                                  <m:t>)∆</m:t>
                                </m:r>
                                <m:r>
                                  <a:rPr lang="en-US" sz="3200" i="1">
                                    <a:solidFill>
                                      <a:srgbClr val="FF0000"/>
                                    </a:solidFill>
                                    <a:latin typeface="Cambria Math"/>
                                    <a:cs typeface="Times New Roman" panose="02020603050405020304" pitchFamily="18" charset="0"/>
                                  </a:rPr>
                                  <m:t>𝑠</m:t>
                                </m:r>
                              </m:e>
                            </m:nary>
                          </m:sup>
                        </m:sSup>
                      </m:oMath>
                    </m:oMathPara>
                  </a14:m>
                  <a:endParaRPr lang="en-US" sz="3200" dirty="0">
                    <a:cs typeface="Times New Roman" panose="02020603050405020304" pitchFamily="18" charset="0"/>
                  </a:endParaRPr>
                </a:p>
              </p:txBody>
            </p:sp>
          </mc:Choice>
          <mc:Fallback xmlns="">
            <p:sp>
              <p:nvSpPr>
                <p:cNvPr id="51" name="Téglalap 50"/>
                <p:cNvSpPr>
                  <a:spLocks noRot="1" noChangeAspect="1" noMove="1" noResize="1" noEditPoints="1" noAdjustHandles="1" noChangeArrowheads="1" noChangeShapeType="1" noTextEdit="1"/>
                </p:cNvSpPr>
                <p:nvPr/>
              </p:nvSpPr>
              <p:spPr>
                <a:xfrm>
                  <a:off x="8645934" y="2291203"/>
                  <a:ext cx="2730170" cy="615553"/>
                </a:xfrm>
                <a:prstGeom prst="rect">
                  <a:avLst/>
                </a:prstGeom>
                <a:blipFill rotWithShape="1">
                  <a:blip r:embed="rId5"/>
                  <a:stretch>
                    <a:fillRect/>
                  </a:stretch>
                </a:blipFill>
              </p:spPr>
              <p:txBody>
                <a:bodyPr/>
                <a:lstStyle/>
                <a:p>
                  <a:r>
                    <a:rPr lang="en-US">
                      <a:noFill/>
                    </a:rPr>
                    <a:t> </a:t>
                  </a:r>
                </a:p>
              </p:txBody>
            </p:sp>
          </mc:Fallback>
        </mc:AlternateContent>
        <p:sp>
          <p:nvSpPr>
            <p:cNvPr id="3" name="Rectangle 2"/>
            <p:cNvSpPr/>
            <p:nvPr/>
          </p:nvSpPr>
          <p:spPr>
            <a:xfrm>
              <a:off x="8670659" y="1764578"/>
              <a:ext cx="2829429" cy="480131"/>
            </a:xfrm>
            <a:prstGeom prst="rect">
              <a:avLst/>
            </a:prstGeom>
          </p:spPr>
          <p:txBody>
            <a:bodyPr wrap="none">
              <a:spAutoFit/>
            </a:bodyPr>
            <a:lstStyle/>
            <a:p>
              <a:pPr lvl="0" defTabSz="914400">
                <a:lnSpc>
                  <a:spcPct val="90000"/>
                </a:lnSpc>
                <a:spcBef>
                  <a:spcPts val="1000"/>
                </a:spcBef>
              </a:pPr>
              <a:r>
                <a:rPr lang="en-US" sz="2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Ray marching:</a:t>
              </a:r>
              <a:endParaRPr lang="hu-HU" sz="2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8" name="Folyamatábra: Bekötés 12"/>
          <p:cNvSpPr>
            <a:spLocks noChangeArrowheads="1"/>
          </p:cNvSpPr>
          <p:nvPr/>
        </p:nvSpPr>
        <p:spPr bwMode="auto">
          <a:xfrm>
            <a:off x="2723518" y="4560678"/>
            <a:ext cx="288925" cy="277813"/>
          </a:xfrm>
          <a:prstGeom prst="flowChartConnector">
            <a:avLst/>
          </a:prstGeom>
          <a:solidFill>
            <a:srgbClr val="00B050"/>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6" name="4-Point Star 15"/>
          <p:cNvSpPr/>
          <p:nvPr/>
        </p:nvSpPr>
        <p:spPr>
          <a:xfrm>
            <a:off x="2181171" y="2146624"/>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4-Point Star 51"/>
          <p:cNvSpPr/>
          <p:nvPr/>
        </p:nvSpPr>
        <p:spPr>
          <a:xfrm>
            <a:off x="2333571" y="2299024"/>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4-Point Star 52"/>
          <p:cNvSpPr/>
          <p:nvPr/>
        </p:nvSpPr>
        <p:spPr>
          <a:xfrm>
            <a:off x="2485971" y="2451424"/>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4-Point Star 53"/>
          <p:cNvSpPr/>
          <p:nvPr/>
        </p:nvSpPr>
        <p:spPr>
          <a:xfrm>
            <a:off x="2638371" y="2603824"/>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4-Point Star 55"/>
          <p:cNvSpPr/>
          <p:nvPr/>
        </p:nvSpPr>
        <p:spPr>
          <a:xfrm>
            <a:off x="2790771" y="2756224"/>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4-Point Star 56"/>
          <p:cNvSpPr/>
          <p:nvPr/>
        </p:nvSpPr>
        <p:spPr>
          <a:xfrm>
            <a:off x="2943171" y="2908624"/>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4-Point Star 57"/>
          <p:cNvSpPr/>
          <p:nvPr/>
        </p:nvSpPr>
        <p:spPr>
          <a:xfrm>
            <a:off x="3095571" y="3061024"/>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4-Point Star 58"/>
          <p:cNvSpPr/>
          <p:nvPr/>
        </p:nvSpPr>
        <p:spPr>
          <a:xfrm>
            <a:off x="3247971" y="3213424"/>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4-Point Star 59"/>
          <p:cNvSpPr/>
          <p:nvPr/>
        </p:nvSpPr>
        <p:spPr>
          <a:xfrm>
            <a:off x="1657258" y="2034782"/>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4-Point Star 60"/>
          <p:cNvSpPr/>
          <p:nvPr/>
        </p:nvSpPr>
        <p:spPr>
          <a:xfrm>
            <a:off x="1548924" y="2212097"/>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4-Point Star 61"/>
          <p:cNvSpPr/>
          <p:nvPr/>
        </p:nvSpPr>
        <p:spPr>
          <a:xfrm>
            <a:off x="1440590" y="2389412"/>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4-Point Star 62"/>
          <p:cNvSpPr/>
          <p:nvPr/>
        </p:nvSpPr>
        <p:spPr>
          <a:xfrm>
            <a:off x="1332256" y="2566727"/>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4-Point Star 63"/>
          <p:cNvSpPr/>
          <p:nvPr/>
        </p:nvSpPr>
        <p:spPr>
          <a:xfrm>
            <a:off x="1223922" y="2744042"/>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4-Point Star 64"/>
          <p:cNvSpPr/>
          <p:nvPr/>
        </p:nvSpPr>
        <p:spPr>
          <a:xfrm>
            <a:off x="1115588" y="2921357"/>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4-Point Star 65"/>
          <p:cNvSpPr/>
          <p:nvPr/>
        </p:nvSpPr>
        <p:spPr>
          <a:xfrm>
            <a:off x="1007254" y="3098672"/>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4-Point Star 66"/>
          <p:cNvSpPr/>
          <p:nvPr/>
        </p:nvSpPr>
        <p:spPr>
          <a:xfrm>
            <a:off x="898920" y="3275987"/>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4-Point Star 67"/>
          <p:cNvSpPr/>
          <p:nvPr/>
        </p:nvSpPr>
        <p:spPr>
          <a:xfrm>
            <a:off x="967921" y="3732158"/>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olyamatábra: Bekötés 12"/>
          <p:cNvSpPr>
            <a:spLocks noChangeArrowheads="1"/>
          </p:cNvSpPr>
          <p:nvPr/>
        </p:nvSpPr>
        <p:spPr bwMode="auto">
          <a:xfrm>
            <a:off x="690917" y="3638718"/>
            <a:ext cx="288925" cy="277813"/>
          </a:xfrm>
          <a:prstGeom prst="flowChartConnector">
            <a:avLst/>
          </a:prstGeom>
          <a:solidFill>
            <a:srgbClr val="00B050"/>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69" name="4-Point Star 68"/>
          <p:cNvSpPr/>
          <p:nvPr/>
        </p:nvSpPr>
        <p:spPr>
          <a:xfrm>
            <a:off x="1145417" y="3822056"/>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4-Point Star 69"/>
          <p:cNvSpPr/>
          <p:nvPr/>
        </p:nvSpPr>
        <p:spPr>
          <a:xfrm>
            <a:off x="1322913" y="3911954"/>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4-Point Star 70"/>
          <p:cNvSpPr/>
          <p:nvPr/>
        </p:nvSpPr>
        <p:spPr>
          <a:xfrm>
            <a:off x="1500409" y="4001852"/>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4-Point Star 71"/>
          <p:cNvSpPr/>
          <p:nvPr/>
        </p:nvSpPr>
        <p:spPr>
          <a:xfrm>
            <a:off x="1677905" y="4091750"/>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4-Point Star 72"/>
          <p:cNvSpPr/>
          <p:nvPr/>
        </p:nvSpPr>
        <p:spPr>
          <a:xfrm>
            <a:off x="1855401" y="4181648"/>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4-Point Star 73"/>
          <p:cNvSpPr/>
          <p:nvPr/>
        </p:nvSpPr>
        <p:spPr>
          <a:xfrm>
            <a:off x="2032897" y="4271546"/>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4-Point Star 74"/>
          <p:cNvSpPr/>
          <p:nvPr/>
        </p:nvSpPr>
        <p:spPr>
          <a:xfrm>
            <a:off x="2210393" y="4361444"/>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4-Point Star 75"/>
          <p:cNvSpPr/>
          <p:nvPr/>
        </p:nvSpPr>
        <p:spPr>
          <a:xfrm>
            <a:off x="2387889" y="4451342"/>
            <a:ext cx="216668" cy="289157"/>
          </a:xfrm>
          <a:prstGeom prst="star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zövegdoboz 1"/>
          <p:cNvSpPr txBox="1"/>
          <p:nvPr/>
        </p:nvSpPr>
        <p:spPr>
          <a:xfrm>
            <a:off x="4514358" y="5065398"/>
            <a:ext cx="6701037" cy="1077218"/>
          </a:xfrm>
          <a:prstGeom prst="rect">
            <a:avLst/>
          </a:prstGeom>
          <a:noFill/>
        </p:spPr>
        <p:txBody>
          <a:bodyPr wrap="square" rtlCol="0">
            <a:spAutoFit/>
          </a:bodyPr>
          <a:lstStyle/>
          <a:p>
            <a:r>
              <a:rPr lang="hu-HU" sz="3200" dirty="0" smtClean="0">
                <a:solidFill>
                  <a:srgbClr val="FF0000"/>
                </a:solidFill>
              </a:rPr>
              <a:t>Ray </a:t>
            </a:r>
            <a:r>
              <a:rPr lang="hu-HU" sz="3200" dirty="0" err="1" smtClean="0">
                <a:solidFill>
                  <a:srgbClr val="FF0000"/>
                </a:solidFill>
              </a:rPr>
              <a:t>marching</a:t>
            </a:r>
            <a:r>
              <a:rPr lang="hu-HU" sz="3200" dirty="0" smtClean="0">
                <a:solidFill>
                  <a:srgbClr val="FF0000"/>
                </a:solidFill>
              </a:rPr>
              <a:t> is </a:t>
            </a:r>
            <a:r>
              <a:rPr lang="hu-HU" sz="3200" dirty="0" err="1" smtClean="0">
                <a:solidFill>
                  <a:srgbClr val="FF0000"/>
                </a:solidFill>
              </a:rPr>
              <a:t>biased</a:t>
            </a:r>
            <a:r>
              <a:rPr lang="hu-HU" sz="3200" dirty="0" smtClean="0">
                <a:solidFill>
                  <a:srgbClr val="FF0000"/>
                </a:solidFill>
              </a:rPr>
              <a:t> and </a:t>
            </a:r>
            <a:r>
              <a:rPr lang="hu-HU" sz="3200" dirty="0" err="1" smtClean="0">
                <a:solidFill>
                  <a:srgbClr val="FF0000"/>
                </a:solidFill>
              </a:rPr>
              <a:t>also</a:t>
            </a:r>
            <a:r>
              <a:rPr lang="hu-HU" sz="3200" dirty="0" smtClean="0">
                <a:solidFill>
                  <a:srgbClr val="FF0000"/>
                </a:solidFill>
              </a:rPr>
              <a:t> </a:t>
            </a:r>
            <a:r>
              <a:rPr lang="hu-HU" sz="3200" dirty="0" err="1" smtClean="0">
                <a:solidFill>
                  <a:srgbClr val="FF0000"/>
                </a:solidFill>
              </a:rPr>
              <a:t>slow</a:t>
            </a:r>
            <a:r>
              <a:rPr lang="hu-HU" sz="3200" dirty="0" smtClean="0">
                <a:solidFill>
                  <a:srgbClr val="FF0000"/>
                </a:solidFill>
              </a:rPr>
              <a:t> </a:t>
            </a:r>
            <a:r>
              <a:rPr lang="hu-HU" sz="3200" dirty="0" err="1" smtClean="0">
                <a:solidFill>
                  <a:srgbClr val="FF0000"/>
                </a:solidFill>
              </a:rPr>
              <a:t>if</a:t>
            </a:r>
            <a:r>
              <a:rPr lang="hu-HU" sz="3200" dirty="0" smtClean="0">
                <a:solidFill>
                  <a:srgbClr val="FF0000"/>
                </a:solidFill>
              </a:rPr>
              <a:t> </a:t>
            </a:r>
            <a:r>
              <a:rPr lang="hu-HU" sz="3200" dirty="0" err="1" smtClean="0">
                <a:solidFill>
                  <a:srgbClr val="FF0000"/>
                </a:solidFill>
              </a:rPr>
              <a:t>fetching</a:t>
            </a:r>
            <a:r>
              <a:rPr lang="hu-HU" sz="3200" dirty="0" smtClean="0">
                <a:solidFill>
                  <a:srgbClr val="FF0000"/>
                </a:solidFill>
              </a:rPr>
              <a:t> is </a:t>
            </a:r>
            <a:r>
              <a:rPr lang="hu-HU" sz="3200" dirty="0" err="1" smtClean="0">
                <a:solidFill>
                  <a:srgbClr val="FF0000"/>
                </a:solidFill>
              </a:rPr>
              <a:t>expensive</a:t>
            </a:r>
            <a:r>
              <a:rPr lang="hu-HU" sz="3200" dirty="0" smtClean="0">
                <a:solidFill>
                  <a:srgbClr val="FF0000"/>
                </a:solidFill>
              </a:rPr>
              <a:t>. </a:t>
            </a:r>
            <a:endParaRPr lang="en-US" sz="3200" dirty="0">
              <a:solidFill>
                <a:srgbClr val="FF0000"/>
              </a:solidFill>
            </a:endParaRPr>
          </a:p>
        </p:txBody>
      </p:sp>
    </p:spTree>
    <p:extLst>
      <p:ext uri="{BB962C8B-B14F-4D97-AF65-F5344CB8AC3E}">
        <p14:creationId xmlns:p14="http://schemas.microsoft.com/office/powerpoint/2010/main" val="312393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barn(inVertical)">
                                      <p:cBhvr>
                                        <p:cTn id="38" dur="500"/>
                                        <p:tgtEl>
                                          <p:spTgt spid="5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barn(inVertical)">
                                      <p:cBhvr>
                                        <p:cTn id="41" dur="500"/>
                                        <p:tgtEl>
                                          <p:spTgt spid="5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barn(inVertical)">
                                      <p:cBhvr>
                                        <p:cTn id="44" dur="500"/>
                                        <p:tgtEl>
                                          <p:spTgt spid="5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arn(inVertical)">
                                      <p:cBhvr>
                                        <p:cTn id="47" dur="500"/>
                                        <p:tgtEl>
                                          <p:spTgt spid="5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barn(inVertical)">
                                      <p:cBhvr>
                                        <p:cTn id="50" dur="500"/>
                                        <p:tgtEl>
                                          <p:spTgt spid="5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barn(inVertical)">
                                      <p:cBhvr>
                                        <p:cTn id="53" dur="500"/>
                                        <p:tgtEl>
                                          <p:spTgt spid="5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barn(inVertical)">
                                      <p:cBhvr>
                                        <p:cTn id="56" dur="500"/>
                                        <p:tgtEl>
                                          <p:spTgt spid="5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barn(inVertical)">
                                      <p:cBhvr>
                                        <p:cTn id="59" dur="500"/>
                                        <p:tgtEl>
                                          <p:spTgt spid="60"/>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barn(inVertical)">
                                      <p:cBhvr>
                                        <p:cTn id="62" dur="500"/>
                                        <p:tgtEl>
                                          <p:spTgt spid="62"/>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barn(inVertical)">
                                      <p:cBhvr>
                                        <p:cTn id="65" dur="500"/>
                                        <p:tgtEl>
                                          <p:spTgt spid="61"/>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barn(inVertical)">
                                      <p:cBhvr>
                                        <p:cTn id="68" dur="500"/>
                                        <p:tgtEl>
                                          <p:spTgt spid="63"/>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barn(inVertical)">
                                      <p:cBhvr>
                                        <p:cTn id="71" dur="500"/>
                                        <p:tgtEl>
                                          <p:spTgt spid="64"/>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barn(inVertical)">
                                      <p:cBhvr>
                                        <p:cTn id="74" dur="500"/>
                                        <p:tgtEl>
                                          <p:spTgt spid="65"/>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barn(inVertical)">
                                      <p:cBhvr>
                                        <p:cTn id="77" dur="500"/>
                                        <p:tgtEl>
                                          <p:spTgt spid="66"/>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barn(inVertical)">
                                      <p:cBhvr>
                                        <p:cTn id="80" dur="500"/>
                                        <p:tgtEl>
                                          <p:spTgt spid="67"/>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barn(inVertical)">
                                      <p:cBhvr>
                                        <p:cTn id="83" dur="500"/>
                                        <p:tgtEl>
                                          <p:spTgt spid="69"/>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barn(inVertical)">
                                      <p:cBhvr>
                                        <p:cTn id="86" dur="500"/>
                                        <p:tgtEl>
                                          <p:spTgt spid="70"/>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barn(inVertical)">
                                      <p:cBhvr>
                                        <p:cTn id="89" dur="500"/>
                                        <p:tgtEl>
                                          <p:spTgt spid="71"/>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barn(inVertical)">
                                      <p:cBhvr>
                                        <p:cTn id="92" dur="500"/>
                                        <p:tgtEl>
                                          <p:spTgt spid="72"/>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barn(inVertical)">
                                      <p:cBhvr>
                                        <p:cTn id="95" dur="500"/>
                                        <p:tgtEl>
                                          <p:spTgt spid="73"/>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barn(inVertical)">
                                      <p:cBhvr>
                                        <p:cTn id="98" dur="500"/>
                                        <p:tgtEl>
                                          <p:spTgt spid="74"/>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barn(inVertical)">
                                      <p:cBhvr>
                                        <p:cTn id="101" dur="500"/>
                                        <p:tgtEl>
                                          <p:spTgt spid="75"/>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barn(inVertical)">
                                      <p:cBhvr>
                                        <p:cTn id="104" dur="500"/>
                                        <p:tgtEl>
                                          <p:spTgt spid="76"/>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barn(inVertical)">
                                      <p:cBhvr>
                                        <p:cTn id="107" dur="500"/>
                                        <p:tgtEl>
                                          <p:spTgt spid="68"/>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barn(inVertical)">
                                      <p:cBhvr>
                                        <p:cTn id="1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47" grpId="0" animBg="1"/>
      <p:bldP spid="69" grpId="0" animBg="1"/>
      <p:bldP spid="70" grpId="0" animBg="1"/>
      <p:bldP spid="71" grpId="0" animBg="1"/>
      <p:bldP spid="72" grpId="0" animBg="1"/>
      <p:bldP spid="73" grpId="0" animBg="1"/>
      <p:bldP spid="74" grpId="0" animBg="1"/>
      <p:bldP spid="75" grpId="0" animBg="1"/>
      <p:bldP spid="76"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Previous </a:t>
            </a:r>
            <a:r>
              <a:rPr lang="en-US" dirty="0" smtClean="0"/>
              <a:t>work and </a:t>
            </a:r>
            <a:r>
              <a:rPr lang="en-US" dirty="0" smtClean="0"/>
              <a:t>problem </a:t>
            </a:r>
            <a:r>
              <a:rPr lang="en-US" dirty="0" smtClean="0"/>
              <a:t>statement</a:t>
            </a:r>
            <a:endParaRPr lang="en-US" dirty="0"/>
          </a:p>
        </p:txBody>
      </p:sp>
      <p:sp>
        <p:nvSpPr>
          <p:cNvPr id="3" name="Tartalom helye 2"/>
          <p:cNvSpPr>
            <a:spLocks noGrp="1"/>
          </p:cNvSpPr>
          <p:nvPr>
            <p:ph idx="1"/>
          </p:nvPr>
        </p:nvSpPr>
        <p:spPr>
          <a:xfrm>
            <a:off x="276505" y="1023520"/>
            <a:ext cx="12158663" cy="4719554"/>
          </a:xfrm>
        </p:spPr>
        <p:txBody>
          <a:bodyPr/>
          <a:lstStyle/>
          <a:p>
            <a:r>
              <a:rPr lang="en-US" sz="2400" dirty="0" smtClean="0"/>
              <a:t>Woodcock </a:t>
            </a:r>
            <a:r>
              <a:rPr lang="en-US" sz="2400" dirty="0" smtClean="0"/>
              <a:t>tracking</a:t>
            </a:r>
            <a:r>
              <a:rPr lang="hu-HU" sz="2400" dirty="0" smtClean="0"/>
              <a:t> </a:t>
            </a:r>
            <a:r>
              <a:rPr lang="en-US" sz="2400" dirty="0" smtClean="0"/>
              <a:t>+</a:t>
            </a:r>
            <a:r>
              <a:rPr lang="hu-HU" sz="2400" dirty="0" smtClean="0"/>
              <a:t> </a:t>
            </a:r>
            <a:r>
              <a:rPr lang="en-US" sz="2400" dirty="0" smtClean="0"/>
              <a:t>constant </a:t>
            </a:r>
            <a:r>
              <a:rPr lang="en-US" sz="2400" dirty="0" err="1" smtClean="0"/>
              <a:t>majorant</a:t>
            </a:r>
            <a:r>
              <a:rPr lang="en-US" sz="2400" dirty="0" smtClean="0"/>
              <a:t> [Woodcock1965]</a:t>
            </a:r>
          </a:p>
          <a:p>
            <a:r>
              <a:rPr lang="en-US" sz="2400" dirty="0" smtClean="0"/>
              <a:t>Alternative to ray marching [Raab,Seibert,Keller2008]</a:t>
            </a:r>
          </a:p>
          <a:p>
            <a:r>
              <a:rPr lang="en-US" sz="2400" dirty="0" err="1" smtClean="0"/>
              <a:t>Kd</a:t>
            </a:r>
            <a:r>
              <a:rPr lang="en-US" sz="2400" dirty="0" smtClean="0"/>
              <a:t>-tree </a:t>
            </a:r>
            <a:r>
              <a:rPr lang="en-US" sz="2400" dirty="0" err="1" smtClean="0"/>
              <a:t>majorant</a:t>
            </a:r>
            <a:r>
              <a:rPr lang="en-US" sz="2400" dirty="0" smtClean="0"/>
              <a:t> [Yue,Iwasaki,Chen,Dobashi,Nishita2010</a:t>
            </a:r>
            <a:r>
              <a:rPr lang="en-US" sz="2400" dirty="0" smtClean="0"/>
              <a:t>]</a:t>
            </a:r>
          </a:p>
          <a:p>
            <a:r>
              <a:rPr lang="en-US" sz="2400" dirty="0" smtClean="0"/>
              <a:t>Arbitrary </a:t>
            </a:r>
            <a:r>
              <a:rPr lang="en-US" sz="2400" dirty="0" err="1" smtClean="0"/>
              <a:t>majorant</a:t>
            </a:r>
            <a:r>
              <a:rPr lang="hu-HU" sz="2400" dirty="0" smtClean="0"/>
              <a:t> </a:t>
            </a:r>
            <a:r>
              <a:rPr lang="en-US" sz="2400" dirty="0" smtClean="0"/>
              <a:t>+</a:t>
            </a:r>
            <a:r>
              <a:rPr lang="hu-HU" sz="2400" dirty="0" smtClean="0"/>
              <a:t> </a:t>
            </a:r>
            <a:r>
              <a:rPr lang="en-US" sz="2400" dirty="0" err="1" smtClean="0"/>
              <a:t>minorant</a:t>
            </a:r>
            <a:r>
              <a:rPr lang="en-US" sz="2400" dirty="0" smtClean="0"/>
              <a:t> </a:t>
            </a:r>
            <a:r>
              <a:rPr lang="en-US" sz="2400" dirty="0" smtClean="0"/>
              <a:t>control </a:t>
            </a:r>
            <a:r>
              <a:rPr lang="en-US" sz="2400" dirty="0" smtClean="0"/>
              <a:t>variate [S</a:t>
            </a:r>
            <a:r>
              <a:rPr lang="hu-HU" sz="2400" dirty="0" err="1" smtClean="0"/>
              <a:t>zirmay</a:t>
            </a:r>
            <a:r>
              <a:rPr lang="hu-HU" sz="2400" dirty="0" smtClean="0"/>
              <a:t>,Tóth,Magdics2011</a:t>
            </a:r>
            <a:r>
              <a:rPr lang="en-US" sz="2400" dirty="0" smtClean="0"/>
              <a:t>]</a:t>
            </a:r>
          </a:p>
          <a:p>
            <a:r>
              <a:rPr lang="en-US" sz="2400" dirty="0" smtClean="0"/>
              <a:t>Particle </a:t>
            </a:r>
            <a:r>
              <a:rPr lang="en-US" sz="2400" dirty="0" smtClean="0"/>
              <a:t>weighting</a:t>
            </a:r>
            <a:r>
              <a:rPr lang="hu-HU" sz="2400" dirty="0" smtClean="0"/>
              <a:t> </a:t>
            </a:r>
            <a:r>
              <a:rPr lang="en-US" sz="2400" dirty="0" smtClean="0"/>
              <a:t>+</a:t>
            </a:r>
            <a:r>
              <a:rPr lang="hu-HU" sz="2400" dirty="0" smtClean="0"/>
              <a:t> </a:t>
            </a:r>
            <a:r>
              <a:rPr lang="hu-HU" sz="2400" dirty="0" err="1" smtClean="0"/>
              <a:t>minorant</a:t>
            </a:r>
            <a:r>
              <a:rPr lang="hu-HU" sz="2400" dirty="0" smtClean="0"/>
              <a:t> </a:t>
            </a:r>
            <a:r>
              <a:rPr lang="en-US" sz="2400" dirty="0" smtClean="0"/>
              <a:t>control variate [Nov</a:t>
            </a:r>
            <a:r>
              <a:rPr lang="hu-HU" sz="2400" dirty="0" err="1" smtClean="0"/>
              <a:t>ák</a:t>
            </a:r>
            <a:r>
              <a:rPr lang="hu-HU" sz="2400" dirty="0" smtClean="0"/>
              <a:t>,</a:t>
            </a:r>
            <a:r>
              <a:rPr lang="hu-HU" sz="2400" dirty="0" err="1" smtClean="0"/>
              <a:t>Selle</a:t>
            </a:r>
            <a:r>
              <a:rPr lang="hu-HU" sz="2400" dirty="0" smtClean="0"/>
              <a:t>,Jarosz2014</a:t>
            </a:r>
            <a:r>
              <a:rPr lang="en-US" sz="2400" dirty="0" smtClean="0"/>
              <a:t>]</a:t>
            </a:r>
          </a:p>
          <a:p>
            <a:pPr marL="0" indent="0">
              <a:buNone/>
            </a:pPr>
            <a:endParaRPr lang="en-US" sz="1100" dirty="0"/>
          </a:p>
          <a:p>
            <a:pPr marL="0" indent="0">
              <a:buNone/>
            </a:pPr>
            <a:r>
              <a:rPr lang="en-US" b="1" dirty="0" smtClean="0"/>
              <a:t>Problem: </a:t>
            </a:r>
            <a:r>
              <a:rPr lang="en-US" b="1" dirty="0" err="1"/>
              <a:t>m</a:t>
            </a:r>
            <a:r>
              <a:rPr lang="en-US" b="1" dirty="0" err="1" smtClean="0"/>
              <a:t>ajorant</a:t>
            </a:r>
            <a:r>
              <a:rPr lang="en-US" b="1" dirty="0" smtClean="0"/>
              <a:t> and </a:t>
            </a:r>
            <a:r>
              <a:rPr lang="en-US" b="1" dirty="0" err="1" smtClean="0"/>
              <a:t>minorant</a:t>
            </a:r>
            <a:r>
              <a:rPr lang="en-US" b="1" dirty="0" smtClean="0"/>
              <a:t> in procedural medium!</a:t>
            </a:r>
          </a:p>
          <a:p>
            <a:pPr marL="0" indent="0">
              <a:buNone/>
            </a:pPr>
            <a:endParaRPr lang="en-US" sz="1050" dirty="0"/>
          </a:p>
          <a:p>
            <a:pPr marL="0" indent="0">
              <a:buNone/>
            </a:pPr>
            <a:r>
              <a:rPr lang="en-US" dirty="0" smtClean="0"/>
              <a:t>Solution: </a:t>
            </a:r>
            <a:endParaRPr lang="en-US" sz="2400" dirty="0" smtClean="0"/>
          </a:p>
          <a:p>
            <a:pPr lvl="1"/>
            <a:r>
              <a:rPr lang="en-US" dirty="0" smtClean="0"/>
              <a:t>Medium manipulation to make it analytically tractable</a:t>
            </a:r>
          </a:p>
          <a:p>
            <a:pPr lvl="1"/>
            <a:r>
              <a:rPr lang="en-US" dirty="0" smtClean="0"/>
              <a:t>Unbiased rendering without </a:t>
            </a:r>
            <a:r>
              <a:rPr lang="en-US" dirty="0" err="1" smtClean="0"/>
              <a:t>majorant</a:t>
            </a:r>
            <a:r>
              <a:rPr lang="en-US" dirty="0" smtClean="0"/>
              <a:t> and </a:t>
            </a:r>
            <a:r>
              <a:rPr lang="en-US" dirty="0" err="1" smtClean="0"/>
              <a:t>minorant</a:t>
            </a:r>
            <a:r>
              <a:rPr lang="en-US" dirty="0" smtClean="0"/>
              <a:t> (impossible)</a:t>
            </a:r>
          </a:p>
          <a:p>
            <a:pPr lvl="1"/>
            <a:r>
              <a:rPr lang="en-US" dirty="0" smtClean="0"/>
              <a:t>Approximate information helps reduce the variance (free)</a:t>
            </a:r>
          </a:p>
          <a:p>
            <a:pPr lvl="1"/>
            <a:endParaRPr lang="en-US" dirty="0"/>
          </a:p>
        </p:txBody>
      </p:sp>
    </p:spTree>
    <p:extLst>
      <p:ext uri="{BB962C8B-B14F-4D97-AF65-F5344CB8AC3E}">
        <p14:creationId xmlns:p14="http://schemas.microsoft.com/office/powerpoint/2010/main" val="2721764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lyamatábra: Közvetlen elérésű tárolás 5"/>
          <p:cNvSpPr>
            <a:spLocks noChangeArrowheads="1"/>
          </p:cNvSpPr>
          <p:nvPr/>
        </p:nvSpPr>
        <p:spPr bwMode="auto">
          <a:xfrm flipH="1">
            <a:off x="1724631" y="4492695"/>
            <a:ext cx="999679" cy="752489"/>
          </a:xfrm>
          <a:prstGeom prst="flowChartMagneticDrum">
            <a:avLst/>
          </a:prstGeom>
          <a:solidFill>
            <a:schemeClr val="accent6">
              <a:lumMod val="40000"/>
              <a:lumOff val="60000"/>
            </a:schemeClr>
          </a:solidFill>
          <a:ln w="38100" algn="ctr">
            <a:solidFill>
              <a:srgbClr val="00B050"/>
            </a:solidFill>
            <a:round/>
            <a:headEnd/>
            <a:tailEnd/>
          </a:ln>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5" name="Szabadkézi sokszög 14"/>
          <p:cNvSpPr/>
          <p:nvPr/>
        </p:nvSpPr>
        <p:spPr>
          <a:xfrm>
            <a:off x="758675" y="1314725"/>
            <a:ext cx="4398046" cy="2002355"/>
          </a:xfrm>
          <a:custGeom>
            <a:avLst/>
            <a:gdLst>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762160 w 4351411"/>
              <a:gd name="connsiteY4" fmla="*/ 330078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1411" h="1780725">
                <a:moveTo>
                  <a:pt x="1146281" y="376377"/>
                </a:moveTo>
                <a:cubicBezTo>
                  <a:pt x="1314113" y="92796"/>
                  <a:pt x="1445294" y="27207"/>
                  <a:pt x="1690291" y="5987"/>
                </a:cubicBezTo>
                <a:cubicBezTo>
                  <a:pt x="1935289" y="-15233"/>
                  <a:pt x="2382844" y="9845"/>
                  <a:pt x="2616266" y="249055"/>
                </a:cubicBezTo>
                <a:cubicBezTo>
                  <a:pt x="2907563" y="164173"/>
                  <a:pt x="3177638" y="108230"/>
                  <a:pt x="3368620" y="121734"/>
                </a:cubicBezTo>
                <a:cubicBezTo>
                  <a:pt x="3559602" y="135238"/>
                  <a:pt x="3708145" y="231693"/>
                  <a:pt x="3762160" y="330078"/>
                </a:cubicBezTo>
                <a:cubicBezTo>
                  <a:pt x="3816175" y="428463"/>
                  <a:pt x="3781451" y="532636"/>
                  <a:pt x="3692712" y="712043"/>
                </a:cubicBezTo>
                <a:cubicBezTo>
                  <a:pt x="3870191" y="740979"/>
                  <a:pt x="4038023" y="717830"/>
                  <a:pt x="4144124" y="793065"/>
                </a:cubicBezTo>
                <a:cubicBezTo>
                  <a:pt x="4250225" y="868300"/>
                  <a:pt x="4410342" y="1051566"/>
                  <a:pt x="4329319" y="1163455"/>
                </a:cubicBezTo>
                <a:cubicBezTo>
                  <a:pt x="4248296" y="1275344"/>
                  <a:pt x="4130620" y="1435460"/>
                  <a:pt x="3657987" y="1464397"/>
                </a:cubicBezTo>
                <a:cubicBezTo>
                  <a:pt x="3416848" y="1666954"/>
                  <a:pt x="3181496" y="1749905"/>
                  <a:pt x="2951932" y="1776913"/>
                </a:cubicBezTo>
                <a:cubicBezTo>
                  <a:pt x="2722368" y="1803921"/>
                  <a:pt x="2454221" y="1680458"/>
                  <a:pt x="2280600" y="1626443"/>
                </a:cubicBezTo>
                <a:cubicBezTo>
                  <a:pt x="2072255" y="1722899"/>
                  <a:pt x="1937218" y="1740261"/>
                  <a:pt x="1771314" y="1730615"/>
                </a:cubicBezTo>
                <a:cubicBezTo>
                  <a:pt x="1605410" y="1720969"/>
                  <a:pt x="1478088" y="1715181"/>
                  <a:pt x="1285177" y="1568569"/>
                </a:cubicBezTo>
                <a:cubicBezTo>
                  <a:pt x="1022818" y="1665025"/>
                  <a:pt x="812545" y="1657308"/>
                  <a:pt x="613846" y="1614868"/>
                </a:cubicBezTo>
                <a:cubicBezTo>
                  <a:pt x="415147" y="1572428"/>
                  <a:pt x="147000" y="1414240"/>
                  <a:pt x="92985" y="1313926"/>
                </a:cubicBezTo>
                <a:cubicBezTo>
                  <a:pt x="38970" y="1213612"/>
                  <a:pt x="4246" y="1175029"/>
                  <a:pt x="289755" y="1012984"/>
                </a:cubicBezTo>
                <a:cubicBezTo>
                  <a:pt x="100701" y="908812"/>
                  <a:pt x="-7329" y="793065"/>
                  <a:pt x="387" y="688893"/>
                </a:cubicBezTo>
                <a:cubicBezTo>
                  <a:pt x="8103" y="584721"/>
                  <a:pt x="143142" y="441966"/>
                  <a:pt x="336053" y="387951"/>
                </a:cubicBezTo>
                <a:cubicBezTo>
                  <a:pt x="528964" y="333936"/>
                  <a:pt x="874276" y="254844"/>
                  <a:pt x="1146281" y="376377"/>
                </a:cubicBezTo>
                <a:close/>
              </a:path>
            </a:pathLst>
          </a:custGeom>
          <a:gradFill flip="none" rotWithShape="1">
            <a:gsLst>
              <a:gs pos="20000">
                <a:schemeClr val="bg1"/>
              </a:gs>
              <a:gs pos="68500">
                <a:schemeClr val="bg1"/>
              </a:gs>
              <a:gs pos="41000">
                <a:schemeClr val="tx1"/>
              </a:gs>
              <a:gs pos="99000">
                <a:schemeClr val="tx1"/>
              </a:gs>
            </a:gsLst>
            <a:path path="circle">
              <a:fillToRect l="100000" t="100000"/>
            </a:path>
            <a:tileRect r="-100000" b="-10000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p:txBody>
          <a:bodyPr/>
          <a:lstStyle/>
          <a:p>
            <a:r>
              <a:rPr lang="en-US" dirty="0" smtClean="0"/>
              <a:t>Medium manipulation: Double Particle Model</a:t>
            </a:r>
            <a:endParaRPr lang="en-US" dirty="0"/>
          </a:p>
        </p:txBody>
      </p:sp>
      <p:sp>
        <p:nvSpPr>
          <p:cNvPr id="26" name="Ellipszis 25"/>
          <p:cNvSpPr/>
          <p:nvPr/>
        </p:nvSpPr>
        <p:spPr>
          <a:xfrm>
            <a:off x="2954774" y="2514594"/>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zis 26"/>
          <p:cNvSpPr/>
          <p:nvPr/>
        </p:nvSpPr>
        <p:spPr>
          <a:xfrm>
            <a:off x="2957698" y="1462158"/>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zis 28"/>
          <p:cNvSpPr/>
          <p:nvPr/>
        </p:nvSpPr>
        <p:spPr>
          <a:xfrm>
            <a:off x="2555330" y="1998455"/>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zis 30"/>
          <p:cNvSpPr/>
          <p:nvPr/>
        </p:nvSpPr>
        <p:spPr>
          <a:xfrm>
            <a:off x="3733552" y="1584378"/>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zis 31"/>
          <p:cNvSpPr/>
          <p:nvPr/>
        </p:nvSpPr>
        <p:spPr>
          <a:xfrm>
            <a:off x="3291158" y="1999832"/>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zis 39"/>
          <p:cNvSpPr/>
          <p:nvPr/>
        </p:nvSpPr>
        <p:spPr>
          <a:xfrm>
            <a:off x="875136" y="1749960"/>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lipszis 40"/>
          <p:cNvSpPr/>
          <p:nvPr/>
        </p:nvSpPr>
        <p:spPr>
          <a:xfrm>
            <a:off x="2224471" y="2606067"/>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lipszis 42"/>
          <p:cNvSpPr/>
          <p:nvPr/>
        </p:nvSpPr>
        <p:spPr>
          <a:xfrm>
            <a:off x="3510359" y="2784644"/>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zis 43"/>
          <p:cNvSpPr/>
          <p:nvPr/>
        </p:nvSpPr>
        <p:spPr>
          <a:xfrm>
            <a:off x="857688" y="2417534"/>
            <a:ext cx="555585" cy="5324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2" name="Szövegdoboz 91"/>
              <p:cNvSpPr txBox="1"/>
              <p:nvPr/>
            </p:nvSpPr>
            <p:spPr>
              <a:xfrm>
                <a:off x="315384" y="1072742"/>
                <a:ext cx="820096"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400" i="1" smtClean="0">
                              <a:latin typeface="Cambria Math"/>
                              <a:ea typeface="Cambria Math"/>
                            </a:rPr>
                          </m:ctrlPr>
                        </m:sSubPr>
                        <m:e>
                          <m:r>
                            <a:rPr lang="en-US" sz="4400" i="1">
                              <a:latin typeface="Cambria Math"/>
                              <a:ea typeface="Cambria Math"/>
                            </a:rPr>
                            <m:t>𝜎</m:t>
                          </m:r>
                        </m:e>
                        <m:sub>
                          <m:r>
                            <a:rPr lang="hu-HU" sz="4400" b="0" i="1" smtClean="0">
                              <a:latin typeface="Cambria Math"/>
                              <a:ea typeface="Cambria Math"/>
                            </a:rPr>
                            <m:t>𝑡</m:t>
                          </m:r>
                        </m:sub>
                      </m:sSub>
                    </m:oMath>
                  </m:oMathPara>
                </a14:m>
                <a:endParaRPr lang="en-US" sz="4400" dirty="0"/>
              </a:p>
            </p:txBody>
          </p:sp>
        </mc:Choice>
        <mc:Fallback>
          <p:sp>
            <p:nvSpPr>
              <p:cNvPr id="92" name="Szövegdoboz 91"/>
              <p:cNvSpPr txBox="1">
                <a:spLocks noRot="1" noChangeAspect="1" noMove="1" noResize="1" noEditPoints="1" noAdjustHandles="1" noChangeArrowheads="1" noChangeShapeType="1" noTextEdit="1"/>
              </p:cNvSpPr>
              <p:nvPr/>
            </p:nvSpPr>
            <p:spPr>
              <a:xfrm>
                <a:off x="315384" y="1072742"/>
                <a:ext cx="820096" cy="769441"/>
              </a:xfrm>
              <a:prstGeom prst="rect">
                <a:avLst/>
              </a:prstGeom>
              <a:blipFill rotWithShape="1">
                <a:blip r:embed="rId3"/>
                <a:stretch>
                  <a:fillRect/>
                </a:stretch>
              </a:blipFill>
            </p:spPr>
            <p:txBody>
              <a:bodyPr/>
              <a:lstStyle/>
              <a:p>
                <a:r>
                  <a:rPr lang="en-US">
                    <a:noFill/>
                  </a:rPr>
                  <a:t> </a:t>
                </a:r>
              </a:p>
            </p:txBody>
          </p:sp>
        </mc:Fallback>
      </mc:AlternateContent>
      <p:sp>
        <p:nvSpPr>
          <p:cNvPr id="125" name="Szabadkézi sokszög 124"/>
          <p:cNvSpPr/>
          <p:nvPr/>
        </p:nvSpPr>
        <p:spPr>
          <a:xfrm>
            <a:off x="6680310" y="1314725"/>
            <a:ext cx="4398046" cy="2002355"/>
          </a:xfrm>
          <a:custGeom>
            <a:avLst/>
            <a:gdLst>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762160 w 4351411"/>
              <a:gd name="connsiteY4" fmla="*/ 330078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1411" h="1780725">
                <a:moveTo>
                  <a:pt x="1146281" y="376377"/>
                </a:moveTo>
                <a:cubicBezTo>
                  <a:pt x="1314113" y="92796"/>
                  <a:pt x="1445294" y="27207"/>
                  <a:pt x="1690291" y="5987"/>
                </a:cubicBezTo>
                <a:cubicBezTo>
                  <a:pt x="1935289" y="-15233"/>
                  <a:pt x="2382844" y="9845"/>
                  <a:pt x="2616266" y="249055"/>
                </a:cubicBezTo>
                <a:cubicBezTo>
                  <a:pt x="2907563" y="164173"/>
                  <a:pt x="3177638" y="108230"/>
                  <a:pt x="3368620" y="121734"/>
                </a:cubicBezTo>
                <a:cubicBezTo>
                  <a:pt x="3559602" y="135238"/>
                  <a:pt x="3708145" y="231693"/>
                  <a:pt x="3762160" y="330078"/>
                </a:cubicBezTo>
                <a:cubicBezTo>
                  <a:pt x="3816175" y="428463"/>
                  <a:pt x="3781451" y="532636"/>
                  <a:pt x="3692712" y="712043"/>
                </a:cubicBezTo>
                <a:cubicBezTo>
                  <a:pt x="3870191" y="740979"/>
                  <a:pt x="4038023" y="717830"/>
                  <a:pt x="4144124" y="793065"/>
                </a:cubicBezTo>
                <a:cubicBezTo>
                  <a:pt x="4250225" y="868300"/>
                  <a:pt x="4410342" y="1051566"/>
                  <a:pt x="4329319" y="1163455"/>
                </a:cubicBezTo>
                <a:cubicBezTo>
                  <a:pt x="4248296" y="1275344"/>
                  <a:pt x="4130620" y="1435460"/>
                  <a:pt x="3657987" y="1464397"/>
                </a:cubicBezTo>
                <a:cubicBezTo>
                  <a:pt x="3416848" y="1666954"/>
                  <a:pt x="3181496" y="1749905"/>
                  <a:pt x="2951932" y="1776913"/>
                </a:cubicBezTo>
                <a:cubicBezTo>
                  <a:pt x="2722368" y="1803921"/>
                  <a:pt x="2454221" y="1680458"/>
                  <a:pt x="2280600" y="1626443"/>
                </a:cubicBezTo>
                <a:cubicBezTo>
                  <a:pt x="2072255" y="1722899"/>
                  <a:pt x="1937218" y="1740261"/>
                  <a:pt x="1771314" y="1730615"/>
                </a:cubicBezTo>
                <a:cubicBezTo>
                  <a:pt x="1605410" y="1720969"/>
                  <a:pt x="1478088" y="1715181"/>
                  <a:pt x="1285177" y="1568569"/>
                </a:cubicBezTo>
                <a:cubicBezTo>
                  <a:pt x="1022818" y="1665025"/>
                  <a:pt x="812545" y="1657308"/>
                  <a:pt x="613846" y="1614868"/>
                </a:cubicBezTo>
                <a:cubicBezTo>
                  <a:pt x="415147" y="1572428"/>
                  <a:pt x="147000" y="1414240"/>
                  <a:pt x="92985" y="1313926"/>
                </a:cubicBezTo>
                <a:cubicBezTo>
                  <a:pt x="38970" y="1213612"/>
                  <a:pt x="4246" y="1175029"/>
                  <a:pt x="289755" y="1012984"/>
                </a:cubicBezTo>
                <a:cubicBezTo>
                  <a:pt x="100701" y="908812"/>
                  <a:pt x="-7329" y="793065"/>
                  <a:pt x="387" y="688893"/>
                </a:cubicBezTo>
                <a:cubicBezTo>
                  <a:pt x="8103" y="584721"/>
                  <a:pt x="143142" y="441966"/>
                  <a:pt x="336053" y="387951"/>
                </a:cubicBezTo>
                <a:cubicBezTo>
                  <a:pt x="528964" y="333936"/>
                  <a:pt x="874276" y="254844"/>
                  <a:pt x="1146281" y="376377"/>
                </a:cubicBezTo>
                <a:close/>
              </a:path>
            </a:pathLst>
          </a:cu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mc:AlternateContent xmlns:mc="http://schemas.openxmlformats.org/markup-compatibility/2006" xmlns:a14="http://schemas.microsoft.com/office/drawing/2010/main">
        <mc:Choice Requires="a14">
          <p:sp>
            <p:nvSpPr>
              <p:cNvPr id="126" name="Szövegdoboz 125"/>
              <p:cNvSpPr txBox="1"/>
              <p:nvPr/>
            </p:nvSpPr>
            <p:spPr>
              <a:xfrm>
                <a:off x="6379598" y="930004"/>
                <a:ext cx="1558888"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mbria Math"/>
                        </a:rPr>
                        <m:t>𝜎</m:t>
                      </m:r>
                      <m:r>
                        <a:rPr lang="hu-HU" sz="4400" i="1" baseline="-25000">
                          <a:latin typeface="Cambria Math"/>
                          <a:ea typeface="Cambria Math"/>
                        </a:rPr>
                        <m:t>𝑠𝑎𝑚𝑝</m:t>
                      </m:r>
                    </m:oMath>
                  </m:oMathPara>
                </a14:m>
                <a:endParaRPr lang="en-US" sz="4400" i="1" dirty="0"/>
              </a:p>
            </p:txBody>
          </p:sp>
        </mc:Choice>
        <mc:Fallback xmlns="">
          <p:sp>
            <p:nvSpPr>
              <p:cNvPr id="126" name="Szövegdoboz 125"/>
              <p:cNvSpPr txBox="1">
                <a:spLocks noRot="1" noChangeAspect="1" noMove="1" noResize="1" noEditPoints="1" noAdjustHandles="1" noChangeArrowheads="1" noChangeShapeType="1" noTextEdit="1"/>
              </p:cNvSpPr>
              <p:nvPr/>
            </p:nvSpPr>
            <p:spPr>
              <a:xfrm>
                <a:off x="6379598" y="930004"/>
                <a:ext cx="1558888" cy="769441"/>
              </a:xfrm>
              <a:prstGeom prst="rect">
                <a:avLst/>
              </a:prstGeom>
              <a:blipFill rotWithShape="1">
                <a:blip r:embed="rId4"/>
                <a:stretch>
                  <a:fillRect b="-1587"/>
                </a:stretch>
              </a:blipFill>
            </p:spPr>
            <p:txBody>
              <a:bodyPr/>
              <a:lstStyle/>
              <a:p>
                <a:r>
                  <a:rPr lang="en-US">
                    <a:noFill/>
                  </a:rPr>
                  <a:t> </a:t>
                </a:r>
              </a:p>
            </p:txBody>
          </p:sp>
        </mc:Fallback>
      </mc:AlternateContent>
      <p:sp>
        <p:nvSpPr>
          <p:cNvPr id="127" name="Ellipszis 126"/>
          <p:cNvSpPr/>
          <p:nvPr/>
        </p:nvSpPr>
        <p:spPr>
          <a:xfrm>
            <a:off x="7519248" y="2436399"/>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Ellipszis 127"/>
          <p:cNvSpPr/>
          <p:nvPr/>
        </p:nvSpPr>
        <p:spPr>
          <a:xfrm>
            <a:off x="8299332" y="1487618"/>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Ellipszis 128"/>
          <p:cNvSpPr/>
          <p:nvPr/>
        </p:nvSpPr>
        <p:spPr>
          <a:xfrm>
            <a:off x="8854917" y="2540894"/>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Ellipszis 129"/>
          <p:cNvSpPr/>
          <p:nvPr/>
        </p:nvSpPr>
        <p:spPr>
          <a:xfrm>
            <a:off x="6828870" y="1805478"/>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Ellipszis 130"/>
          <p:cNvSpPr/>
          <p:nvPr/>
        </p:nvSpPr>
        <p:spPr>
          <a:xfrm>
            <a:off x="10261108" y="2339849"/>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Ellipszis 131"/>
          <p:cNvSpPr/>
          <p:nvPr/>
        </p:nvSpPr>
        <p:spPr>
          <a:xfrm>
            <a:off x="9581321" y="1617504"/>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Egyenes összekötő nyíllal 133"/>
          <p:cNvCxnSpPr/>
          <p:nvPr/>
        </p:nvCxnSpPr>
        <p:spPr>
          <a:xfrm>
            <a:off x="5804755" y="4120345"/>
            <a:ext cx="896239"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5" name="Egyenes összekötő nyíllal 134"/>
          <p:cNvCxnSpPr/>
          <p:nvPr/>
        </p:nvCxnSpPr>
        <p:spPr>
          <a:xfrm flipV="1">
            <a:off x="7053034" y="3582565"/>
            <a:ext cx="402205" cy="435205"/>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7" name="Egyenes összekötő nyíllal 136"/>
          <p:cNvCxnSpPr/>
          <p:nvPr/>
        </p:nvCxnSpPr>
        <p:spPr>
          <a:xfrm>
            <a:off x="9666235" y="4100286"/>
            <a:ext cx="2175447"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8" name="Szövegdoboz 137"/>
              <p:cNvSpPr txBox="1"/>
              <p:nvPr/>
            </p:nvSpPr>
            <p:spPr>
              <a:xfrm>
                <a:off x="5822422" y="3496895"/>
                <a:ext cx="5597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𝐸</m:t>
                      </m:r>
                    </m:oMath>
                  </m:oMathPara>
                </a14:m>
                <a:endParaRPr lang="en-US" sz="3200" i="1" dirty="0">
                  <a:latin typeface="Times New Roman" panose="02020603050405020304" pitchFamily="18" charset="0"/>
                  <a:cs typeface="Times New Roman" panose="02020603050405020304" pitchFamily="18" charset="0"/>
                </a:endParaRPr>
              </a:p>
            </p:txBody>
          </p:sp>
        </mc:Choice>
        <mc:Fallback xmlns="">
          <p:sp>
            <p:nvSpPr>
              <p:cNvPr id="138" name="Szövegdoboz 137"/>
              <p:cNvSpPr txBox="1">
                <a:spLocks noRot="1" noChangeAspect="1" noMove="1" noResize="1" noEditPoints="1" noAdjustHandles="1" noChangeArrowheads="1" noChangeShapeType="1" noTextEdit="1"/>
              </p:cNvSpPr>
              <p:nvPr/>
            </p:nvSpPr>
            <p:spPr>
              <a:xfrm>
                <a:off x="5822422" y="3496895"/>
                <a:ext cx="559769" cy="584775"/>
              </a:xfrm>
              <a:prstGeom prst="rect">
                <a:avLst/>
              </a:prstGeom>
              <a:blipFill rotWithShape="1">
                <a:blip r:embed="rId5"/>
                <a:stretch>
                  <a:fillRect/>
                </a:stretch>
              </a:blipFill>
            </p:spPr>
            <p:txBody>
              <a:bodyPr/>
              <a:lstStyle/>
              <a:p>
                <a:r>
                  <a:rPr lang="en-US">
                    <a:noFill/>
                  </a:rPr>
                  <a:t> </a:t>
                </a:r>
              </a:p>
            </p:txBody>
          </p:sp>
        </mc:Fallback>
      </mc:AlternateContent>
      <p:cxnSp>
        <p:nvCxnSpPr>
          <p:cNvPr id="141" name="Egyenes összekötő nyíllal 140"/>
          <p:cNvCxnSpPr>
            <a:stCxn id="133" idx="6"/>
          </p:cNvCxnSpPr>
          <p:nvPr/>
        </p:nvCxnSpPr>
        <p:spPr>
          <a:xfrm>
            <a:off x="7241352" y="4120345"/>
            <a:ext cx="641682"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 name="Szövegdoboz 142"/>
              <p:cNvSpPr txBox="1"/>
              <p:nvPr/>
            </p:nvSpPr>
            <p:spPr>
              <a:xfrm>
                <a:off x="9432959" y="4271765"/>
                <a:ext cx="2745880" cy="689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a:ea typeface="Cambria Math"/>
                            </a:rPr>
                          </m:ctrlPr>
                        </m:sSubPr>
                        <m:e>
                          <m:r>
                            <a:rPr lang="hu-HU" sz="3600" b="0" i="1" smtClean="0">
                              <a:latin typeface="Cambria Math"/>
                              <a:ea typeface="Cambria Math"/>
                            </a:rPr>
                            <m:t>1−</m:t>
                          </m:r>
                          <m:r>
                            <a:rPr lang="en-US" sz="3600" i="1">
                              <a:latin typeface="Cambria Math"/>
                              <a:ea typeface="Cambria Math"/>
                            </a:rPr>
                            <m:t>𝜎</m:t>
                          </m:r>
                        </m:e>
                        <m:sub>
                          <m:r>
                            <a:rPr lang="hu-HU" sz="3600" b="0" i="1" smtClean="0">
                              <a:latin typeface="Cambria Math"/>
                              <a:ea typeface="Cambria Math"/>
                            </a:rPr>
                            <m:t>𝑠𝑎𝑚𝑝</m:t>
                          </m:r>
                        </m:sub>
                      </m:sSub>
                      <m:r>
                        <m:rPr>
                          <m:sty m:val="p"/>
                        </m:rPr>
                        <a:rPr lang="en-US" sz="3600" b="0" i="0" smtClean="0">
                          <a:latin typeface="Cambria Math"/>
                          <a:ea typeface="Cambria Math"/>
                        </a:rPr>
                        <m:t>d</m:t>
                      </m:r>
                      <m:r>
                        <a:rPr lang="en-US" sz="3600" b="0" i="1" smtClean="0">
                          <a:latin typeface="Cambria Math"/>
                          <a:ea typeface="Cambria Math"/>
                        </a:rPr>
                        <m:t>𝑠</m:t>
                      </m:r>
                    </m:oMath>
                  </m:oMathPara>
                </a14:m>
                <a:endParaRPr lang="en-US" sz="3600" i="1" dirty="0">
                  <a:latin typeface="Times New Roman" panose="02020603050405020304" pitchFamily="18" charset="0"/>
                  <a:cs typeface="Times New Roman" panose="02020603050405020304" pitchFamily="18" charset="0"/>
                </a:endParaRPr>
              </a:p>
            </p:txBody>
          </p:sp>
        </mc:Choice>
        <mc:Fallback xmlns="">
          <p:sp>
            <p:nvSpPr>
              <p:cNvPr id="143" name="Szövegdoboz 142"/>
              <p:cNvSpPr txBox="1">
                <a:spLocks noRot="1" noChangeAspect="1" noMove="1" noResize="1" noEditPoints="1" noAdjustHandles="1" noChangeArrowheads="1" noChangeShapeType="1" noTextEdit="1"/>
              </p:cNvSpPr>
              <p:nvPr/>
            </p:nvSpPr>
            <p:spPr>
              <a:xfrm>
                <a:off x="9432959" y="4271765"/>
                <a:ext cx="2745880" cy="68909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4" name="Téglalap 143"/>
              <p:cNvSpPr/>
              <p:nvPr/>
            </p:nvSpPr>
            <p:spPr>
              <a:xfrm>
                <a:off x="7639685" y="3279484"/>
                <a:ext cx="119866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𝑠𝑐𝑎𝑡</m:t>
                          </m:r>
                        </m:sup>
                      </m:sSup>
                    </m:oMath>
                  </m:oMathPara>
                </a14:m>
                <a:endParaRPr lang="en-US" sz="3200" dirty="0"/>
              </a:p>
            </p:txBody>
          </p:sp>
        </mc:Choice>
        <mc:Fallback>
          <p:sp>
            <p:nvSpPr>
              <p:cNvPr id="144" name="Téglalap 143"/>
              <p:cNvSpPr>
                <a:spLocks noRot="1" noChangeAspect="1" noMove="1" noResize="1" noEditPoints="1" noAdjustHandles="1" noChangeArrowheads="1" noChangeShapeType="1" noTextEdit="1"/>
              </p:cNvSpPr>
              <p:nvPr/>
            </p:nvSpPr>
            <p:spPr>
              <a:xfrm>
                <a:off x="7639685" y="3279484"/>
                <a:ext cx="1198661"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5" name="Téglalap 144"/>
              <p:cNvSpPr/>
              <p:nvPr/>
            </p:nvSpPr>
            <p:spPr>
              <a:xfrm>
                <a:off x="7980962" y="3885297"/>
                <a:ext cx="124399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𝑡𝑟𝑎𝑛</m:t>
                          </m:r>
                        </m:sup>
                      </m:sSup>
                    </m:oMath>
                  </m:oMathPara>
                </a14:m>
                <a:endParaRPr lang="en-US" sz="3200" dirty="0"/>
              </a:p>
            </p:txBody>
          </p:sp>
        </mc:Choice>
        <mc:Fallback>
          <p:sp>
            <p:nvSpPr>
              <p:cNvPr id="145" name="Téglalap 144"/>
              <p:cNvSpPr>
                <a:spLocks noRot="1" noChangeAspect="1" noMove="1" noResize="1" noEditPoints="1" noAdjustHandles="1" noChangeArrowheads="1" noChangeShapeType="1" noTextEdit="1"/>
              </p:cNvSpPr>
              <p:nvPr/>
            </p:nvSpPr>
            <p:spPr>
              <a:xfrm>
                <a:off x="7980962" y="3885297"/>
                <a:ext cx="1243995"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6" name="Szövegdoboz 145"/>
              <p:cNvSpPr txBox="1"/>
              <p:nvPr/>
            </p:nvSpPr>
            <p:spPr>
              <a:xfrm>
                <a:off x="9707987" y="3485247"/>
                <a:ext cx="5597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𝐸</m:t>
                      </m:r>
                    </m:oMath>
                  </m:oMathPara>
                </a14:m>
                <a:endParaRPr lang="en-US" sz="3200" i="1" dirty="0">
                  <a:latin typeface="Times New Roman" panose="02020603050405020304" pitchFamily="18" charset="0"/>
                  <a:cs typeface="Times New Roman" panose="02020603050405020304" pitchFamily="18" charset="0"/>
                </a:endParaRPr>
              </a:p>
            </p:txBody>
          </p:sp>
        </mc:Choice>
        <mc:Fallback>
          <p:sp>
            <p:nvSpPr>
              <p:cNvPr id="146" name="Szövegdoboz 145"/>
              <p:cNvSpPr txBox="1">
                <a:spLocks noRot="1" noChangeAspect="1" noMove="1" noResize="1" noEditPoints="1" noAdjustHandles="1" noChangeArrowheads="1" noChangeShapeType="1" noTextEdit="1"/>
              </p:cNvSpPr>
              <p:nvPr/>
            </p:nvSpPr>
            <p:spPr>
              <a:xfrm>
                <a:off x="9707987" y="3485247"/>
                <a:ext cx="559769" cy="58477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7" name="Szövegdoboz 146"/>
              <p:cNvSpPr txBox="1"/>
              <p:nvPr/>
            </p:nvSpPr>
            <p:spPr>
              <a:xfrm>
                <a:off x="11554160" y="3476188"/>
                <a:ext cx="5597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𝐸</m:t>
                      </m:r>
                    </m:oMath>
                  </m:oMathPara>
                </a14:m>
                <a:endParaRPr lang="en-US" sz="3200" i="1" dirty="0">
                  <a:latin typeface="Times New Roman" panose="02020603050405020304" pitchFamily="18" charset="0"/>
                  <a:cs typeface="Times New Roman" panose="02020603050405020304" pitchFamily="18" charset="0"/>
                </a:endParaRPr>
              </a:p>
            </p:txBody>
          </p:sp>
        </mc:Choice>
        <mc:Fallback>
          <p:sp>
            <p:nvSpPr>
              <p:cNvPr id="147" name="Szövegdoboz 146"/>
              <p:cNvSpPr txBox="1">
                <a:spLocks noRot="1" noChangeAspect="1" noMove="1" noResize="1" noEditPoints="1" noAdjustHandles="1" noChangeArrowheads="1" noChangeShapeType="1" noTextEdit="1"/>
              </p:cNvSpPr>
              <p:nvPr/>
            </p:nvSpPr>
            <p:spPr>
              <a:xfrm>
                <a:off x="11554160" y="3476188"/>
                <a:ext cx="559769" cy="584775"/>
              </a:xfrm>
              <a:prstGeom prst="rect">
                <a:avLst/>
              </a:prstGeom>
              <a:blipFill rotWithShape="1">
                <a:blip r:embed="rId10"/>
                <a:stretch>
                  <a:fillRect/>
                </a:stretch>
              </a:blipFill>
            </p:spPr>
            <p:txBody>
              <a:bodyPr/>
              <a:lstStyle/>
              <a:p>
                <a:r>
                  <a:rPr lang="en-US">
                    <a:noFill/>
                  </a:rPr>
                  <a:t> </a:t>
                </a:r>
              </a:p>
            </p:txBody>
          </p:sp>
        </mc:Fallback>
      </mc:AlternateContent>
      <p:cxnSp>
        <p:nvCxnSpPr>
          <p:cNvPr id="154" name="Egyenes összekötő nyíllal 153"/>
          <p:cNvCxnSpPr/>
          <p:nvPr/>
        </p:nvCxnSpPr>
        <p:spPr>
          <a:xfrm>
            <a:off x="1046056" y="4881393"/>
            <a:ext cx="896239"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5" name="Egyenes összekötő nyíllal 154"/>
          <p:cNvCxnSpPr/>
          <p:nvPr/>
        </p:nvCxnSpPr>
        <p:spPr>
          <a:xfrm flipV="1">
            <a:off x="2401289" y="4257943"/>
            <a:ext cx="402205" cy="435205"/>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6" name="Szövegdoboz 155"/>
              <p:cNvSpPr txBox="1"/>
              <p:nvPr/>
            </p:nvSpPr>
            <p:spPr>
              <a:xfrm>
                <a:off x="1063723" y="4257943"/>
                <a:ext cx="5597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𝐸</m:t>
                      </m:r>
                    </m:oMath>
                  </m:oMathPara>
                </a14:m>
                <a:endParaRPr lang="en-US" sz="3200" i="1" dirty="0">
                  <a:latin typeface="Times New Roman" panose="02020603050405020304" pitchFamily="18" charset="0"/>
                  <a:cs typeface="Times New Roman" panose="02020603050405020304" pitchFamily="18" charset="0"/>
                </a:endParaRPr>
              </a:p>
            </p:txBody>
          </p:sp>
        </mc:Choice>
        <mc:Fallback xmlns="">
          <p:sp>
            <p:nvSpPr>
              <p:cNvPr id="156" name="Szövegdoboz 155"/>
              <p:cNvSpPr txBox="1">
                <a:spLocks noRot="1" noChangeAspect="1" noMove="1" noResize="1" noEditPoints="1" noAdjustHandles="1" noChangeArrowheads="1" noChangeShapeType="1" noTextEdit="1"/>
              </p:cNvSpPr>
              <p:nvPr/>
            </p:nvSpPr>
            <p:spPr>
              <a:xfrm>
                <a:off x="1063723" y="4257943"/>
                <a:ext cx="559769" cy="584775"/>
              </a:xfrm>
              <a:prstGeom prst="rect">
                <a:avLst/>
              </a:prstGeom>
              <a:blipFill rotWithShape="1">
                <a:blip r:embed="rId11"/>
                <a:stretch>
                  <a:fillRect/>
                </a:stretch>
              </a:blipFill>
            </p:spPr>
            <p:txBody>
              <a:bodyPr/>
              <a:lstStyle/>
              <a:p>
                <a:r>
                  <a:rPr lang="en-US">
                    <a:noFill/>
                  </a:rPr>
                  <a:t> </a:t>
                </a:r>
              </a:p>
            </p:txBody>
          </p:sp>
        </mc:Fallback>
      </mc:AlternateContent>
      <p:cxnSp>
        <p:nvCxnSpPr>
          <p:cNvPr id="157" name="Egyenes összekötő nyíllal 156"/>
          <p:cNvCxnSpPr/>
          <p:nvPr/>
        </p:nvCxnSpPr>
        <p:spPr>
          <a:xfrm>
            <a:off x="2482653" y="4881393"/>
            <a:ext cx="641682" cy="577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Téglalap 157"/>
              <p:cNvSpPr/>
              <p:nvPr/>
            </p:nvSpPr>
            <p:spPr>
              <a:xfrm>
                <a:off x="2258906" y="3678185"/>
                <a:ext cx="173085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b="1">
                              <a:latin typeface="Cambria Math"/>
                              <a:cs typeface="Times New Roman" panose="02020603050405020304" pitchFamily="18" charset="0"/>
                            </a:rPr>
                            <m:t>𝐄</m:t>
                          </m:r>
                          <m:r>
                            <a:rPr lang="en-US" sz="3200" i="1">
                              <a:latin typeface="Cambria Math"/>
                              <a:cs typeface="Times New Roman" panose="02020603050405020304" pitchFamily="18" charset="0"/>
                            </a:rPr>
                            <m:t>[</m:t>
                          </m:r>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𝑠𝑐𝑎𝑡</m:t>
                          </m:r>
                        </m:sup>
                      </m:sSup>
                      <m:r>
                        <a:rPr lang="en-US" sz="3200" i="1">
                          <a:latin typeface="Cambria Math"/>
                          <a:cs typeface="Times New Roman" panose="02020603050405020304" pitchFamily="18" charset="0"/>
                        </a:rPr>
                        <m:t>]</m:t>
                      </m:r>
                    </m:oMath>
                  </m:oMathPara>
                </a14:m>
                <a:endParaRPr lang="en-US" sz="3200" dirty="0"/>
              </a:p>
            </p:txBody>
          </p:sp>
        </mc:Choice>
        <mc:Fallback xmlns="">
          <p:sp>
            <p:nvSpPr>
              <p:cNvPr id="158" name="Téglalap 157"/>
              <p:cNvSpPr>
                <a:spLocks noRot="1" noChangeAspect="1" noMove="1" noResize="1" noEditPoints="1" noAdjustHandles="1" noChangeArrowheads="1" noChangeShapeType="1" noTextEdit="1"/>
              </p:cNvSpPr>
              <p:nvPr/>
            </p:nvSpPr>
            <p:spPr>
              <a:xfrm>
                <a:off x="2258906" y="3678185"/>
                <a:ext cx="1730858" cy="58477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Téglalap 158"/>
              <p:cNvSpPr/>
              <p:nvPr/>
            </p:nvSpPr>
            <p:spPr>
              <a:xfrm>
                <a:off x="3183055" y="4529112"/>
                <a:ext cx="1772986" cy="58477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b="1">
                              <a:latin typeface="Cambria Math"/>
                              <a:cs typeface="Times New Roman" panose="02020603050405020304" pitchFamily="18" charset="0"/>
                            </a:rPr>
                            <m:t>𝐄</m:t>
                          </m:r>
                          <m:r>
                            <a:rPr lang="en-US" sz="3200" i="1">
                              <a:latin typeface="Cambria Math"/>
                              <a:cs typeface="Times New Roman" panose="02020603050405020304" pitchFamily="18" charset="0"/>
                            </a:rPr>
                            <m:t>[</m:t>
                          </m:r>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𝑡𝑟𝑎𝑛</m:t>
                          </m:r>
                        </m:sup>
                      </m:sSup>
                      <m:r>
                        <a:rPr lang="en-US" sz="3200" i="1">
                          <a:latin typeface="Cambria Math"/>
                          <a:cs typeface="Times New Roman" panose="02020603050405020304" pitchFamily="18" charset="0"/>
                        </a:rPr>
                        <m:t>]</m:t>
                      </m:r>
                    </m:oMath>
                  </m:oMathPara>
                </a14:m>
                <a:endParaRPr lang="hu-HU" sz="3200" i="1" dirty="0" smtClean="0">
                  <a:latin typeface="Cambria Math"/>
                  <a:cs typeface="Times New Roman" panose="02020603050405020304" pitchFamily="18" charset="0"/>
                </a:endParaRPr>
              </a:p>
            </p:txBody>
          </p:sp>
        </mc:Choice>
        <mc:Fallback xmlns="">
          <p:sp>
            <p:nvSpPr>
              <p:cNvPr id="159" name="Téglalap 158"/>
              <p:cNvSpPr>
                <a:spLocks noRot="1" noChangeAspect="1" noMove="1" noResize="1" noEditPoints="1" noAdjustHandles="1" noChangeArrowheads="1" noChangeShapeType="1" noTextEdit="1"/>
              </p:cNvSpPr>
              <p:nvPr/>
            </p:nvSpPr>
            <p:spPr>
              <a:xfrm>
                <a:off x="3183055" y="4529112"/>
                <a:ext cx="1772986" cy="584775"/>
              </a:xfrm>
              <a:prstGeom prst="rect">
                <a:avLst/>
              </a:prstGeom>
              <a:blipFill rotWithShape="1">
                <a:blip r:embed="rId13"/>
                <a:stretch>
                  <a:fillRect/>
                </a:stretch>
              </a:blipFill>
            </p:spPr>
            <p:txBody>
              <a:bodyPr/>
              <a:lstStyle/>
              <a:p>
                <a:r>
                  <a:rPr lang="en-US">
                    <a:noFill/>
                  </a:rPr>
                  <a:t> </a:t>
                </a:r>
              </a:p>
            </p:txBody>
          </p:sp>
        </mc:Fallback>
      </mc:AlternateContent>
      <p:sp>
        <p:nvSpPr>
          <p:cNvPr id="160" name="Ellipszis 159"/>
          <p:cNvSpPr/>
          <p:nvPr/>
        </p:nvSpPr>
        <p:spPr>
          <a:xfrm>
            <a:off x="10422411" y="3412040"/>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églalap 161"/>
          <p:cNvSpPr/>
          <p:nvPr/>
        </p:nvSpPr>
        <p:spPr>
          <a:xfrm>
            <a:off x="7332792" y="5013678"/>
            <a:ext cx="3207935" cy="170577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63" name="Téglalap 162"/>
              <p:cNvSpPr/>
              <p:nvPr/>
            </p:nvSpPr>
            <p:spPr>
              <a:xfrm>
                <a:off x="7295710" y="6134675"/>
                <a:ext cx="243977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𝑠𝑐𝑎𝑡</m:t>
                          </m:r>
                        </m:sup>
                      </m:sSup>
                      <m:r>
                        <a:rPr lang="en-US" sz="3200" i="1">
                          <a:latin typeface="Cambria Math"/>
                          <a:cs typeface="Times New Roman" panose="02020603050405020304" pitchFamily="18" charset="0"/>
                        </a:rPr>
                        <m:t>=</m:t>
                      </m:r>
                      <m:r>
                        <a:rPr lang="en-US" sz="3200" i="1">
                          <a:latin typeface="Cambria Math"/>
                          <a:cs typeface="Times New Roman" panose="02020603050405020304" pitchFamily="18" charset="0"/>
                        </a:rPr>
                        <m:t>𝑎𝑟𝐸</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163" name="Téglalap 162"/>
              <p:cNvSpPr>
                <a:spLocks noRot="1" noChangeAspect="1" noMove="1" noResize="1" noEditPoints="1" noAdjustHandles="1" noChangeArrowheads="1" noChangeShapeType="1" noTextEdit="1"/>
              </p:cNvSpPr>
              <p:nvPr/>
            </p:nvSpPr>
            <p:spPr>
              <a:xfrm>
                <a:off x="7295710" y="6134675"/>
                <a:ext cx="2439770" cy="584775"/>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4" name="Téglalap 163"/>
              <p:cNvSpPr/>
              <p:nvPr/>
            </p:nvSpPr>
            <p:spPr>
              <a:xfrm>
                <a:off x="7281706" y="5570945"/>
                <a:ext cx="332090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b="0" i="1" smtClean="0">
                              <a:latin typeface="Cambria Math"/>
                              <a:cs typeface="Times New Roman" panose="02020603050405020304" pitchFamily="18" charset="0"/>
                            </a:rPr>
                            <m:t>𝑡𝑟𝑎𝑛</m:t>
                          </m:r>
                        </m:sup>
                      </m:sSup>
                      <m:r>
                        <a:rPr lang="en-US" sz="3200" i="1">
                          <a:latin typeface="Cambria Math"/>
                          <a:cs typeface="Times New Roman" panose="02020603050405020304" pitchFamily="18" charset="0"/>
                        </a:rPr>
                        <m:t>=</m:t>
                      </m:r>
                      <m:r>
                        <a:rPr lang="en-US" sz="3200" b="0" i="1" smtClean="0">
                          <a:latin typeface="Cambria Math"/>
                          <a:cs typeface="Times New Roman" panose="02020603050405020304" pitchFamily="18" charset="0"/>
                        </a:rPr>
                        <m:t>(1−</m:t>
                      </m:r>
                      <m:r>
                        <a:rPr lang="en-US" sz="3200" i="1">
                          <a:latin typeface="Cambria Math"/>
                          <a:cs typeface="Times New Roman" panose="02020603050405020304" pitchFamily="18" charset="0"/>
                        </a:rPr>
                        <m:t>𝑟</m:t>
                      </m:r>
                      <m:r>
                        <a:rPr lang="en-US" sz="3200" b="0" i="1" smtClean="0">
                          <a:latin typeface="Cambria Math"/>
                          <a:cs typeface="Times New Roman" panose="02020603050405020304" pitchFamily="18" charset="0"/>
                        </a:rPr>
                        <m:t>)</m:t>
                      </m:r>
                      <m:r>
                        <a:rPr lang="en-US" sz="3200" i="1">
                          <a:latin typeface="Cambria Math"/>
                          <a:cs typeface="Times New Roman" panose="02020603050405020304" pitchFamily="18" charset="0"/>
                        </a:rPr>
                        <m:t>𝐸</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164" name="Téglalap 163"/>
              <p:cNvSpPr>
                <a:spLocks noRot="1" noChangeAspect="1" noMove="1" noResize="1" noEditPoints="1" noAdjustHandles="1" noChangeArrowheads="1" noChangeShapeType="1" noTextEdit="1"/>
              </p:cNvSpPr>
              <p:nvPr/>
            </p:nvSpPr>
            <p:spPr>
              <a:xfrm>
                <a:off x="7281706" y="5570945"/>
                <a:ext cx="3320909"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5" name="Téglalap 164"/>
              <p:cNvSpPr/>
              <p:nvPr/>
            </p:nvSpPr>
            <p:spPr>
              <a:xfrm>
                <a:off x="7326859" y="4925945"/>
                <a:ext cx="2631618" cy="6227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a:cs typeface="Times New Roman" panose="02020603050405020304" pitchFamily="18" charset="0"/>
                        </a:rPr>
                        <m:t>𝑟</m:t>
                      </m:r>
                      <m:r>
                        <a:rPr lang="en-US" sz="3200" i="1">
                          <a:latin typeface="Cambria Math"/>
                          <a:cs typeface="Times New Roman" panose="02020603050405020304" pitchFamily="18" charset="0"/>
                        </a:rPr>
                        <m:t>=</m:t>
                      </m:r>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𝑡</m:t>
                          </m:r>
                        </m:sub>
                      </m:sSub>
                      <m:r>
                        <a:rPr lang="en-US" sz="3200" i="1">
                          <a:latin typeface="Cambria Math"/>
                          <a:cs typeface="Times New Roman" panose="02020603050405020304" pitchFamily="18" charset="0"/>
                        </a:rPr>
                        <m:t>/</m:t>
                      </m:r>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𝑠𝑎𝑚𝑝</m:t>
                          </m:r>
                        </m:sub>
                      </m:sSub>
                    </m:oMath>
                  </m:oMathPara>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165" name="Téglalap 164"/>
              <p:cNvSpPr>
                <a:spLocks noRot="1" noChangeAspect="1" noMove="1" noResize="1" noEditPoints="1" noAdjustHandles="1" noChangeArrowheads="1" noChangeShapeType="1" noTextEdit="1"/>
              </p:cNvSpPr>
              <p:nvPr/>
            </p:nvSpPr>
            <p:spPr>
              <a:xfrm>
                <a:off x="7326859" y="4925945"/>
                <a:ext cx="2631618" cy="622735"/>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20782" y="5120466"/>
                <a:ext cx="660048"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200">
                          <a:latin typeface="Cambria Math"/>
                          <a:ea typeface="Cambria Math"/>
                        </a:rPr>
                        <m:t>d</m:t>
                      </m:r>
                      <m:r>
                        <a:rPr lang="en-US" sz="3200" i="1">
                          <a:latin typeface="Cambria Math"/>
                          <a:ea typeface="Cambria Math"/>
                        </a:rPr>
                        <m:t>𝑠</m:t>
                      </m:r>
                    </m:oMath>
                  </m:oMathPara>
                </a14:m>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1920782" y="5120466"/>
                <a:ext cx="660048" cy="584775"/>
              </a:xfrm>
              <a:prstGeom prst="rect">
                <a:avLst/>
              </a:prstGeom>
              <a:blipFill rotWithShape="1">
                <a:blip r:embed="rId17"/>
                <a:stretch>
                  <a:fillRect/>
                </a:stretch>
              </a:blipFill>
            </p:spPr>
            <p:txBody>
              <a:bodyPr/>
              <a:lstStyle/>
              <a:p>
                <a:r>
                  <a:rPr lang="en-US">
                    <a:noFill/>
                  </a:rPr>
                  <a:t> </a:t>
                </a:r>
              </a:p>
            </p:txBody>
          </p:sp>
        </mc:Fallback>
      </mc:AlternateContent>
      <p:sp>
        <p:nvSpPr>
          <p:cNvPr id="4" name="TextBox 3"/>
          <p:cNvSpPr txBox="1"/>
          <p:nvPr/>
        </p:nvSpPr>
        <p:spPr>
          <a:xfrm>
            <a:off x="1523756" y="890529"/>
            <a:ext cx="2749471" cy="461665"/>
          </a:xfrm>
          <a:prstGeom prst="rect">
            <a:avLst/>
          </a:prstGeom>
          <a:noFill/>
        </p:spPr>
        <p:txBody>
          <a:bodyPr wrap="none" rtlCol="0">
            <a:spAutoFit/>
          </a:bodyPr>
          <a:lstStyle/>
          <a:p>
            <a:r>
              <a:rPr lang="hu-HU" sz="2400" dirty="0" smtClean="0">
                <a:latin typeface="Verdana" panose="020B0604030504040204" pitchFamily="34" charset="0"/>
                <a:ea typeface="Verdana" panose="020B0604030504040204" pitchFamily="34" charset="0"/>
                <a:cs typeface="Verdana" panose="020B0604030504040204" pitchFamily="34" charset="0"/>
              </a:rPr>
              <a:t>Original medium</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52" name="TextBox 51"/>
          <p:cNvSpPr txBox="1"/>
          <p:nvPr/>
        </p:nvSpPr>
        <p:spPr>
          <a:xfrm>
            <a:off x="7455239" y="871348"/>
            <a:ext cx="2842445" cy="461665"/>
          </a:xfrm>
          <a:prstGeom prst="rect">
            <a:avLst/>
          </a:prstGeom>
          <a:noFill/>
        </p:spPr>
        <p:txBody>
          <a:bodyPr wrap="none" rtlCol="0">
            <a:spAutoFit/>
          </a:bodyPr>
          <a:lstStyle/>
          <a:p>
            <a:r>
              <a:rPr lang="hu-HU" sz="2400" dirty="0" smtClean="0">
                <a:latin typeface="Verdana" panose="020B0604030504040204" pitchFamily="34" charset="0"/>
                <a:ea typeface="Verdana" panose="020B0604030504040204" pitchFamily="34" charset="0"/>
                <a:cs typeface="Verdana" panose="020B0604030504040204" pitchFamily="34" charset="0"/>
              </a:rPr>
              <a:t>Modified medium</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a14="http://schemas.microsoft.com/office/drawing/2010/main">
        <mc:Choice Requires="a14">
          <p:sp>
            <p:nvSpPr>
              <p:cNvPr id="142" name="Szövegdoboz 141"/>
              <p:cNvSpPr txBox="1"/>
              <p:nvPr/>
            </p:nvSpPr>
            <p:spPr>
              <a:xfrm>
                <a:off x="5789931" y="4271764"/>
                <a:ext cx="2555343" cy="6890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a:latin typeface="Cambria Math"/>
                              <a:ea typeface="Cambria Math"/>
                            </a:rPr>
                          </m:ctrlPr>
                        </m:sSubPr>
                        <m:e>
                          <m:r>
                            <a:rPr lang="en-US" sz="3600" b="0" i="1" smtClean="0">
                              <a:latin typeface="Cambria Math"/>
                              <a:ea typeface="Cambria Math"/>
                            </a:rPr>
                            <m:t> </m:t>
                          </m:r>
                          <m:r>
                            <a:rPr lang="en-US" sz="3600" i="1">
                              <a:latin typeface="Cambria Math"/>
                              <a:ea typeface="Cambria Math"/>
                            </a:rPr>
                            <m:t>𝜎</m:t>
                          </m:r>
                        </m:e>
                        <m:sub>
                          <m:r>
                            <a:rPr lang="hu-HU" sz="3600" i="1">
                              <a:latin typeface="Cambria Math"/>
                              <a:ea typeface="Cambria Math"/>
                            </a:rPr>
                            <m:t>𝑠𝑎𝑚𝑝</m:t>
                          </m:r>
                        </m:sub>
                      </m:sSub>
                      <m:r>
                        <m:rPr>
                          <m:sty m:val="p"/>
                        </m:rPr>
                        <a:rPr lang="en-US" sz="3600">
                          <a:latin typeface="Cambria Math"/>
                          <a:ea typeface="Cambria Math"/>
                        </a:rPr>
                        <m:t>d</m:t>
                      </m:r>
                      <m:r>
                        <a:rPr lang="en-US" sz="3600" i="1">
                          <a:latin typeface="Cambria Math"/>
                          <a:ea typeface="Cambria Math"/>
                        </a:rPr>
                        <m:t>𝑠</m:t>
                      </m:r>
                    </m:oMath>
                  </m:oMathPara>
                </a14:m>
                <a:endParaRPr lang="en-US" sz="3600" i="1" dirty="0">
                  <a:latin typeface="Times New Roman" panose="02020603050405020304" pitchFamily="18" charset="0"/>
                  <a:cs typeface="Times New Roman" panose="02020603050405020304" pitchFamily="18" charset="0"/>
                </a:endParaRPr>
              </a:p>
            </p:txBody>
          </p:sp>
        </mc:Choice>
        <mc:Fallback xmlns="">
          <p:sp>
            <p:nvSpPr>
              <p:cNvPr id="142" name="Szövegdoboz 141"/>
              <p:cNvSpPr txBox="1">
                <a:spLocks noRot="1" noChangeAspect="1" noMove="1" noResize="1" noEditPoints="1" noAdjustHandles="1" noChangeArrowheads="1" noChangeShapeType="1" noTextEdit="1"/>
              </p:cNvSpPr>
              <p:nvPr/>
            </p:nvSpPr>
            <p:spPr>
              <a:xfrm>
                <a:off x="5789931" y="4271764"/>
                <a:ext cx="2555343" cy="689099"/>
              </a:xfrm>
              <a:prstGeom prst="rect">
                <a:avLst/>
              </a:prstGeom>
              <a:blipFill rotWithShape="1">
                <a:blip r:embed="rId18"/>
                <a:stretch>
                  <a:fillRect/>
                </a:stretch>
              </a:blipFill>
            </p:spPr>
            <p:txBody>
              <a:bodyPr/>
              <a:lstStyle/>
              <a:p>
                <a:r>
                  <a:rPr lang="en-US">
                    <a:noFill/>
                  </a:rPr>
                  <a:t> </a:t>
                </a:r>
              </a:p>
            </p:txBody>
          </p:sp>
        </mc:Fallback>
      </mc:AlternateContent>
      <p:sp>
        <p:nvSpPr>
          <p:cNvPr id="6" name="Ellipszis 5"/>
          <p:cNvSpPr/>
          <p:nvPr/>
        </p:nvSpPr>
        <p:spPr>
          <a:xfrm>
            <a:off x="5666178" y="3978581"/>
            <a:ext cx="251302" cy="25399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llipszis 52"/>
          <p:cNvSpPr/>
          <p:nvPr/>
        </p:nvSpPr>
        <p:spPr>
          <a:xfrm>
            <a:off x="6868064" y="3974555"/>
            <a:ext cx="251302" cy="25399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Ellipszis 132"/>
          <p:cNvSpPr/>
          <p:nvPr/>
        </p:nvSpPr>
        <p:spPr>
          <a:xfrm>
            <a:off x="6685767" y="3854127"/>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zis 53"/>
          <p:cNvSpPr/>
          <p:nvPr/>
        </p:nvSpPr>
        <p:spPr>
          <a:xfrm>
            <a:off x="9597303" y="3974554"/>
            <a:ext cx="251302" cy="25399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1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38062E-6 -0.00023 L 0.10629 0.00185 L 0.14354 -0.08194 " pathEditMode="relative" rAng="0" ptsTypes="AAA">
                                      <p:cBhvr>
                                        <p:cTn id="6" dur="2000" fill="hold"/>
                                        <p:tgtEl>
                                          <p:spTgt spid="6"/>
                                        </p:tgtEl>
                                        <p:attrNameLst>
                                          <p:attrName>ppt_x</p:attrName>
                                          <p:attrName>ppt_y</p:attrName>
                                        </p:attrNameLst>
                                      </p:cBhvr>
                                      <p:rCtr x="7177" y="-3981"/>
                                    </p:animMotion>
                                  </p:childTnLst>
                                </p:cTn>
                              </p:par>
                              <p:par>
                                <p:cTn id="7" presetID="42" presetClass="path" presetSubtype="0" accel="50000" decel="50000" fill="hold" grpId="0" nodeType="withEffect">
                                  <p:stCondLst>
                                    <p:cond delay="300"/>
                                  </p:stCondLst>
                                  <p:childTnLst>
                                    <p:animMotion origin="layout" path="M 1.93305E-6 -2.96296E-6 L 0.07933 0.00255 " pathEditMode="relative" rAng="0" ptsTypes="AA">
                                      <p:cBhvr>
                                        <p:cTn id="8" dur="2000" fill="hold"/>
                                        <p:tgtEl>
                                          <p:spTgt spid="53"/>
                                        </p:tgtEl>
                                        <p:attrNameLst>
                                          <p:attrName>ppt_x</p:attrName>
                                          <p:attrName>ppt_y</p:attrName>
                                        </p:attrNameLst>
                                      </p:cBhvr>
                                      <p:rCtr x="3960" y="116"/>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30298E-6 1.85185E-6 L 0.18431 0.00231 " pathEditMode="relative" rAng="0" ptsTypes="AA">
                                      <p:cBhvr>
                                        <p:cTn id="12" dur="2000" fill="hold"/>
                                        <p:tgtEl>
                                          <p:spTgt spid="54"/>
                                        </p:tgtEl>
                                        <p:attrNameLst>
                                          <p:attrName>ppt_x</p:attrName>
                                          <p:attrName>ppt_y</p:attrName>
                                        </p:attrNameLst>
                                      </p:cBhvr>
                                      <p:rCtr x="920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3"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Analysis of the </a:t>
            </a:r>
            <a:r>
              <a:rPr lang="en-US" dirty="0" smtClean="0"/>
              <a:t>transmitted energy</a:t>
            </a:r>
            <a:endParaRPr lang="en-US" dirty="0"/>
          </a:p>
        </p:txBody>
      </p:sp>
      <p:cxnSp>
        <p:nvCxnSpPr>
          <p:cNvPr id="60" name="Egyenes összekötő nyíllal 59"/>
          <p:cNvCxnSpPr/>
          <p:nvPr/>
        </p:nvCxnSpPr>
        <p:spPr>
          <a:xfrm flipV="1">
            <a:off x="1049751" y="4224941"/>
            <a:ext cx="0" cy="10905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Egyenes összekötő nyíllal 60"/>
          <p:cNvCxnSpPr/>
          <p:nvPr/>
        </p:nvCxnSpPr>
        <p:spPr>
          <a:xfrm>
            <a:off x="1049751" y="5303892"/>
            <a:ext cx="4592527"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Egyenes összekötő 61"/>
          <p:cNvCxnSpPr/>
          <p:nvPr/>
        </p:nvCxnSpPr>
        <p:spPr>
          <a:xfrm>
            <a:off x="1878074" y="4115218"/>
            <a:ext cx="0" cy="118867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3" name="Egyenes összekötő 62"/>
          <p:cNvCxnSpPr/>
          <p:nvPr/>
        </p:nvCxnSpPr>
        <p:spPr>
          <a:xfrm>
            <a:off x="2809634" y="4086083"/>
            <a:ext cx="0" cy="121780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4" name="Egyenes összekötő 63"/>
          <p:cNvCxnSpPr/>
          <p:nvPr/>
        </p:nvCxnSpPr>
        <p:spPr>
          <a:xfrm flipH="1">
            <a:off x="3839355" y="4115218"/>
            <a:ext cx="1" cy="122473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5" name="Egyenes összekötő 64"/>
          <p:cNvCxnSpPr/>
          <p:nvPr/>
        </p:nvCxnSpPr>
        <p:spPr>
          <a:xfrm>
            <a:off x="1049751" y="4445432"/>
            <a:ext cx="828323" cy="0"/>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7" name="Téglalap 66"/>
              <p:cNvSpPr/>
              <p:nvPr/>
            </p:nvSpPr>
            <p:spPr>
              <a:xfrm>
                <a:off x="0" y="3913988"/>
                <a:ext cx="111254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2800" i="1">
                              <a:latin typeface="Cambria Math"/>
                              <a:cs typeface="Times New Roman" panose="02020603050405020304" pitchFamily="18" charset="0"/>
                            </a:rPr>
                          </m:ctrlPr>
                        </m:sSupPr>
                        <m:e>
                          <m:r>
                            <a:rPr lang="en-US" sz="2800" i="1">
                              <a:latin typeface="Cambria Math"/>
                              <a:cs typeface="Times New Roman" panose="02020603050405020304" pitchFamily="18" charset="0"/>
                            </a:rPr>
                            <m:t>𝐸</m:t>
                          </m:r>
                        </m:e>
                        <m:sup>
                          <m:r>
                            <a:rPr lang="en-US" sz="2800" i="1">
                              <a:latin typeface="Cambria Math"/>
                              <a:cs typeface="Times New Roman" panose="02020603050405020304" pitchFamily="18" charset="0"/>
                            </a:rPr>
                            <m:t>𝑡𝑟𝑎𝑛</m:t>
                          </m:r>
                        </m:sup>
                      </m:sSup>
                    </m:oMath>
                  </m:oMathPara>
                </a14:m>
                <a:endParaRPr lang="en-US" sz="2800" dirty="0"/>
              </a:p>
            </p:txBody>
          </p:sp>
        </mc:Choice>
        <mc:Fallback>
          <p:sp>
            <p:nvSpPr>
              <p:cNvPr id="67" name="Téglalap 66"/>
              <p:cNvSpPr>
                <a:spLocks noRot="1" noChangeAspect="1" noMove="1" noResize="1" noEditPoints="1" noAdjustHandles="1" noChangeArrowheads="1" noChangeShapeType="1" noTextEdit="1"/>
              </p:cNvSpPr>
              <p:nvPr/>
            </p:nvSpPr>
            <p:spPr>
              <a:xfrm>
                <a:off x="0" y="3913988"/>
                <a:ext cx="1112549" cy="523220"/>
              </a:xfrm>
              <a:prstGeom prst="rect">
                <a:avLst/>
              </a:prstGeom>
              <a:blipFill rotWithShape="1">
                <a:blip r:embed="rId3"/>
                <a:stretch>
                  <a:fillRect/>
                </a:stretch>
              </a:blipFill>
            </p:spPr>
            <p:txBody>
              <a:bodyPr/>
              <a:lstStyle/>
              <a:p>
                <a:r>
                  <a:rPr lang="en-US">
                    <a:noFill/>
                  </a:rPr>
                  <a:t> </a:t>
                </a:r>
              </a:p>
            </p:txBody>
          </p:sp>
        </mc:Fallback>
      </mc:AlternateContent>
      <p:cxnSp>
        <p:nvCxnSpPr>
          <p:cNvPr id="70" name="Egyenes összekötő 69"/>
          <p:cNvCxnSpPr/>
          <p:nvPr/>
        </p:nvCxnSpPr>
        <p:spPr>
          <a:xfrm flipH="1">
            <a:off x="4921170" y="4074320"/>
            <a:ext cx="1" cy="126562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1" name="Egyenes összekötő 70"/>
          <p:cNvCxnSpPr/>
          <p:nvPr/>
        </p:nvCxnSpPr>
        <p:spPr>
          <a:xfrm>
            <a:off x="1878074" y="4700027"/>
            <a:ext cx="916676" cy="0"/>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73" name="Egyenes összekötő 72"/>
          <p:cNvCxnSpPr/>
          <p:nvPr/>
        </p:nvCxnSpPr>
        <p:spPr>
          <a:xfrm flipV="1">
            <a:off x="2794750" y="4869482"/>
            <a:ext cx="1033802" cy="9"/>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75" name="Egyenes összekötő 74"/>
          <p:cNvCxnSpPr/>
          <p:nvPr/>
        </p:nvCxnSpPr>
        <p:spPr>
          <a:xfrm>
            <a:off x="3867151" y="5045305"/>
            <a:ext cx="1071253" cy="9"/>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56" name="Egyenes összekötő nyíllal 55"/>
          <p:cNvCxnSpPr/>
          <p:nvPr/>
        </p:nvCxnSpPr>
        <p:spPr>
          <a:xfrm flipV="1">
            <a:off x="1901569" y="3592114"/>
            <a:ext cx="532439" cy="468753"/>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Egyenes összekötő nyíllal 56"/>
          <p:cNvCxnSpPr/>
          <p:nvPr/>
        </p:nvCxnSpPr>
        <p:spPr>
          <a:xfrm>
            <a:off x="1049751" y="4083197"/>
            <a:ext cx="550531" cy="2886"/>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9" name="Egyenes összekötő nyíllal 108"/>
          <p:cNvCxnSpPr/>
          <p:nvPr/>
        </p:nvCxnSpPr>
        <p:spPr>
          <a:xfrm flipV="1">
            <a:off x="7139352" y="4211401"/>
            <a:ext cx="0" cy="10905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Egyenes összekötő nyíllal 109"/>
          <p:cNvCxnSpPr/>
          <p:nvPr/>
        </p:nvCxnSpPr>
        <p:spPr>
          <a:xfrm>
            <a:off x="7139352" y="5290352"/>
            <a:ext cx="4592527"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Egyenes összekötő 110"/>
          <p:cNvCxnSpPr/>
          <p:nvPr/>
        </p:nvCxnSpPr>
        <p:spPr>
          <a:xfrm>
            <a:off x="7974190" y="3676513"/>
            <a:ext cx="3562" cy="233777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3" name="Egyenes összekötő 112"/>
          <p:cNvCxnSpPr/>
          <p:nvPr/>
        </p:nvCxnSpPr>
        <p:spPr>
          <a:xfrm>
            <a:off x="10377181" y="3633522"/>
            <a:ext cx="0" cy="238076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4" name="Egyenes összekötő 113"/>
          <p:cNvCxnSpPr/>
          <p:nvPr/>
        </p:nvCxnSpPr>
        <p:spPr>
          <a:xfrm>
            <a:off x="7139352" y="4509479"/>
            <a:ext cx="828323" cy="0"/>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5" name="Téglalap 114"/>
              <p:cNvSpPr/>
              <p:nvPr/>
            </p:nvSpPr>
            <p:spPr>
              <a:xfrm>
                <a:off x="6190177" y="3853608"/>
                <a:ext cx="111254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2800" i="1">
                              <a:latin typeface="Cambria Math"/>
                              <a:cs typeface="Times New Roman" panose="02020603050405020304" pitchFamily="18" charset="0"/>
                            </a:rPr>
                          </m:ctrlPr>
                        </m:sSupPr>
                        <m:e>
                          <m:r>
                            <a:rPr lang="en-US" sz="2800" i="1">
                              <a:latin typeface="Cambria Math"/>
                              <a:cs typeface="Times New Roman" panose="02020603050405020304" pitchFamily="18" charset="0"/>
                            </a:rPr>
                            <m:t>𝐸</m:t>
                          </m:r>
                        </m:e>
                        <m:sup>
                          <m:r>
                            <a:rPr lang="en-US" sz="2800" i="1">
                              <a:latin typeface="Cambria Math"/>
                              <a:cs typeface="Times New Roman" panose="02020603050405020304" pitchFamily="18" charset="0"/>
                            </a:rPr>
                            <m:t>𝑡𝑟𝑎𝑛</m:t>
                          </m:r>
                        </m:sup>
                      </m:sSup>
                    </m:oMath>
                  </m:oMathPara>
                </a14:m>
                <a:endParaRPr lang="en-US" sz="2800" dirty="0"/>
              </a:p>
            </p:txBody>
          </p:sp>
        </mc:Choice>
        <mc:Fallback>
          <p:sp>
            <p:nvSpPr>
              <p:cNvPr id="115" name="Téglalap 114"/>
              <p:cNvSpPr>
                <a:spLocks noRot="1" noChangeAspect="1" noMove="1" noResize="1" noEditPoints="1" noAdjustHandles="1" noChangeArrowheads="1" noChangeShapeType="1" noTextEdit="1"/>
              </p:cNvSpPr>
              <p:nvPr/>
            </p:nvSpPr>
            <p:spPr>
              <a:xfrm>
                <a:off x="6190177" y="3853608"/>
                <a:ext cx="1112549" cy="523220"/>
              </a:xfrm>
              <a:prstGeom prst="rect">
                <a:avLst/>
              </a:prstGeom>
              <a:blipFill rotWithShape="1">
                <a:blip r:embed="rId4"/>
                <a:stretch>
                  <a:fillRect/>
                </a:stretch>
              </a:blipFill>
            </p:spPr>
            <p:txBody>
              <a:bodyPr/>
              <a:lstStyle/>
              <a:p>
                <a:r>
                  <a:rPr lang="en-US">
                    <a:noFill/>
                  </a:rPr>
                  <a:t> </a:t>
                </a:r>
              </a:p>
            </p:txBody>
          </p:sp>
        </mc:Fallback>
      </mc:AlternateContent>
      <p:cxnSp>
        <p:nvCxnSpPr>
          <p:cNvPr id="117" name="Egyenes összekötő 116"/>
          <p:cNvCxnSpPr/>
          <p:nvPr/>
        </p:nvCxnSpPr>
        <p:spPr>
          <a:xfrm>
            <a:off x="7977752" y="5890254"/>
            <a:ext cx="2399429" cy="0"/>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119" name="Egyenes összekötő 118"/>
          <p:cNvCxnSpPr/>
          <p:nvPr/>
        </p:nvCxnSpPr>
        <p:spPr>
          <a:xfrm>
            <a:off x="10393487" y="5002832"/>
            <a:ext cx="1042015" cy="0"/>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122" name="Egyenes összekötő nyíllal 121"/>
          <p:cNvCxnSpPr/>
          <p:nvPr/>
        </p:nvCxnSpPr>
        <p:spPr>
          <a:xfrm flipV="1">
            <a:off x="8063662" y="3561892"/>
            <a:ext cx="532439" cy="468753"/>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3" name="Egyenes összekötő nyíllal 122"/>
          <p:cNvCxnSpPr/>
          <p:nvPr/>
        </p:nvCxnSpPr>
        <p:spPr>
          <a:xfrm>
            <a:off x="7183151" y="4068548"/>
            <a:ext cx="550531" cy="2886"/>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0" name="Egyenes összekötő nyíllal 129"/>
          <p:cNvCxnSpPr/>
          <p:nvPr/>
        </p:nvCxnSpPr>
        <p:spPr>
          <a:xfrm flipV="1">
            <a:off x="2771797" y="3613116"/>
            <a:ext cx="532439" cy="468753"/>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1" name="Egyenes összekötő nyíllal 130"/>
          <p:cNvCxnSpPr/>
          <p:nvPr/>
        </p:nvCxnSpPr>
        <p:spPr>
          <a:xfrm flipV="1">
            <a:off x="3839355" y="3589315"/>
            <a:ext cx="532439" cy="468753"/>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2" name="Egyenes összekötő nyíllal 131"/>
          <p:cNvCxnSpPr/>
          <p:nvPr/>
        </p:nvCxnSpPr>
        <p:spPr>
          <a:xfrm flipV="1">
            <a:off x="4869152" y="3632476"/>
            <a:ext cx="532439" cy="468753"/>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3" name="Egyenes összekötő nyíllal 132"/>
          <p:cNvCxnSpPr/>
          <p:nvPr/>
        </p:nvCxnSpPr>
        <p:spPr>
          <a:xfrm flipV="1">
            <a:off x="1830449" y="4077348"/>
            <a:ext cx="720526" cy="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5" name="Egyenes összekötő nyíllal 134"/>
          <p:cNvCxnSpPr/>
          <p:nvPr/>
        </p:nvCxnSpPr>
        <p:spPr>
          <a:xfrm>
            <a:off x="2906487" y="4071292"/>
            <a:ext cx="654939" cy="3028"/>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7" name="Egyenes összekötő nyíllal 136"/>
          <p:cNvCxnSpPr/>
          <p:nvPr/>
        </p:nvCxnSpPr>
        <p:spPr>
          <a:xfrm flipV="1">
            <a:off x="3828552" y="4071292"/>
            <a:ext cx="795498" cy="6056"/>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5" name="Ellipszis 54"/>
          <p:cNvSpPr/>
          <p:nvPr/>
        </p:nvSpPr>
        <p:spPr>
          <a:xfrm>
            <a:off x="1600282" y="3794864"/>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llipszis 57"/>
          <p:cNvSpPr/>
          <p:nvPr/>
        </p:nvSpPr>
        <p:spPr>
          <a:xfrm>
            <a:off x="2531842" y="3811651"/>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llipszis 58"/>
          <p:cNvSpPr/>
          <p:nvPr/>
        </p:nvSpPr>
        <p:spPr>
          <a:xfrm>
            <a:off x="3552633" y="3808543"/>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3" name="Téglalap 142"/>
              <p:cNvSpPr/>
              <p:nvPr/>
            </p:nvSpPr>
            <p:spPr>
              <a:xfrm>
                <a:off x="2891903" y="2216090"/>
                <a:ext cx="2824106" cy="10696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cs typeface="Times New Roman" panose="02020603050405020304" pitchFamily="18" charset="0"/>
                        </a:rPr>
                        <m:t>𝑟</m:t>
                      </m:r>
                      <m:r>
                        <a:rPr lang="en-US" sz="3200" i="1" smtClean="0">
                          <a:latin typeface="Cambria Math"/>
                          <a:cs typeface="Times New Roman" panose="02020603050405020304" pitchFamily="18" charset="0"/>
                        </a:rPr>
                        <m:t>=</m:t>
                      </m:r>
                      <m:f>
                        <m:fPr>
                          <m:ctrlPr>
                            <a:rPr lang="en-US" sz="3200" i="1">
                              <a:latin typeface="Cambria Math"/>
                              <a:cs typeface="Times New Roman" panose="02020603050405020304" pitchFamily="18" charset="0"/>
                            </a:rPr>
                          </m:ctrlPr>
                        </m:fPr>
                        <m:num>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𝑡</m:t>
                              </m:r>
                            </m:sub>
                          </m:sSub>
                        </m:num>
                        <m:den>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𝑠𝑎𝑚𝑝</m:t>
                              </m:r>
                            </m:sub>
                          </m:sSub>
                        </m:den>
                      </m:f>
                      <m:r>
                        <a:rPr lang="en-US" sz="3200" b="0" i="1" smtClean="0">
                          <a:latin typeface="Cambria Math"/>
                          <a:cs typeface="Times New Roman" panose="02020603050405020304" pitchFamily="18" charset="0"/>
                        </a:rPr>
                        <m:t>&lt;1</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143" name="Téglalap 142"/>
              <p:cNvSpPr>
                <a:spLocks noRot="1" noChangeAspect="1" noMove="1" noResize="1" noEditPoints="1" noAdjustHandles="1" noChangeArrowheads="1" noChangeShapeType="1" noTextEdit="1"/>
              </p:cNvSpPr>
              <p:nvPr/>
            </p:nvSpPr>
            <p:spPr>
              <a:xfrm>
                <a:off x="2891903" y="2216090"/>
                <a:ext cx="2824106" cy="106965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4" name="Téglalap 143"/>
              <p:cNvSpPr/>
              <p:nvPr/>
            </p:nvSpPr>
            <p:spPr>
              <a:xfrm>
                <a:off x="9306283" y="2217009"/>
                <a:ext cx="2824106" cy="10696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cs typeface="Times New Roman" panose="02020603050405020304" pitchFamily="18" charset="0"/>
                        </a:rPr>
                        <m:t>𝑟</m:t>
                      </m:r>
                      <m:r>
                        <a:rPr lang="en-US" sz="3200" i="1" smtClean="0">
                          <a:latin typeface="Cambria Math"/>
                          <a:cs typeface="Times New Roman" panose="02020603050405020304" pitchFamily="18" charset="0"/>
                        </a:rPr>
                        <m:t>=</m:t>
                      </m:r>
                      <m:f>
                        <m:fPr>
                          <m:ctrlPr>
                            <a:rPr lang="en-US" sz="3200" i="1">
                              <a:latin typeface="Cambria Math"/>
                              <a:cs typeface="Times New Roman" panose="02020603050405020304" pitchFamily="18" charset="0"/>
                            </a:rPr>
                          </m:ctrlPr>
                        </m:fPr>
                        <m:num>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𝑡</m:t>
                              </m:r>
                            </m:sub>
                          </m:sSub>
                        </m:num>
                        <m:den>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𝑠𝑎𝑚𝑝</m:t>
                              </m:r>
                            </m:sub>
                          </m:sSub>
                        </m:den>
                      </m:f>
                      <m:r>
                        <a:rPr lang="en-US" sz="3200" b="0" i="1" smtClean="0">
                          <a:latin typeface="Cambria Math"/>
                          <a:cs typeface="Times New Roman" panose="02020603050405020304" pitchFamily="18" charset="0"/>
                        </a:rPr>
                        <m:t>&gt;1</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144" name="Téglalap 143"/>
              <p:cNvSpPr>
                <a:spLocks noRot="1" noChangeAspect="1" noMove="1" noResize="1" noEditPoints="1" noAdjustHandles="1" noChangeArrowheads="1" noChangeShapeType="1" noTextEdit="1"/>
              </p:cNvSpPr>
              <p:nvPr/>
            </p:nvSpPr>
            <p:spPr>
              <a:xfrm>
                <a:off x="9306283" y="2217009"/>
                <a:ext cx="2824106" cy="1069652"/>
              </a:xfrm>
              <a:prstGeom prst="rect">
                <a:avLst/>
              </a:prstGeom>
              <a:blipFill rotWithShape="1">
                <a:blip r:embed="rId6"/>
                <a:stretch>
                  <a:fillRect/>
                </a:stretch>
              </a:blipFill>
            </p:spPr>
            <p:txBody>
              <a:bodyPr/>
              <a:lstStyle/>
              <a:p>
                <a:r>
                  <a:rPr lang="en-US">
                    <a:noFill/>
                  </a:rPr>
                  <a:t> </a:t>
                </a:r>
              </a:p>
            </p:txBody>
          </p:sp>
        </mc:Fallback>
      </mc:AlternateContent>
      <p:cxnSp>
        <p:nvCxnSpPr>
          <p:cNvPr id="145" name="Egyenes összekötő nyíllal 144"/>
          <p:cNvCxnSpPr/>
          <p:nvPr/>
        </p:nvCxnSpPr>
        <p:spPr>
          <a:xfrm flipV="1">
            <a:off x="8019863" y="4062389"/>
            <a:ext cx="2088308" cy="1"/>
          </a:xfrm>
          <a:prstGeom prst="straightConnector1">
            <a:avLst/>
          </a:prstGeom>
          <a:ln w="4762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1" name="Egyenes összekötő nyíllal 150"/>
          <p:cNvCxnSpPr/>
          <p:nvPr/>
        </p:nvCxnSpPr>
        <p:spPr>
          <a:xfrm flipV="1">
            <a:off x="10385963" y="3561892"/>
            <a:ext cx="532439" cy="468753"/>
          </a:xfrm>
          <a:prstGeom prst="straightConnector1">
            <a:avLst/>
          </a:prstGeom>
          <a:ln w="4762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121" name="Ellipszis 120"/>
          <p:cNvSpPr/>
          <p:nvPr/>
        </p:nvSpPr>
        <p:spPr>
          <a:xfrm>
            <a:off x="7733682" y="3782066"/>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Egyenes összekötő nyíllal 152"/>
          <p:cNvCxnSpPr/>
          <p:nvPr/>
        </p:nvCxnSpPr>
        <p:spPr>
          <a:xfrm>
            <a:off x="10374389" y="4029970"/>
            <a:ext cx="1061113" cy="18315"/>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20" name="Ellipszis 119"/>
          <p:cNvSpPr/>
          <p:nvPr/>
        </p:nvSpPr>
        <p:spPr>
          <a:xfrm>
            <a:off x="10096597" y="3763752"/>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Egyenes összekötő nyíllal 158"/>
          <p:cNvCxnSpPr/>
          <p:nvPr/>
        </p:nvCxnSpPr>
        <p:spPr>
          <a:xfrm flipV="1">
            <a:off x="4918850" y="4068101"/>
            <a:ext cx="569029" cy="4751"/>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1" name="Egyenes összekötő 160"/>
          <p:cNvCxnSpPr/>
          <p:nvPr/>
        </p:nvCxnSpPr>
        <p:spPr>
          <a:xfrm>
            <a:off x="4921170" y="5169526"/>
            <a:ext cx="667367" cy="9"/>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sp>
        <p:nvSpPr>
          <p:cNvPr id="39" name="Ellipszis 38"/>
          <p:cNvSpPr/>
          <p:nvPr/>
        </p:nvSpPr>
        <p:spPr>
          <a:xfrm>
            <a:off x="4619205" y="3826140"/>
            <a:ext cx="555585" cy="480511"/>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221280" y="2454950"/>
            <a:ext cx="2803973" cy="461665"/>
          </a:xfrm>
          <a:prstGeom prst="rect">
            <a:avLst/>
          </a:prstGeom>
          <a:noFill/>
        </p:spPr>
        <p:txBody>
          <a:bodyPr wrap="none" rtlCol="0">
            <a:spAutoFit/>
          </a:bodyPr>
          <a:lstStyle/>
          <a:p>
            <a:r>
              <a:rPr lang="hu-HU" sz="2400" dirty="0" smtClean="0">
                <a:latin typeface="Verdana" panose="020B0604030504040204" pitchFamily="34" charset="0"/>
                <a:ea typeface="Verdana" panose="020B0604030504040204" pitchFamily="34" charset="0"/>
                <a:cs typeface="Verdana" panose="020B0604030504040204" pitchFamily="34" charset="0"/>
              </a:rPr>
              <a:t>Adding particles: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81" name="TextBox 80"/>
          <p:cNvSpPr txBox="1"/>
          <p:nvPr/>
        </p:nvSpPr>
        <p:spPr>
          <a:xfrm>
            <a:off x="6228400" y="2481620"/>
            <a:ext cx="3267113" cy="461665"/>
          </a:xfrm>
          <a:prstGeom prst="rect">
            <a:avLst/>
          </a:prstGeom>
          <a:noFill/>
        </p:spPr>
        <p:txBody>
          <a:bodyPr wrap="none" rtlCol="0">
            <a:spAutoFit/>
          </a:bodyPr>
          <a:lstStyle/>
          <a:p>
            <a:r>
              <a:rPr lang="hu-HU" sz="2400" dirty="0" smtClean="0">
                <a:latin typeface="Verdana" panose="020B0604030504040204" pitchFamily="34" charset="0"/>
                <a:ea typeface="Verdana" panose="020B0604030504040204" pitchFamily="34" charset="0"/>
                <a:cs typeface="Verdana" panose="020B0604030504040204" pitchFamily="34" charset="0"/>
              </a:rPr>
              <a:t>Removing particles: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mc:Choice xmlns:a14="http://schemas.microsoft.com/office/drawing/2010/main" Requires="a14">
          <p:sp>
            <p:nvSpPr>
              <p:cNvPr id="86" name="Téglalap 163"/>
              <p:cNvSpPr/>
              <p:nvPr/>
            </p:nvSpPr>
            <p:spPr>
              <a:xfrm>
                <a:off x="4260783" y="1277538"/>
                <a:ext cx="3320909" cy="584775"/>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b="0" i="1" smtClean="0">
                              <a:latin typeface="Cambria Math"/>
                              <a:cs typeface="Times New Roman" panose="02020603050405020304" pitchFamily="18" charset="0"/>
                            </a:rPr>
                            <m:t>𝑡𝑟𝑎𝑛</m:t>
                          </m:r>
                        </m:sup>
                      </m:sSup>
                      <m:r>
                        <a:rPr lang="en-US" sz="3200" i="1">
                          <a:latin typeface="Cambria Math"/>
                          <a:cs typeface="Times New Roman" panose="02020603050405020304" pitchFamily="18" charset="0"/>
                        </a:rPr>
                        <m:t>=</m:t>
                      </m:r>
                      <m:r>
                        <a:rPr lang="en-US" sz="3200" b="0" i="1" smtClean="0">
                          <a:latin typeface="Cambria Math"/>
                          <a:cs typeface="Times New Roman" panose="02020603050405020304" pitchFamily="18" charset="0"/>
                        </a:rPr>
                        <m:t>(1−</m:t>
                      </m:r>
                      <m:r>
                        <a:rPr lang="en-US" sz="3200" i="1">
                          <a:latin typeface="Cambria Math"/>
                          <a:cs typeface="Times New Roman" panose="02020603050405020304" pitchFamily="18" charset="0"/>
                        </a:rPr>
                        <m:t>𝑟</m:t>
                      </m:r>
                      <m:r>
                        <a:rPr lang="en-US" sz="3200" b="0" i="1" smtClean="0">
                          <a:latin typeface="Cambria Math"/>
                          <a:cs typeface="Times New Roman" panose="02020603050405020304" pitchFamily="18" charset="0"/>
                        </a:rPr>
                        <m:t>)</m:t>
                      </m:r>
                      <m:r>
                        <a:rPr lang="en-US" sz="3200" i="1">
                          <a:latin typeface="Cambria Math"/>
                          <a:cs typeface="Times New Roman" panose="02020603050405020304" pitchFamily="18" charset="0"/>
                        </a:rPr>
                        <m:t>𝐸</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86" name="Téglalap 163"/>
              <p:cNvSpPr>
                <a:spLocks noRot="1" noChangeAspect="1" noMove="1" noResize="1" noEditPoints="1" noAdjustHandles="1" noChangeArrowheads="1" noChangeShapeType="1" noTextEdit="1"/>
              </p:cNvSpPr>
              <p:nvPr/>
            </p:nvSpPr>
            <p:spPr>
              <a:xfrm>
                <a:off x="4260783" y="1277538"/>
                <a:ext cx="3320909" cy="584775"/>
              </a:xfrm>
              <a:prstGeom prst="rect">
                <a:avLst/>
              </a:prstGeom>
              <a:blipFill rotWithShape="1">
                <a:blip r:embed="rId7"/>
                <a:stretch>
                  <a:fillRect/>
                </a:stretch>
              </a:blipFill>
              <a:ln>
                <a:solidFill>
                  <a:schemeClr val="tx1"/>
                </a:solidFill>
              </a:ln>
            </p:spPr>
            <p:txBody>
              <a:bodyPr/>
              <a:lstStyle/>
              <a:p>
                <a:r>
                  <a:rPr lang="en-US">
                    <a:noFill/>
                  </a:rPr>
                  <a:t> </a:t>
                </a:r>
              </a:p>
            </p:txBody>
          </p:sp>
        </mc:Fallback>
      </mc:AlternateContent>
      <p:sp>
        <p:nvSpPr>
          <p:cNvPr id="66" name="TextBox 80"/>
          <p:cNvSpPr txBox="1"/>
          <p:nvPr/>
        </p:nvSpPr>
        <p:spPr>
          <a:xfrm>
            <a:off x="8864041" y="3178770"/>
            <a:ext cx="1666354" cy="461665"/>
          </a:xfrm>
          <a:prstGeom prst="rect">
            <a:avLst/>
          </a:prstGeom>
          <a:noFill/>
        </p:spPr>
        <p:txBody>
          <a:bodyPr wrap="none" rtlCol="0">
            <a:spAutoFit/>
          </a:bodyPr>
          <a:lstStyle/>
          <a:p>
            <a:r>
              <a:rPr lang="hu-HU" sz="2400"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Negative</a:t>
            </a:r>
            <a:r>
              <a:rPr lang="en-US" sz="24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t>
            </a:r>
            <a:endParaRPr lang="en-US" sz="24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3794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églalap 17"/>
          <p:cNvSpPr/>
          <p:nvPr/>
        </p:nvSpPr>
        <p:spPr>
          <a:xfrm>
            <a:off x="5778458" y="3923185"/>
            <a:ext cx="3915828" cy="714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p:txBody>
          <a:bodyPr/>
          <a:lstStyle/>
          <a:p>
            <a:r>
              <a:rPr lang="en-US" dirty="0" smtClean="0"/>
              <a:t>Control variates for the extinction</a:t>
            </a:r>
            <a:endParaRPr lang="en-US" dirty="0"/>
          </a:p>
        </p:txBody>
      </p:sp>
      <p:cxnSp>
        <p:nvCxnSpPr>
          <p:cNvPr id="5" name="Egyenes összekötő nyíllal 4"/>
          <p:cNvCxnSpPr/>
          <p:nvPr/>
        </p:nvCxnSpPr>
        <p:spPr>
          <a:xfrm flipV="1">
            <a:off x="1098014" y="1216207"/>
            <a:ext cx="0" cy="16476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a:off x="1098014" y="2852288"/>
            <a:ext cx="4592527"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p:nvCxnSpPr>
        <p:spPr>
          <a:xfrm flipH="1" flipV="1">
            <a:off x="1098014" y="1838075"/>
            <a:ext cx="3989861" cy="4977"/>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Téglalap 15"/>
              <p:cNvSpPr/>
              <p:nvPr/>
            </p:nvSpPr>
            <p:spPr>
              <a:xfrm>
                <a:off x="384674" y="1194613"/>
                <a:ext cx="70391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600" i="1" smtClean="0">
                              <a:solidFill>
                                <a:srgbClr val="00B050"/>
                              </a:solidFill>
                              <a:latin typeface="Cambria Math"/>
                              <a:cs typeface="Times New Roman" panose="02020603050405020304" pitchFamily="18" charset="0"/>
                            </a:rPr>
                          </m:ctrlPr>
                        </m:sSubPr>
                        <m:e>
                          <m:r>
                            <a:rPr lang="en-US" sz="3600" i="1">
                              <a:solidFill>
                                <a:srgbClr val="00B050"/>
                              </a:solidFill>
                              <a:latin typeface="Cambria Math"/>
                              <a:ea typeface="Cambria Math"/>
                              <a:cs typeface="Times New Roman" panose="02020603050405020304" pitchFamily="18" charset="0"/>
                            </a:rPr>
                            <m:t>𝜎</m:t>
                          </m:r>
                        </m:e>
                        <m:sub>
                          <m:r>
                            <a:rPr lang="en-US" sz="3600" i="1">
                              <a:solidFill>
                                <a:srgbClr val="00B050"/>
                              </a:solidFill>
                              <a:latin typeface="Cambria Math"/>
                              <a:cs typeface="Times New Roman" panose="02020603050405020304" pitchFamily="18" charset="0"/>
                            </a:rPr>
                            <m:t>𝑡</m:t>
                          </m:r>
                        </m:sub>
                      </m:sSub>
                    </m:oMath>
                  </m:oMathPara>
                </a14:m>
                <a:endParaRPr lang="en-US" sz="3600" dirty="0">
                  <a:solidFill>
                    <a:srgbClr val="00B050"/>
                  </a:solidFill>
                </a:endParaRPr>
              </a:p>
            </p:txBody>
          </p:sp>
        </mc:Choice>
        <mc:Fallback>
          <p:sp>
            <p:nvSpPr>
              <p:cNvPr id="16" name="Téglalap 15"/>
              <p:cNvSpPr>
                <a:spLocks noRot="1" noChangeAspect="1" noMove="1" noResize="1" noEditPoints="1" noAdjustHandles="1" noChangeArrowheads="1" noChangeShapeType="1" noTextEdit="1"/>
              </p:cNvSpPr>
              <p:nvPr/>
            </p:nvSpPr>
            <p:spPr>
              <a:xfrm>
                <a:off x="384674" y="1194613"/>
                <a:ext cx="703911" cy="64633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églalap 18"/>
              <p:cNvSpPr/>
              <p:nvPr/>
            </p:nvSpPr>
            <p:spPr>
              <a:xfrm>
                <a:off x="5303264" y="2255636"/>
                <a:ext cx="47519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𝑠</m:t>
                      </m:r>
                    </m:oMath>
                  </m:oMathPara>
                </a14:m>
                <a:endParaRPr lang="en-US" sz="3200" dirty="0"/>
              </a:p>
            </p:txBody>
          </p:sp>
        </mc:Choice>
        <mc:Fallback>
          <p:sp>
            <p:nvSpPr>
              <p:cNvPr id="19" name="Téglalap 18"/>
              <p:cNvSpPr>
                <a:spLocks noRot="1" noChangeAspect="1" noMove="1" noResize="1" noEditPoints="1" noAdjustHandles="1" noChangeArrowheads="1" noChangeShapeType="1" noTextEdit="1"/>
              </p:cNvSpPr>
              <p:nvPr/>
            </p:nvSpPr>
            <p:spPr>
              <a:xfrm>
                <a:off x="5303264" y="2255636"/>
                <a:ext cx="475194" cy="584775"/>
              </a:xfrm>
              <a:prstGeom prst="rect">
                <a:avLst/>
              </a:prstGeom>
              <a:blipFill rotWithShape="1">
                <a:blip r:embed="rId4"/>
                <a:stretch>
                  <a:fillRect/>
                </a:stretch>
              </a:blipFill>
            </p:spPr>
            <p:txBody>
              <a:bodyPr/>
              <a:lstStyle/>
              <a:p>
                <a:r>
                  <a:rPr lang="en-US">
                    <a:noFill/>
                  </a:rPr>
                  <a:t> </a:t>
                </a:r>
              </a:p>
            </p:txBody>
          </p:sp>
        </mc:Fallback>
      </mc:AlternateContent>
      <p:sp>
        <p:nvSpPr>
          <p:cNvPr id="20" name="Szabadkézi sokszög 19"/>
          <p:cNvSpPr/>
          <p:nvPr/>
        </p:nvSpPr>
        <p:spPr>
          <a:xfrm>
            <a:off x="1081252" y="1351430"/>
            <a:ext cx="3993266" cy="904205"/>
          </a:xfrm>
          <a:custGeom>
            <a:avLst/>
            <a:gdLst>
              <a:gd name="connsiteX0" fmla="*/ 0 w 3993266"/>
              <a:gd name="connsiteY0" fmla="*/ 355626 h 668213"/>
              <a:gd name="connsiteX1" fmla="*/ 532436 w 3993266"/>
              <a:gd name="connsiteY1" fmla="*/ 8385 h 668213"/>
              <a:gd name="connsiteX2" fmla="*/ 1169043 w 3993266"/>
              <a:gd name="connsiteY2" fmla="*/ 668142 h 668213"/>
              <a:gd name="connsiteX3" fmla="*/ 2002420 w 3993266"/>
              <a:gd name="connsiteY3" fmla="*/ 54684 h 668213"/>
              <a:gd name="connsiteX4" fmla="*/ 2731625 w 3993266"/>
              <a:gd name="connsiteY4" fmla="*/ 668142 h 668213"/>
              <a:gd name="connsiteX5" fmla="*/ 3391382 w 3993266"/>
              <a:gd name="connsiteY5" fmla="*/ 66259 h 668213"/>
              <a:gd name="connsiteX6" fmla="*/ 3993266 w 3993266"/>
              <a:gd name="connsiteY6" fmla="*/ 668142 h 668213"/>
              <a:gd name="connsiteX0" fmla="*/ 0 w 3993266"/>
              <a:gd name="connsiteY0" fmla="*/ 355626 h 668213"/>
              <a:gd name="connsiteX1" fmla="*/ 532436 w 3993266"/>
              <a:gd name="connsiteY1" fmla="*/ 8385 h 668213"/>
              <a:gd name="connsiteX2" fmla="*/ 1169043 w 3993266"/>
              <a:gd name="connsiteY2" fmla="*/ 668142 h 668213"/>
              <a:gd name="connsiteX3" fmla="*/ 2002420 w 3993266"/>
              <a:gd name="connsiteY3" fmla="*/ 54684 h 668213"/>
              <a:gd name="connsiteX4" fmla="*/ 2731625 w 3993266"/>
              <a:gd name="connsiteY4" fmla="*/ 668142 h 668213"/>
              <a:gd name="connsiteX5" fmla="*/ 3449255 w 3993266"/>
              <a:gd name="connsiteY5" fmla="*/ 66259 h 668213"/>
              <a:gd name="connsiteX6" fmla="*/ 3993266 w 3993266"/>
              <a:gd name="connsiteY6" fmla="*/ 668142 h 668213"/>
              <a:gd name="connsiteX0" fmla="*/ 0 w 3993266"/>
              <a:gd name="connsiteY0" fmla="*/ 355626 h 668183"/>
              <a:gd name="connsiteX1" fmla="*/ 532436 w 3993266"/>
              <a:gd name="connsiteY1" fmla="*/ 8385 h 668183"/>
              <a:gd name="connsiteX2" fmla="*/ 1169043 w 3993266"/>
              <a:gd name="connsiteY2" fmla="*/ 668142 h 668183"/>
              <a:gd name="connsiteX3" fmla="*/ 1921397 w 3993266"/>
              <a:gd name="connsiteY3" fmla="*/ 31534 h 668183"/>
              <a:gd name="connsiteX4" fmla="*/ 2731625 w 3993266"/>
              <a:gd name="connsiteY4" fmla="*/ 668142 h 668183"/>
              <a:gd name="connsiteX5" fmla="*/ 3449255 w 3993266"/>
              <a:gd name="connsiteY5" fmla="*/ 66259 h 668183"/>
              <a:gd name="connsiteX6" fmla="*/ 3993266 w 3993266"/>
              <a:gd name="connsiteY6" fmla="*/ 668142 h 668183"/>
              <a:gd name="connsiteX0" fmla="*/ 0 w 3993266"/>
              <a:gd name="connsiteY0" fmla="*/ 355626 h 668183"/>
              <a:gd name="connsiteX1" fmla="*/ 532436 w 3993266"/>
              <a:gd name="connsiteY1" fmla="*/ 8385 h 668183"/>
              <a:gd name="connsiteX2" fmla="*/ 1169043 w 3993266"/>
              <a:gd name="connsiteY2" fmla="*/ 668142 h 668183"/>
              <a:gd name="connsiteX3" fmla="*/ 1967696 w 3993266"/>
              <a:gd name="connsiteY3" fmla="*/ 31534 h 668183"/>
              <a:gd name="connsiteX4" fmla="*/ 2731625 w 3993266"/>
              <a:gd name="connsiteY4" fmla="*/ 668142 h 668183"/>
              <a:gd name="connsiteX5" fmla="*/ 3449255 w 3993266"/>
              <a:gd name="connsiteY5" fmla="*/ 66259 h 668183"/>
              <a:gd name="connsiteX6" fmla="*/ 3993266 w 3993266"/>
              <a:gd name="connsiteY6" fmla="*/ 668142 h 66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3266" h="668183">
                <a:moveTo>
                  <a:pt x="0" y="355626"/>
                </a:moveTo>
                <a:cubicBezTo>
                  <a:pt x="168798" y="155962"/>
                  <a:pt x="337596" y="-43701"/>
                  <a:pt x="532436" y="8385"/>
                </a:cubicBezTo>
                <a:cubicBezTo>
                  <a:pt x="727277" y="60471"/>
                  <a:pt x="929833" y="664284"/>
                  <a:pt x="1169043" y="668142"/>
                </a:cubicBezTo>
                <a:cubicBezTo>
                  <a:pt x="1408253" y="672000"/>
                  <a:pt x="1707266" y="31534"/>
                  <a:pt x="1967696" y="31534"/>
                </a:cubicBezTo>
                <a:cubicBezTo>
                  <a:pt x="2228126" y="31534"/>
                  <a:pt x="2484699" y="662355"/>
                  <a:pt x="2731625" y="668142"/>
                </a:cubicBezTo>
                <a:cubicBezTo>
                  <a:pt x="2978551" y="673929"/>
                  <a:pt x="3238982" y="66259"/>
                  <a:pt x="3449255" y="66259"/>
                </a:cubicBezTo>
                <a:cubicBezTo>
                  <a:pt x="3659528" y="66259"/>
                  <a:pt x="3797460" y="367200"/>
                  <a:pt x="3993266" y="668142"/>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23" name="Egyenes összekötő nyíllal 22"/>
          <p:cNvCxnSpPr/>
          <p:nvPr/>
        </p:nvCxnSpPr>
        <p:spPr>
          <a:xfrm flipH="1" flipV="1">
            <a:off x="1088364" y="3243757"/>
            <a:ext cx="16037" cy="23487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gyenes összekötő nyíllal 23"/>
          <p:cNvCxnSpPr/>
          <p:nvPr/>
        </p:nvCxnSpPr>
        <p:spPr>
          <a:xfrm>
            <a:off x="1104401" y="5592533"/>
            <a:ext cx="4592527"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églalap 25"/>
              <p:cNvSpPr/>
              <p:nvPr/>
            </p:nvSpPr>
            <p:spPr>
              <a:xfrm>
                <a:off x="-10055" y="3247979"/>
                <a:ext cx="118051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B050"/>
                          </a:solidFill>
                          <a:latin typeface="Cambria Math"/>
                          <a:cs typeface="Times New Roman" panose="02020603050405020304" pitchFamily="18" charset="0"/>
                        </a:rPr>
                        <m:t>𝑇</m:t>
                      </m:r>
                      <m:r>
                        <a:rPr lang="en-US" sz="3600" b="0" i="1" smtClean="0">
                          <a:solidFill>
                            <a:srgbClr val="00B050"/>
                          </a:solidFill>
                          <a:latin typeface="Cambria Math"/>
                          <a:cs typeface="Times New Roman" panose="02020603050405020304" pitchFamily="18" charset="0"/>
                        </a:rPr>
                        <m:t>(</m:t>
                      </m:r>
                      <m:r>
                        <a:rPr lang="en-US" sz="3600" b="0" i="1" smtClean="0">
                          <a:solidFill>
                            <a:srgbClr val="00B050"/>
                          </a:solidFill>
                          <a:latin typeface="Cambria Math"/>
                          <a:cs typeface="Times New Roman" panose="02020603050405020304" pitchFamily="18" charset="0"/>
                        </a:rPr>
                        <m:t>𝑠</m:t>
                      </m:r>
                      <m:r>
                        <a:rPr lang="en-US" sz="3600" b="0" i="1" smtClean="0">
                          <a:solidFill>
                            <a:srgbClr val="00B050"/>
                          </a:solidFill>
                          <a:latin typeface="Cambria Math"/>
                          <a:cs typeface="Times New Roman" panose="02020603050405020304" pitchFamily="18" charset="0"/>
                        </a:rPr>
                        <m:t>)</m:t>
                      </m:r>
                    </m:oMath>
                  </m:oMathPara>
                </a14:m>
                <a:endParaRPr lang="en-US" sz="3600" dirty="0">
                  <a:solidFill>
                    <a:srgbClr val="00B050"/>
                  </a:solidFill>
                </a:endParaRPr>
              </a:p>
            </p:txBody>
          </p:sp>
        </mc:Choice>
        <mc:Fallback>
          <p:sp>
            <p:nvSpPr>
              <p:cNvPr id="26" name="Téglalap 25"/>
              <p:cNvSpPr>
                <a:spLocks noRot="1" noChangeAspect="1" noMove="1" noResize="1" noEditPoints="1" noAdjustHandles="1" noChangeArrowheads="1" noChangeShapeType="1" noTextEdit="1"/>
              </p:cNvSpPr>
              <p:nvPr/>
            </p:nvSpPr>
            <p:spPr>
              <a:xfrm>
                <a:off x="-10055" y="3247979"/>
                <a:ext cx="1180515" cy="64633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églalap 26"/>
              <p:cNvSpPr/>
              <p:nvPr/>
            </p:nvSpPr>
            <p:spPr>
              <a:xfrm>
                <a:off x="5230460" y="4847916"/>
                <a:ext cx="47519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cs typeface="Times New Roman" panose="02020603050405020304" pitchFamily="18" charset="0"/>
                        </a:rPr>
                        <m:t>𝑠</m:t>
                      </m:r>
                    </m:oMath>
                  </m:oMathPara>
                </a14:m>
                <a:endParaRPr lang="en-US" sz="3200" dirty="0"/>
              </a:p>
            </p:txBody>
          </p:sp>
        </mc:Choice>
        <mc:Fallback>
          <p:sp>
            <p:nvSpPr>
              <p:cNvPr id="27" name="Téglalap 26"/>
              <p:cNvSpPr>
                <a:spLocks noRot="1" noChangeAspect="1" noMove="1" noResize="1" noEditPoints="1" noAdjustHandles="1" noChangeArrowheads="1" noChangeShapeType="1" noTextEdit="1"/>
              </p:cNvSpPr>
              <p:nvPr/>
            </p:nvSpPr>
            <p:spPr>
              <a:xfrm>
                <a:off x="5230460" y="4847916"/>
                <a:ext cx="475194" cy="584775"/>
              </a:xfrm>
              <a:prstGeom prst="rect">
                <a:avLst/>
              </a:prstGeom>
              <a:blipFill rotWithShape="1">
                <a:blip r:embed="rId6"/>
                <a:stretch>
                  <a:fillRect/>
                </a:stretch>
              </a:blipFill>
            </p:spPr>
            <p:txBody>
              <a:bodyPr/>
              <a:lstStyle/>
              <a:p>
                <a:r>
                  <a:rPr lang="en-US">
                    <a:noFill/>
                  </a:rPr>
                  <a:t> </a:t>
                </a:r>
              </a:p>
            </p:txBody>
          </p:sp>
        </mc:Fallback>
      </mc:AlternateContent>
      <p:sp>
        <p:nvSpPr>
          <p:cNvPr id="28" name="Szabadkézi sokszög 27"/>
          <p:cNvSpPr/>
          <p:nvPr/>
        </p:nvSpPr>
        <p:spPr>
          <a:xfrm>
            <a:off x="1125390" y="3624391"/>
            <a:ext cx="4460339" cy="1968142"/>
          </a:xfrm>
          <a:custGeom>
            <a:avLst/>
            <a:gdLst>
              <a:gd name="connsiteX0" fmla="*/ 0 w 3993266"/>
              <a:gd name="connsiteY0" fmla="*/ 355626 h 668213"/>
              <a:gd name="connsiteX1" fmla="*/ 532436 w 3993266"/>
              <a:gd name="connsiteY1" fmla="*/ 8385 h 668213"/>
              <a:gd name="connsiteX2" fmla="*/ 1169043 w 3993266"/>
              <a:gd name="connsiteY2" fmla="*/ 668142 h 668213"/>
              <a:gd name="connsiteX3" fmla="*/ 2002420 w 3993266"/>
              <a:gd name="connsiteY3" fmla="*/ 54684 h 668213"/>
              <a:gd name="connsiteX4" fmla="*/ 2731625 w 3993266"/>
              <a:gd name="connsiteY4" fmla="*/ 668142 h 668213"/>
              <a:gd name="connsiteX5" fmla="*/ 3391382 w 3993266"/>
              <a:gd name="connsiteY5" fmla="*/ 66259 h 668213"/>
              <a:gd name="connsiteX6" fmla="*/ 3993266 w 3993266"/>
              <a:gd name="connsiteY6" fmla="*/ 668142 h 668213"/>
              <a:gd name="connsiteX0" fmla="*/ 0 w 3993266"/>
              <a:gd name="connsiteY0" fmla="*/ 355626 h 668213"/>
              <a:gd name="connsiteX1" fmla="*/ 532436 w 3993266"/>
              <a:gd name="connsiteY1" fmla="*/ 8385 h 668213"/>
              <a:gd name="connsiteX2" fmla="*/ 1169043 w 3993266"/>
              <a:gd name="connsiteY2" fmla="*/ 668142 h 668213"/>
              <a:gd name="connsiteX3" fmla="*/ 2002420 w 3993266"/>
              <a:gd name="connsiteY3" fmla="*/ 54684 h 668213"/>
              <a:gd name="connsiteX4" fmla="*/ 2731625 w 3993266"/>
              <a:gd name="connsiteY4" fmla="*/ 668142 h 668213"/>
              <a:gd name="connsiteX5" fmla="*/ 3449255 w 3993266"/>
              <a:gd name="connsiteY5" fmla="*/ 66259 h 668213"/>
              <a:gd name="connsiteX6" fmla="*/ 3993266 w 3993266"/>
              <a:gd name="connsiteY6" fmla="*/ 668142 h 668213"/>
              <a:gd name="connsiteX0" fmla="*/ 0 w 3993266"/>
              <a:gd name="connsiteY0" fmla="*/ 355626 h 668183"/>
              <a:gd name="connsiteX1" fmla="*/ 532436 w 3993266"/>
              <a:gd name="connsiteY1" fmla="*/ 8385 h 668183"/>
              <a:gd name="connsiteX2" fmla="*/ 1169043 w 3993266"/>
              <a:gd name="connsiteY2" fmla="*/ 668142 h 668183"/>
              <a:gd name="connsiteX3" fmla="*/ 1921397 w 3993266"/>
              <a:gd name="connsiteY3" fmla="*/ 31534 h 668183"/>
              <a:gd name="connsiteX4" fmla="*/ 2731625 w 3993266"/>
              <a:gd name="connsiteY4" fmla="*/ 668142 h 668183"/>
              <a:gd name="connsiteX5" fmla="*/ 3449255 w 3993266"/>
              <a:gd name="connsiteY5" fmla="*/ 66259 h 668183"/>
              <a:gd name="connsiteX6" fmla="*/ 3993266 w 3993266"/>
              <a:gd name="connsiteY6" fmla="*/ 668142 h 668183"/>
              <a:gd name="connsiteX0" fmla="*/ 0 w 3993266"/>
              <a:gd name="connsiteY0" fmla="*/ 355626 h 668183"/>
              <a:gd name="connsiteX1" fmla="*/ 532436 w 3993266"/>
              <a:gd name="connsiteY1" fmla="*/ 8385 h 668183"/>
              <a:gd name="connsiteX2" fmla="*/ 1169043 w 3993266"/>
              <a:gd name="connsiteY2" fmla="*/ 668142 h 668183"/>
              <a:gd name="connsiteX3" fmla="*/ 1967696 w 3993266"/>
              <a:gd name="connsiteY3" fmla="*/ 31534 h 668183"/>
              <a:gd name="connsiteX4" fmla="*/ 2731625 w 3993266"/>
              <a:gd name="connsiteY4" fmla="*/ 668142 h 668183"/>
              <a:gd name="connsiteX5" fmla="*/ 3449255 w 3993266"/>
              <a:gd name="connsiteY5" fmla="*/ 66259 h 668183"/>
              <a:gd name="connsiteX6" fmla="*/ 3993266 w 3993266"/>
              <a:gd name="connsiteY6" fmla="*/ 668142 h 668183"/>
              <a:gd name="connsiteX0" fmla="*/ 0 w 3993266"/>
              <a:gd name="connsiteY0" fmla="*/ 152671 h 731446"/>
              <a:gd name="connsiteX1" fmla="*/ 532436 w 3993266"/>
              <a:gd name="connsiteY1" fmla="*/ 71648 h 731446"/>
              <a:gd name="connsiteX2" fmla="*/ 1169043 w 3993266"/>
              <a:gd name="connsiteY2" fmla="*/ 731405 h 731446"/>
              <a:gd name="connsiteX3" fmla="*/ 1967696 w 3993266"/>
              <a:gd name="connsiteY3" fmla="*/ 94797 h 731446"/>
              <a:gd name="connsiteX4" fmla="*/ 2731625 w 3993266"/>
              <a:gd name="connsiteY4" fmla="*/ 731405 h 731446"/>
              <a:gd name="connsiteX5" fmla="*/ 3449255 w 3993266"/>
              <a:gd name="connsiteY5" fmla="*/ 129522 h 731446"/>
              <a:gd name="connsiteX6" fmla="*/ 3993266 w 3993266"/>
              <a:gd name="connsiteY6" fmla="*/ 731405 h 731446"/>
              <a:gd name="connsiteX0" fmla="*/ 0 w 3993266"/>
              <a:gd name="connsiteY0" fmla="*/ 57874 h 671657"/>
              <a:gd name="connsiteX1" fmla="*/ 578735 w 3993266"/>
              <a:gd name="connsiteY1" fmla="*/ 532436 h 671657"/>
              <a:gd name="connsiteX2" fmla="*/ 1169043 w 3993266"/>
              <a:gd name="connsiteY2" fmla="*/ 636608 h 671657"/>
              <a:gd name="connsiteX3" fmla="*/ 1967696 w 3993266"/>
              <a:gd name="connsiteY3" fmla="*/ 0 h 671657"/>
              <a:gd name="connsiteX4" fmla="*/ 2731625 w 3993266"/>
              <a:gd name="connsiteY4" fmla="*/ 636608 h 671657"/>
              <a:gd name="connsiteX5" fmla="*/ 3449255 w 3993266"/>
              <a:gd name="connsiteY5" fmla="*/ 34725 h 671657"/>
              <a:gd name="connsiteX6" fmla="*/ 3993266 w 3993266"/>
              <a:gd name="connsiteY6" fmla="*/ 636608 h 671657"/>
              <a:gd name="connsiteX0" fmla="*/ 0 w 3993266"/>
              <a:gd name="connsiteY0" fmla="*/ 61997 h 1035004"/>
              <a:gd name="connsiteX1" fmla="*/ 578735 w 3993266"/>
              <a:gd name="connsiteY1" fmla="*/ 536559 h 1035004"/>
              <a:gd name="connsiteX2" fmla="*/ 1111170 w 3993266"/>
              <a:gd name="connsiteY2" fmla="*/ 1022696 h 1035004"/>
              <a:gd name="connsiteX3" fmla="*/ 1967696 w 3993266"/>
              <a:gd name="connsiteY3" fmla="*/ 4123 h 1035004"/>
              <a:gd name="connsiteX4" fmla="*/ 2731625 w 3993266"/>
              <a:gd name="connsiteY4" fmla="*/ 640731 h 1035004"/>
              <a:gd name="connsiteX5" fmla="*/ 3449255 w 3993266"/>
              <a:gd name="connsiteY5" fmla="*/ 38848 h 1035004"/>
              <a:gd name="connsiteX6" fmla="*/ 3993266 w 3993266"/>
              <a:gd name="connsiteY6" fmla="*/ 640731 h 1035004"/>
              <a:gd name="connsiteX0" fmla="*/ 0 w 3993266"/>
              <a:gd name="connsiteY0" fmla="*/ 45398 h 1060546"/>
              <a:gd name="connsiteX1" fmla="*/ 578735 w 3993266"/>
              <a:gd name="connsiteY1" fmla="*/ 519960 h 1060546"/>
              <a:gd name="connsiteX2" fmla="*/ 1111170 w 3993266"/>
              <a:gd name="connsiteY2" fmla="*/ 1006097 h 1060546"/>
              <a:gd name="connsiteX3" fmla="*/ 1967696 w 3993266"/>
              <a:gd name="connsiteY3" fmla="*/ 1006096 h 1060546"/>
              <a:gd name="connsiteX4" fmla="*/ 2731625 w 3993266"/>
              <a:gd name="connsiteY4" fmla="*/ 624132 h 1060546"/>
              <a:gd name="connsiteX5" fmla="*/ 3449255 w 3993266"/>
              <a:gd name="connsiteY5" fmla="*/ 22249 h 1060546"/>
              <a:gd name="connsiteX6" fmla="*/ 3993266 w 3993266"/>
              <a:gd name="connsiteY6" fmla="*/ 624132 h 1060546"/>
              <a:gd name="connsiteX0" fmla="*/ 0 w 3993266"/>
              <a:gd name="connsiteY0" fmla="*/ 45398 h 1280429"/>
              <a:gd name="connsiteX1" fmla="*/ 578735 w 3993266"/>
              <a:gd name="connsiteY1" fmla="*/ 519960 h 1280429"/>
              <a:gd name="connsiteX2" fmla="*/ 1111170 w 3993266"/>
              <a:gd name="connsiteY2" fmla="*/ 1006097 h 1280429"/>
              <a:gd name="connsiteX3" fmla="*/ 1967696 w 3993266"/>
              <a:gd name="connsiteY3" fmla="*/ 1006096 h 1280429"/>
              <a:gd name="connsiteX4" fmla="*/ 2731625 w 3993266"/>
              <a:gd name="connsiteY4" fmla="*/ 1237590 h 1280429"/>
              <a:gd name="connsiteX5" fmla="*/ 3449255 w 3993266"/>
              <a:gd name="connsiteY5" fmla="*/ 22249 h 1280429"/>
              <a:gd name="connsiteX6" fmla="*/ 3993266 w 3993266"/>
              <a:gd name="connsiteY6" fmla="*/ 624132 h 1280429"/>
              <a:gd name="connsiteX0" fmla="*/ 0 w 3993266"/>
              <a:gd name="connsiteY0" fmla="*/ 45398 h 1242843"/>
              <a:gd name="connsiteX1" fmla="*/ 578735 w 3993266"/>
              <a:gd name="connsiteY1" fmla="*/ 519960 h 1242843"/>
              <a:gd name="connsiteX2" fmla="*/ 1111170 w 3993266"/>
              <a:gd name="connsiteY2" fmla="*/ 1006097 h 1242843"/>
              <a:gd name="connsiteX3" fmla="*/ 1967696 w 3993266"/>
              <a:gd name="connsiteY3" fmla="*/ 1006096 h 1242843"/>
              <a:gd name="connsiteX4" fmla="*/ 2731625 w 3993266"/>
              <a:gd name="connsiteY4" fmla="*/ 1237590 h 1242843"/>
              <a:gd name="connsiteX5" fmla="*/ 3541853 w 3993266"/>
              <a:gd name="connsiteY5" fmla="*/ 1121844 h 1242843"/>
              <a:gd name="connsiteX6" fmla="*/ 3993266 w 3993266"/>
              <a:gd name="connsiteY6" fmla="*/ 624132 h 1242843"/>
              <a:gd name="connsiteX0" fmla="*/ 0 w 4444679"/>
              <a:gd name="connsiteY0" fmla="*/ 45398 h 1364912"/>
              <a:gd name="connsiteX1" fmla="*/ 578735 w 4444679"/>
              <a:gd name="connsiteY1" fmla="*/ 519960 h 1364912"/>
              <a:gd name="connsiteX2" fmla="*/ 1111170 w 4444679"/>
              <a:gd name="connsiteY2" fmla="*/ 1006097 h 1364912"/>
              <a:gd name="connsiteX3" fmla="*/ 1967696 w 4444679"/>
              <a:gd name="connsiteY3" fmla="*/ 1006096 h 1364912"/>
              <a:gd name="connsiteX4" fmla="*/ 2731625 w 4444679"/>
              <a:gd name="connsiteY4" fmla="*/ 1237590 h 1364912"/>
              <a:gd name="connsiteX5" fmla="*/ 3541853 w 4444679"/>
              <a:gd name="connsiteY5" fmla="*/ 1121844 h 1364912"/>
              <a:gd name="connsiteX6" fmla="*/ 4444679 w 4444679"/>
              <a:gd name="connsiteY6" fmla="*/ 1364912 h 1364912"/>
              <a:gd name="connsiteX0" fmla="*/ 0 w 4444679"/>
              <a:gd name="connsiteY0" fmla="*/ 0 h 1319514"/>
              <a:gd name="connsiteX1" fmla="*/ 578735 w 4444679"/>
              <a:gd name="connsiteY1" fmla="*/ 474562 h 1319514"/>
              <a:gd name="connsiteX2" fmla="*/ 1111170 w 4444679"/>
              <a:gd name="connsiteY2" fmla="*/ 960699 h 1319514"/>
              <a:gd name="connsiteX3" fmla="*/ 1967696 w 4444679"/>
              <a:gd name="connsiteY3" fmla="*/ 960698 h 1319514"/>
              <a:gd name="connsiteX4" fmla="*/ 2731625 w 4444679"/>
              <a:gd name="connsiteY4" fmla="*/ 1192192 h 1319514"/>
              <a:gd name="connsiteX5" fmla="*/ 3541853 w 4444679"/>
              <a:gd name="connsiteY5" fmla="*/ 1076446 h 1319514"/>
              <a:gd name="connsiteX6" fmla="*/ 4444679 w 4444679"/>
              <a:gd name="connsiteY6" fmla="*/ 1319514 h 1319514"/>
              <a:gd name="connsiteX0" fmla="*/ 0 w 4444679"/>
              <a:gd name="connsiteY0" fmla="*/ 0 h 1319514"/>
              <a:gd name="connsiteX1" fmla="*/ 578735 w 4444679"/>
              <a:gd name="connsiteY1" fmla="*/ 474562 h 1319514"/>
              <a:gd name="connsiteX2" fmla="*/ 995423 w 4444679"/>
              <a:gd name="connsiteY2" fmla="*/ 902826 h 1319514"/>
              <a:gd name="connsiteX3" fmla="*/ 1967696 w 4444679"/>
              <a:gd name="connsiteY3" fmla="*/ 960698 h 1319514"/>
              <a:gd name="connsiteX4" fmla="*/ 2731625 w 4444679"/>
              <a:gd name="connsiteY4" fmla="*/ 1192192 h 1319514"/>
              <a:gd name="connsiteX5" fmla="*/ 3541853 w 4444679"/>
              <a:gd name="connsiteY5" fmla="*/ 1076446 h 1319514"/>
              <a:gd name="connsiteX6" fmla="*/ 4444679 w 4444679"/>
              <a:gd name="connsiteY6" fmla="*/ 1319514 h 1319514"/>
              <a:gd name="connsiteX0" fmla="*/ 0 w 4444679"/>
              <a:gd name="connsiteY0" fmla="*/ 0 h 1319514"/>
              <a:gd name="connsiteX1" fmla="*/ 578735 w 4444679"/>
              <a:gd name="connsiteY1" fmla="*/ 474562 h 1319514"/>
              <a:gd name="connsiteX2" fmla="*/ 995423 w 4444679"/>
              <a:gd name="connsiteY2" fmla="*/ 902826 h 1319514"/>
              <a:gd name="connsiteX3" fmla="*/ 1967696 w 4444679"/>
              <a:gd name="connsiteY3" fmla="*/ 1041720 h 1319514"/>
              <a:gd name="connsiteX4" fmla="*/ 2731625 w 4444679"/>
              <a:gd name="connsiteY4" fmla="*/ 1192192 h 1319514"/>
              <a:gd name="connsiteX5" fmla="*/ 3541853 w 4444679"/>
              <a:gd name="connsiteY5" fmla="*/ 1076446 h 1319514"/>
              <a:gd name="connsiteX6" fmla="*/ 4444679 w 4444679"/>
              <a:gd name="connsiteY6" fmla="*/ 1319514 h 1319514"/>
              <a:gd name="connsiteX0" fmla="*/ 0 w 4444679"/>
              <a:gd name="connsiteY0" fmla="*/ 0 h 1319514"/>
              <a:gd name="connsiteX1" fmla="*/ 544011 w 4444679"/>
              <a:gd name="connsiteY1" fmla="*/ 515894 h 1319514"/>
              <a:gd name="connsiteX2" fmla="*/ 995423 w 4444679"/>
              <a:gd name="connsiteY2" fmla="*/ 902826 h 1319514"/>
              <a:gd name="connsiteX3" fmla="*/ 1967696 w 4444679"/>
              <a:gd name="connsiteY3" fmla="*/ 1041720 h 1319514"/>
              <a:gd name="connsiteX4" fmla="*/ 2731625 w 4444679"/>
              <a:gd name="connsiteY4" fmla="*/ 1192192 h 1319514"/>
              <a:gd name="connsiteX5" fmla="*/ 3541853 w 4444679"/>
              <a:gd name="connsiteY5" fmla="*/ 1076446 h 1319514"/>
              <a:gd name="connsiteX6" fmla="*/ 4444679 w 4444679"/>
              <a:gd name="connsiteY6" fmla="*/ 1319514 h 1319514"/>
              <a:gd name="connsiteX0" fmla="*/ 0 w 4444679"/>
              <a:gd name="connsiteY0" fmla="*/ 0 h 1319514"/>
              <a:gd name="connsiteX1" fmla="*/ 544011 w 4444679"/>
              <a:gd name="connsiteY1" fmla="*/ 515894 h 1319514"/>
              <a:gd name="connsiteX2" fmla="*/ 1030147 w 4444679"/>
              <a:gd name="connsiteY2" fmla="*/ 935891 h 1319514"/>
              <a:gd name="connsiteX3" fmla="*/ 1967696 w 4444679"/>
              <a:gd name="connsiteY3" fmla="*/ 1041720 h 1319514"/>
              <a:gd name="connsiteX4" fmla="*/ 2731625 w 4444679"/>
              <a:gd name="connsiteY4" fmla="*/ 1192192 h 1319514"/>
              <a:gd name="connsiteX5" fmla="*/ 3541853 w 4444679"/>
              <a:gd name="connsiteY5" fmla="*/ 1076446 h 1319514"/>
              <a:gd name="connsiteX6" fmla="*/ 4444679 w 4444679"/>
              <a:gd name="connsiteY6" fmla="*/ 1319514 h 1319514"/>
              <a:gd name="connsiteX0" fmla="*/ 0 w 4444679"/>
              <a:gd name="connsiteY0" fmla="*/ 0 h 1319514"/>
              <a:gd name="connsiteX1" fmla="*/ 544011 w 4444679"/>
              <a:gd name="connsiteY1" fmla="*/ 515894 h 1319514"/>
              <a:gd name="connsiteX2" fmla="*/ 1030147 w 4444679"/>
              <a:gd name="connsiteY2" fmla="*/ 935891 h 1319514"/>
              <a:gd name="connsiteX3" fmla="*/ 2013995 w 4444679"/>
              <a:gd name="connsiteY3" fmla="*/ 1074785 h 1319514"/>
              <a:gd name="connsiteX4" fmla="*/ 2731625 w 4444679"/>
              <a:gd name="connsiteY4" fmla="*/ 1192192 h 1319514"/>
              <a:gd name="connsiteX5" fmla="*/ 3541853 w 4444679"/>
              <a:gd name="connsiteY5" fmla="*/ 1076446 h 1319514"/>
              <a:gd name="connsiteX6" fmla="*/ 4444679 w 4444679"/>
              <a:gd name="connsiteY6" fmla="*/ 1319514 h 1319514"/>
              <a:gd name="connsiteX0" fmla="*/ 0 w 4444679"/>
              <a:gd name="connsiteY0" fmla="*/ 0 h 1319514"/>
              <a:gd name="connsiteX1" fmla="*/ 544011 w 4444679"/>
              <a:gd name="connsiteY1" fmla="*/ 515894 h 1319514"/>
              <a:gd name="connsiteX2" fmla="*/ 1030147 w 4444679"/>
              <a:gd name="connsiteY2" fmla="*/ 935891 h 1319514"/>
              <a:gd name="connsiteX3" fmla="*/ 2013995 w 4444679"/>
              <a:gd name="connsiteY3" fmla="*/ 1074785 h 1319514"/>
              <a:gd name="connsiteX4" fmla="*/ 2720050 w 4444679"/>
              <a:gd name="connsiteY4" fmla="*/ 1225258 h 1319514"/>
              <a:gd name="connsiteX5" fmla="*/ 3541853 w 4444679"/>
              <a:gd name="connsiteY5" fmla="*/ 1076446 h 1319514"/>
              <a:gd name="connsiteX6" fmla="*/ 4444679 w 4444679"/>
              <a:gd name="connsiteY6" fmla="*/ 1319514 h 1319514"/>
              <a:gd name="connsiteX0" fmla="*/ 0 w 4444679"/>
              <a:gd name="connsiteY0" fmla="*/ 0 h 1319514"/>
              <a:gd name="connsiteX1" fmla="*/ 544011 w 4444679"/>
              <a:gd name="connsiteY1" fmla="*/ 515894 h 1319514"/>
              <a:gd name="connsiteX2" fmla="*/ 1030147 w 4444679"/>
              <a:gd name="connsiteY2" fmla="*/ 935891 h 1319514"/>
              <a:gd name="connsiteX3" fmla="*/ 2013995 w 4444679"/>
              <a:gd name="connsiteY3" fmla="*/ 1074785 h 1319514"/>
              <a:gd name="connsiteX4" fmla="*/ 2720050 w 4444679"/>
              <a:gd name="connsiteY4" fmla="*/ 1225258 h 1319514"/>
              <a:gd name="connsiteX5" fmla="*/ 3541853 w 4444679"/>
              <a:gd name="connsiteY5" fmla="*/ 1076446 h 1319514"/>
              <a:gd name="connsiteX6" fmla="*/ 3586227 w 4444679"/>
              <a:gd name="connsiteY6" fmla="*/ 1074636 h 1319514"/>
              <a:gd name="connsiteX7" fmla="*/ 4444679 w 4444679"/>
              <a:gd name="connsiteY7" fmla="*/ 1319514 h 1319514"/>
              <a:gd name="connsiteX0" fmla="*/ 0 w 4444679"/>
              <a:gd name="connsiteY0" fmla="*/ 0 h 1319514"/>
              <a:gd name="connsiteX1" fmla="*/ 544011 w 4444679"/>
              <a:gd name="connsiteY1" fmla="*/ 515894 h 1319514"/>
              <a:gd name="connsiteX2" fmla="*/ 1030147 w 4444679"/>
              <a:gd name="connsiteY2" fmla="*/ 935891 h 1319514"/>
              <a:gd name="connsiteX3" fmla="*/ 2013995 w 4444679"/>
              <a:gd name="connsiteY3" fmla="*/ 1074785 h 1319514"/>
              <a:gd name="connsiteX4" fmla="*/ 2720050 w 4444679"/>
              <a:gd name="connsiteY4" fmla="*/ 1225258 h 1319514"/>
              <a:gd name="connsiteX5" fmla="*/ 3541853 w 4444679"/>
              <a:gd name="connsiteY5" fmla="*/ 1076446 h 1319514"/>
              <a:gd name="connsiteX6" fmla="*/ 4444679 w 4444679"/>
              <a:gd name="connsiteY6" fmla="*/ 1319514 h 1319514"/>
              <a:gd name="connsiteX0" fmla="*/ 0 w 4444679"/>
              <a:gd name="connsiteY0" fmla="*/ 0 h 1319514"/>
              <a:gd name="connsiteX1" fmla="*/ 544011 w 4444679"/>
              <a:gd name="connsiteY1" fmla="*/ 515894 h 1319514"/>
              <a:gd name="connsiteX2" fmla="*/ 1030147 w 4444679"/>
              <a:gd name="connsiteY2" fmla="*/ 935891 h 1319514"/>
              <a:gd name="connsiteX3" fmla="*/ 2013995 w 4444679"/>
              <a:gd name="connsiteY3" fmla="*/ 1074785 h 1319514"/>
              <a:gd name="connsiteX4" fmla="*/ 2720050 w 4444679"/>
              <a:gd name="connsiteY4" fmla="*/ 1225258 h 1319514"/>
              <a:gd name="connsiteX5" fmla="*/ 3622876 w 4444679"/>
              <a:gd name="connsiteY5" fmla="*/ 1225241 h 1319514"/>
              <a:gd name="connsiteX6" fmla="*/ 4444679 w 4444679"/>
              <a:gd name="connsiteY6" fmla="*/ 1319514 h 1319514"/>
              <a:gd name="connsiteX0" fmla="*/ 0 w 4514127"/>
              <a:gd name="connsiteY0" fmla="*/ 0 h 1253383"/>
              <a:gd name="connsiteX1" fmla="*/ 544011 w 4514127"/>
              <a:gd name="connsiteY1" fmla="*/ 515894 h 1253383"/>
              <a:gd name="connsiteX2" fmla="*/ 1030147 w 4514127"/>
              <a:gd name="connsiteY2" fmla="*/ 935891 h 1253383"/>
              <a:gd name="connsiteX3" fmla="*/ 2013995 w 4514127"/>
              <a:gd name="connsiteY3" fmla="*/ 1074785 h 1253383"/>
              <a:gd name="connsiteX4" fmla="*/ 2720050 w 4514127"/>
              <a:gd name="connsiteY4" fmla="*/ 1225258 h 1253383"/>
              <a:gd name="connsiteX5" fmla="*/ 3622876 w 4514127"/>
              <a:gd name="connsiteY5" fmla="*/ 1225241 h 1253383"/>
              <a:gd name="connsiteX6" fmla="*/ 4514127 w 4514127"/>
              <a:gd name="connsiteY6" fmla="*/ 1253383 h 1253383"/>
              <a:gd name="connsiteX0" fmla="*/ 0 w 4514127"/>
              <a:gd name="connsiteY0" fmla="*/ 0 h 1253383"/>
              <a:gd name="connsiteX1" fmla="*/ 544011 w 4514127"/>
              <a:gd name="connsiteY1" fmla="*/ 515894 h 1253383"/>
              <a:gd name="connsiteX2" fmla="*/ 1030147 w 4514127"/>
              <a:gd name="connsiteY2" fmla="*/ 935891 h 1253383"/>
              <a:gd name="connsiteX3" fmla="*/ 2013995 w 4514127"/>
              <a:gd name="connsiteY3" fmla="*/ 1074785 h 1253383"/>
              <a:gd name="connsiteX4" fmla="*/ 2720050 w 4514127"/>
              <a:gd name="connsiteY4" fmla="*/ 1225258 h 1253383"/>
              <a:gd name="connsiteX5" fmla="*/ 3622876 w 4514127"/>
              <a:gd name="connsiteY5" fmla="*/ 1225241 h 1253383"/>
              <a:gd name="connsiteX6" fmla="*/ 4514127 w 4514127"/>
              <a:gd name="connsiteY6" fmla="*/ 1253383 h 1253383"/>
              <a:gd name="connsiteX0" fmla="*/ 0 w 4514127"/>
              <a:gd name="connsiteY0" fmla="*/ 0 h 1253383"/>
              <a:gd name="connsiteX1" fmla="*/ 544011 w 4514127"/>
              <a:gd name="connsiteY1" fmla="*/ 515894 h 1253383"/>
              <a:gd name="connsiteX2" fmla="*/ 1030147 w 4514127"/>
              <a:gd name="connsiteY2" fmla="*/ 935891 h 1253383"/>
              <a:gd name="connsiteX3" fmla="*/ 2013995 w 4514127"/>
              <a:gd name="connsiteY3" fmla="*/ 1074785 h 1253383"/>
              <a:gd name="connsiteX4" fmla="*/ 2835797 w 4514127"/>
              <a:gd name="connsiteY4" fmla="*/ 1200459 h 1253383"/>
              <a:gd name="connsiteX5" fmla="*/ 3622876 w 4514127"/>
              <a:gd name="connsiteY5" fmla="*/ 1225241 h 1253383"/>
              <a:gd name="connsiteX6" fmla="*/ 4514127 w 4514127"/>
              <a:gd name="connsiteY6" fmla="*/ 1253383 h 1253383"/>
              <a:gd name="connsiteX0" fmla="*/ 0 w 4514127"/>
              <a:gd name="connsiteY0" fmla="*/ 0 h 1253383"/>
              <a:gd name="connsiteX1" fmla="*/ 315411 w 4514127"/>
              <a:gd name="connsiteY1" fmla="*/ 522591 h 1253383"/>
              <a:gd name="connsiteX2" fmla="*/ 1030147 w 4514127"/>
              <a:gd name="connsiteY2" fmla="*/ 935891 h 1253383"/>
              <a:gd name="connsiteX3" fmla="*/ 2013995 w 4514127"/>
              <a:gd name="connsiteY3" fmla="*/ 1074785 h 1253383"/>
              <a:gd name="connsiteX4" fmla="*/ 2835797 w 4514127"/>
              <a:gd name="connsiteY4" fmla="*/ 1200459 h 1253383"/>
              <a:gd name="connsiteX5" fmla="*/ 3622876 w 4514127"/>
              <a:gd name="connsiteY5" fmla="*/ 1225241 h 1253383"/>
              <a:gd name="connsiteX6" fmla="*/ 4514127 w 4514127"/>
              <a:gd name="connsiteY6" fmla="*/ 1253383 h 1253383"/>
              <a:gd name="connsiteX0" fmla="*/ 0 w 4514127"/>
              <a:gd name="connsiteY0" fmla="*/ 0 h 1253383"/>
              <a:gd name="connsiteX1" fmla="*/ 315411 w 4514127"/>
              <a:gd name="connsiteY1" fmla="*/ 522591 h 1253383"/>
              <a:gd name="connsiteX2" fmla="*/ 1030147 w 4514127"/>
              <a:gd name="connsiteY2" fmla="*/ 935891 h 1253383"/>
              <a:gd name="connsiteX3" fmla="*/ 2013995 w 4514127"/>
              <a:gd name="connsiteY3" fmla="*/ 1074785 h 1253383"/>
              <a:gd name="connsiteX4" fmla="*/ 2835797 w 4514127"/>
              <a:gd name="connsiteY4" fmla="*/ 1200459 h 1253383"/>
              <a:gd name="connsiteX5" fmla="*/ 3622876 w 4514127"/>
              <a:gd name="connsiteY5" fmla="*/ 1225241 h 1253383"/>
              <a:gd name="connsiteX6" fmla="*/ 4514127 w 4514127"/>
              <a:gd name="connsiteY6" fmla="*/ 1253383 h 1253383"/>
              <a:gd name="connsiteX0" fmla="*/ 0 w 4514127"/>
              <a:gd name="connsiteY0" fmla="*/ 0 h 1253383"/>
              <a:gd name="connsiteX1" fmla="*/ 315411 w 4514127"/>
              <a:gd name="connsiteY1" fmla="*/ 556158 h 1253383"/>
              <a:gd name="connsiteX2" fmla="*/ 1030147 w 4514127"/>
              <a:gd name="connsiteY2" fmla="*/ 935891 h 1253383"/>
              <a:gd name="connsiteX3" fmla="*/ 2013995 w 4514127"/>
              <a:gd name="connsiteY3" fmla="*/ 1074785 h 1253383"/>
              <a:gd name="connsiteX4" fmla="*/ 2835797 w 4514127"/>
              <a:gd name="connsiteY4" fmla="*/ 1200459 h 1253383"/>
              <a:gd name="connsiteX5" fmla="*/ 3622876 w 4514127"/>
              <a:gd name="connsiteY5" fmla="*/ 1225241 h 1253383"/>
              <a:gd name="connsiteX6" fmla="*/ 4514127 w 4514127"/>
              <a:gd name="connsiteY6" fmla="*/ 1253383 h 1253383"/>
              <a:gd name="connsiteX0" fmla="*/ 0 w 4514127"/>
              <a:gd name="connsiteY0" fmla="*/ 0 h 1253383"/>
              <a:gd name="connsiteX1" fmla="*/ 315411 w 4514127"/>
              <a:gd name="connsiteY1" fmla="*/ 556158 h 1253383"/>
              <a:gd name="connsiteX2" fmla="*/ 1137724 w 4514127"/>
              <a:gd name="connsiteY2" fmla="*/ 784843 h 1253383"/>
              <a:gd name="connsiteX3" fmla="*/ 2013995 w 4514127"/>
              <a:gd name="connsiteY3" fmla="*/ 1074785 h 1253383"/>
              <a:gd name="connsiteX4" fmla="*/ 2835797 w 4514127"/>
              <a:gd name="connsiteY4" fmla="*/ 1200459 h 1253383"/>
              <a:gd name="connsiteX5" fmla="*/ 3622876 w 4514127"/>
              <a:gd name="connsiteY5" fmla="*/ 1225241 h 1253383"/>
              <a:gd name="connsiteX6" fmla="*/ 4514127 w 4514127"/>
              <a:gd name="connsiteY6" fmla="*/ 1253383 h 1253383"/>
              <a:gd name="connsiteX0" fmla="*/ 0 w 4514127"/>
              <a:gd name="connsiteY0" fmla="*/ 0 h 1253383"/>
              <a:gd name="connsiteX1" fmla="*/ 315411 w 4514127"/>
              <a:gd name="connsiteY1" fmla="*/ 556158 h 1253383"/>
              <a:gd name="connsiteX2" fmla="*/ 1137724 w 4514127"/>
              <a:gd name="connsiteY2" fmla="*/ 784843 h 1253383"/>
              <a:gd name="connsiteX3" fmla="*/ 1987101 w 4514127"/>
              <a:gd name="connsiteY3" fmla="*/ 1175484 h 1253383"/>
              <a:gd name="connsiteX4" fmla="*/ 2835797 w 4514127"/>
              <a:gd name="connsiteY4" fmla="*/ 1200459 h 1253383"/>
              <a:gd name="connsiteX5" fmla="*/ 3622876 w 4514127"/>
              <a:gd name="connsiteY5" fmla="*/ 1225241 h 1253383"/>
              <a:gd name="connsiteX6" fmla="*/ 4514127 w 4514127"/>
              <a:gd name="connsiteY6" fmla="*/ 1253383 h 1253383"/>
              <a:gd name="connsiteX0" fmla="*/ 0 w 4514127"/>
              <a:gd name="connsiteY0" fmla="*/ 0 h 1253383"/>
              <a:gd name="connsiteX1" fmla="*/ 315411 w 4514127"/>
              <a:gd name="connsiteY1" fmla="*/ 556158 h 1253383"/>
              <a:gd name="connsiteX2" fmla="*/ 1137724 w 4514127"/>
              <a:gd name="connsiteY2" fmla="*/ 784843 h 1253383"/>
              <a:gd name="connsiteX3" fmla="*/ 2000548 w 4514127"/>
              <a:gd name="connsiteY3" fmla="*/ 1150310 h 1253383"/>
              <a:gd name="connsiteX4" fmla="*/ 2835797 w 4514127"/>
              <a:gd name="connsiteY4" fmla="*/ 1200459 h 1253383"/>
              <a:gd name="connsiteX5" fmla="*/ 3622876 w 4514127"/>
              <a:gd name="connsiteY5" fmla="*/ 1225241 h 1253383"/>
              <a:gd name="connsiteX6" fmla="*/ 4514127 w 4514127"/>
              <a:gd name="connsiteY6" fmla="*/ 1253383 h 1253383"/>
              <a:gd name="connsiteX0" fmla="*/ 0 w 4514127"/>
              <a:gd name="connsiteY0" fmla="*/ 0 h 1253383"/>
              <a:gd name="connsiteX1" fmla="*/ 315411 w 4514127"/>
              <a:gd name="connsiteY1" fmla="*/ 556158 h 1253383"/>
              <a:gd name="connsiteX2" fmla="*/ 1137724 w 4514127"/>
              <a:gd name="connsiteY2" fmla="*/ 784843 h 1253383"/>
              <a:gd name="connsiteX3" fmla="*/ 2000548 w 4514127"/>
              <a:gd name="connsiteY3" fmla="*/ 1150310 h 1253383"/>
              <a:gd name="connsiteX4" fmla="*/ 2835797 w 4514127"/>
              <a:gd name="connsiteY4" fmla="*/ 1200459 h 1253383"/>
              <a:gd name="connsiteX5" fmla="*/ 3622876 w 4514127"/>
              <a:gd name="connsiteY5" fmla="*/ 1225241 h 1253383"/>
              <a:gd name="connsiteX6" fmla="*/ 4514127 w 4514127"/>
              <a:gd name="connsiteY6" fmla="*/ 1253383 h 1253383"/>
              <a:gd name="connsiteX0" fmla="*/ 0 w 4514127"/>
              <a:gd name="connsiteY0" fmla="*/ 0 h 1253383"/>
              <a:gd name="connsiteX1" fmla="*/ 315411 w 4514127"/>
              <a:gd name="connsiteY1" fmla="*/ 556158 h 1253383"/>
              <a:gd name="connsiteX2" fmla="*/ 1137724 w 4514127"/>
              <a:gd name="connsiteY2" fmla="*/ 784843 h 1253383"/>
              <a:gd name="connsiteX3" fmla="*/ 1960207 w 4514127"/>
              <a:gd name="connsiteY3" fmla="*/ 1175485 h 1253383"/>
              <a:gd name="connsiteX4" fmla="*/ 2835797 w 4514127"/>
              <a:gd name="connsiteY4" fmla="*/ 1200459 h 1253383"/>
              <a:gd name="connsiteX5" fmla="*/ 3622876 w 4514127"/>
              <a:gd name="connsiteY5" fmla="*/ 1225241 h 1253383"/>
              <a:gd name="connsiteX6" fmla="*/ 4514127 w 4514127"/>
              <a:gd name="connsiteY6" fmla="*/ 1253383 h 1253383"/>
              <a:gd name="connsiteX0" fmla="*/ 0 w 4514127"/>
              <a:gd name="connsiteY0" fmla="*/ 0 h 1253383"/>
              <a:gd name="connsiteX1" fmla="*/ 315411 w 4514127"/>
              <a:gd name="connsiteY1" fmla="*/ 556158 h 1253383"/>
              <a:gd name="connsiteX2" fmla="*/ 1137724 w 4514127"/>
              <a:gd name="connsiteY2" fmla="*/ 784843 h 1253383"/>
              <a:gd name="connsiteX3" fmla="*/ 1960207 w 4514127"/>
              <a:gd name="connsiteY3" fmla="*/ 1175485 h 1253383"/>
              <a:gd name="connsiteX4" fmla="*/ 2876138 w 4514127"/>
              <a:gd name="connsiteY4" fmla="*/ 1225634 h 1253383"/>
              <a:gd name="connsiteX5" fmla="*/ 3622876 w 4514127"/>
              <a:gd name="connsiteY5" fmla="*/ 1225241 h 1253383"/>
              <a:gd name="connsiteX6" fmla="*/ 4514127 w 4514127"/>
              <a:gd name="connsiteY6" fmla="*/ 1253383 h 1253383"/>
              <a:gd name="connsiteX0" fmla="*/ 0 w 4460339"/>
              <a:gd name="connsiteY0" fmla="*/ 0 h 1228208"/>
              <a:gd name="connsiteX1" fmla="*/ 261623 w 4460339"/>
              <a:gd name="connsiteY1" fmla="*/ 530983 h 1228208"/>
              <a:gd name="connsiteX2" fmla="*/ 1083936 w 4460339"/>
              <a:gd name="connsiteY2" fmla="*/ 759668 h 1228208"/>
              <a:gd name="connsiteX3" fmla="*/ 1906419 w 4460339"/>
              <a:gd name="connsiteY3" fmla="*/ 1150310 h 1228208"/>
              <a:gd name="connsiteX4" fmla="*/ 2822350 w 4460339"/>
              <a:gd name="connsiteY4" fmla="*/ 1200459 h 1228208"/>
              <a:gd name="connsiteX5" fmla="*/ 3569088 w 4460339"/>
              <a:gd name="connsiteY5" fmla="*/ 1200066 h 1228208"/>
              <a:gd name="connsiteX6" fmla="*/ 4460339 w 4460339"/>
              <a:gd name="connsiteY6" fmla="*/ 1228208 h 122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0339" h="1228208">
                <a:moveTo>
                  <a:pt x="0" y="0"/>
                </a:moveTo>
                <a:cubicBezTo>
                  <a:pt x="109733" y="239593"/>
                  <a:pt x="80967" y="404372"/>
                  <a:pt x="261623" y="530983"/>
                </a:cubicBezTo>
                <a:cubicBezTo>
                  <a:pt x="442279" y="657594"/>
                  <a:pt x="809803" y="656447"/>
                  <a:pt x="1083936" y="759668"/>
                </a:cubicBezTo>
                <a:cubicBezTo>
                  <a:pt x="1358069" y="862889"/>
                  <a:pt x="1616683" y="1076845"/>
                  <a:pt x="1906419" y="1150310"/>
                </a:cubicBezTo>
                <a:cubicBezTo>
                  <a:pt x="2196155" y="1223775"/>
                  <a:pt x="2545239" y="1192166"/>
                  <a:pt x="2822350" y="1200459"/>
                </a:cubicBezTo>
                <a:lnTo>
                  <a:pt x="3569088" y="1200066"/>
                </a:lnTo>
                <a:lnTo>
                  <a:pt x="4460339" y="1228208"/>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zabadkézi sokszög 28"/>
          <p:cNvSpPr/>
          <p:nvPr/>
        </p:nvSpPr>
        <p:spPr>
          <a:xfrm>
            <a:off x="1104401" y="3584049"/>
            <a:ext cx="4363656" cy="2008484"/>
          </a:xfrm>
          <a:custGeom>
            <a:avLst/>
            <a:gdLst>
              <a:gd name="connsiteX0" fmla="*/ 0 w 4363656"/>
              <a:gd name="connsiteY0" fmla="*/ 0 h 1238491"/>
              <a:gd name="connsiteX1" fmla="*/ 775504 w 4363656"/>
              <a:gd name="connsiteY1" fmla="*/ 787078 h 1238491"/>
              <a:gd name="connsiteX2" fmla="*/ 2199190 w 4363656"/>
              <a:gd name="connsiteY2" fmla="*/ 1134319 h 1238491"/>
              <a:gd name="connsiteX3" fmla="*/ 4363656 w 4363656"/>
              <a:gd name="connsiteY3" fmla="*/ 1238491 h 1238491"/>
            </a:gdLst>
            <a:ahLst/>
            <a:cxnLst>
              <a:cxn ang="0">
                <a:pos x="connsiteX0" y="connsiteY0"/>
              </a:cxn>
              <a:cxn ang="0">
                <a:pos x="connsiteX1" y="connsiteY1"/>
              </a:cxn>
              <a:cxn ang="0">
                <a:pos x="connsiteX2" y="connsiteY2"/>
              </a:cxn>
              <a:cxn ang="0">
                <a:pos x="connsiteX3" y="connsiteY3"/>
              </a:cxn>
            </a:cxnLst>
            <a:rect l="l" t="t" r="r" b="b"/>
            <a:pathLst>
              <a:path w="4363656" h="1238491">
                <a:moveTo>
                  <a:pt x="0" y="0"/>
                </a:moveTo>
                <a:cubicBezTo>
                  <a:pt x="204486" y="299012"/>
                  <a:pt x="408973" y="598025"/>
                  <a:pt x="775504" y="787078"/>
                </a:cubicBezTo>
                <a:cubicBezTo>
                  <a:pt x="1142035" y="976131"/>
                  <a:pt x="1601165" y="1059084"/>
                  <a:pt x="2199190" y="1134319"/>
                </a:cubicBezTo>
                <a:cubicBezTo>
                  <a:pt x="2797215" y="1209554"/>
                  <a:pt x="3580435" y="1224022"/>
                  <a:pt x="4363656" y="12384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1" name="Téglalap 30"/>
              <p:cNvSpPr/>
              <p:nvPr/>
            </p:nvSpPr>
            <p:spPr>
              <a:xfrm>
                <a:off x="4900814" y="1101715"/>
                <a:ext cx="128009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rgbClr val="FF0000"/>
                              </a:solidFill>
                              <a:latin typeface="Cambria Math"/>
                              <a:cs typeface="Times New Roman" panose="02020603050405020304" pitchFamily="18" charset="0"/>
                            </a:rPr>
                          </m:ctrlPr>
                        </m:sSubPr>
                        <m:e>
                          <m:r>
                            <a:rPr lang="en-US" sz="3200" i="1">
                              <a:solidFill>
                                <a:srgbClr val="FF0000"/>
                              </a:solidFill>
                              <a:latin typeface="Cambria Math"/>
                              <a:ea typeface="Cambria Math"/>
                              <a:cs typeface="Times New Roman" panose="02020603050405020304" pitchFamily="18" charset="0"/>
                            </a:rPr>
                            <m:t>𝜎</m:t>
                          </m:r>
                        </m:e>
                        <m:sub>
                          <m:r>
                            <a:rPr lang="en-US" sz="3200" b="0" i="1" smtClean="0">
                              <a:solidFill>
                                <a:srgbClr val="FF0000"/>
                              </a:solidFill>
                              <a:latin typeface="Cambria Math"/>
                              <a:cs typeface="Times New Roman" panose="02020603050405020304" pitchFamily="18" charset="0"/>
                            </a:rPr>
                            <m:t>𝑚𝑎𝑖𝑛</m:t>
                          </m:r>
                        </m:sub>
                      </m:sSub>
                    </m:oMath>
                  </m:oMathPara>
                </a14:m>
                <a:endParaRPr lang="en-US" sz="3200" dirty="0"/>
              </a:p>
            </p:txBody>
          </p:sp>
        </mc:Choice>
        <mc:Fallback>
          <p:sp>
            <p:nvSpPr>
              <p:cNvPr id="31" name="Téglalap 30"/>
              <p:cNvSpPr>
                <a:spLocks noRot="1" noChangeAspect="1" noMove="1" noResize="1" noEditPoints="1" noAdjustHandles="1" noChangeArrowheads="1" noChangeShapeType="1" noTextEdit="1"/>
              </p:cNvSpPr>
              <p:nvPr/>
            </p:nvSpPr>
            <p:spPr>
              <a:xfrm>
                <a:off x="4900814" y="1101715"/>
                <a:ext cx="1280094"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églalap 31"/>
              <p:cNvSpPr/>
              <p:nvPr/>
            </p:nvSpPr>
            <p:spPr>
              <a:xfrm>
                <a:off x="5862054" y="3872969"/>
                <a:ext cx="6356232" cy="176125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3600" i="1" smtClean="0">
                          <a:latin typeface="Cambria Math"/>
                          <a:cs typeface="Times New Roman" panose="02020603050405020304" pitchFamily="18" charset="0"/>
                        </a:rPr>
                        <m:t>𝑇</m:t>
                      </m:r>
                      <m:d>
                        <m:dPr>
                          <m:ctrlPr>
                            <a:rPr lang="en-US" sz="3600" i="1">
                              <a:latin typeface="Cambria Math"/>
                              <a:cs typeface="Times New Roman" panose="02020603050405020304" pitchFamily="18" charset="0"/>
                            </a:rPr>
                          </m:ctrlPr>
                        </m:dPr>
                        <m:e>
                          <m:r>
                            <a:rPr lang="en-US" sz="3600" b="0" i="1" smtClean="0">
                              <a:latin typeface="Cambria Math"/>
                              <a:cs typeface="Times New Roman" panose="02020603050405020304" pitchFamily="18" charset="0"/>
                            </a:rPr>
                            <m:t>𝑆</m:t>
                          </m:r>
                        </m:e>
                      </m:d>
                      <m:r>
                        <a:rPr lang="en-US" sz="3600" b="0" i="1" smtClean="0">
                          <a:latin typeface="Cambria Math"/>
                          <a:cs typeface="Times New Roman" panose="02020603050405020304" pitchFamily="18" charset="0"/>
                        </a:rPr>
                        <m:t>=</m:t>
                      </m:r>
                      <m:sSup>
                        <m:sSupPr>
                          <m:ctrlPr>
                            <a:rPr lang="en-US" sz="3600" b="0" i="1" smtClean="0">
                              <a:latin typeface="Cambria Math"/>
                              <a:cs typeface="Times New Roman" panose="02020603050405020304" pitchFamily="18" charset="0"/>
                            </a:rPr>
                          </m:ctrlPr>
                        </m:sSupPr>
                        <m:e>
                          <m:r>
                            <a:rPr lang="en-US" sz="3600" b="0" i="1" smtClean="0">
                              <a:latin typeface="Cambria Math"/>
                              <a:cs typeface="Times New Roman" panose="02020603050405020304" pitchFamily="18" charset="0"/>
                            </a:rPr>
                            <m:t>𝑒</m:t>
                          </m:r>
                        </m:e>
                        <m:sup>
                          <m:r>
                            <a:rPr lang="en-US" sz="3600" b="0" i="1" smtClean="0">
                              <a:latin typeface="Cambria Math"/>
                              <a:cs typeface="Times New Roman" panose="02020603050405020304" pitchFamily="18" charset="0"/>
                            </a:rPr>
                            <m:t>−</m:t>
                          </m:r>
                          <m:nary>
                            <m:naryPr>
                              <m:ctrlPr>
                                <a:rPr lang="en-US" sz="3600" b="0" i="1" smtClean="0">
                                  <a:latin typeface="Cambria Math"/>
                                  <a:cs typeface="Times New Roman" panose="02020603050405020304" pitchFamily="18" charset="0"/>
                                </a:rPr>
                              </m:ctrlPr>
                            </m:naryPr>
                            <m:sub>
                              <m:r>
                                <m:rPr>
                                  <m:brk m:alnAt="23"/>
                                </m:rPr>
                                <a:rPr lang="en-US" sz="3600" b="0" i="1" smtClean="0">
                                  <a:latin typeface="Cambria Math"/>
                                  <a:cs typeface="Times New Roman" panose="02020603050405020304" pitchFamily="18" charset="0"/>
                                </a:rPr>
                                <m:t>0</m:t>
                              </m:r>
                            </m:sub>
                            <m:sup>
                              <m:r>
                                <a:rPr lang="en-US" sz="3600" b="0" i="1" smtClean="0">
                                  <a:latin typeface="Cambria Math"/>
                                  <a:cs typeface="Times New Roman" panose="02020603050405020304" pitchFamily="18" charset="0"/>
                                </a:rPr>
                                <m:t>𝑠</m:t>
                              </m:r>
                            </m:sup>
                            <m:e>
                              <m:sSub>
                                <m:sSubPr>
                                  <m:ctrlPr>
                                    <a:rPr lang="en-US" sz="3600" b="0" i="1" smtClean="0">
                                      <a:latin typeface="Cambria Math"/>
                                      <a:cs typeface="Times New Roman" panose="02020603050405020304" pitchFamily="18" charset="0"/>
                                    </a:rPr>
                                  </m:ctrlPr>
                                </m:sSubPr>
                                <m:e>
                                  <m:r>
                                    <a:rPr lang="en-US" sz="3600" b="0" i="1" smtClean="0">
                                      <a:latin typeface="Cambria Math"/>
                                      <a:ea typeface="Cambria Math"/>
                                      <a:cs typeface="Times New Roman" panose="02020603050405020304" pitchFamily="18" charset="0"/>
                                    </a:rPr>
                                    <m:t>𝜎</m:t>
                                  </m:r>
                                </m:e>
                                <m:sub>
                                  <m:r>
                                    <a:rPr lang="en-US" sz="3600" b="0" i="1" smtClean="0">
                                      <a:latin typeface="Cambria Math"/>
                                      <a:cs typeface="Times New Roman" panose="02020603050405020304" pitchFamily="18" charset="0"/>
                                    </a:rPr>
                                    <m:t>𝑡</m:t>
                                  </m:r>
                                </m:sub>
                              </m:sSub>
                              <m:r>
                                <a:rPr lang="hu-HU" sz="3600" i="1">
                                  <a:latin typeface="Cambria Math"/>
                                  <a:cs typeface="Times New Roman" panose="02020603050405020304" pitchFamily="18" charset="0"/>
                                </a:rPr>
                                <m:t>(</m:t>
                              </m:r>
                              <m:r>
                                <a:rPr lang="hu-HU" sz="3600" i="1">
                                  <a:latin typeface="Cambria Math"/>
                                  <a:cs typeface="Times New Roman" panose="02020603050405020304" pitchFamily="18" charset="0"/>
                                </a:rPr>
                                <m:t>𝑠</m:t>
                              </m:r>
                              <m:r>
                                <a:rPr lang="hu-HU" sz="3600" i="1">
                                  <a:latin typeface="Cambria Math"/>
                                  <a:cs typeface="Times New Roman" panose="02020603050405020304" pitchFamily="18" charset="0"/>
                                </a:rPr>
                                <m:t>)</m:t>
                              </m:r>
                              <m:r>
                                <m:rPr>
                                  <m:sty m:val="p"/>
                                </m:rPr>
                                <a:rPr lang="en-US" sz="3600" b="0" i="0" smtClean="0">
                                  <a:latin typeface="Cambria Math"/>
                                  <a:cs typeface="Times New Roman" panose="02020603050405020304" pitchFamily="18" charset="0"/>
                                </a:rPr>
                                <m:t>d</m:t>
                              </m:r>
                              <m:r>
                                <a:rPr lang="en-US" sz="3600" b="0" i="1" smtClean="0">
                                  <a:latin typeface="Cambria Math"/>
                                  <a:cs typeface="Times New Roman" panose="02020603050405020304" pitchFamily="18" charset="0"/>
                                </a:rPr>
                                <m:t>𝑠</m:t>
                              </m:r>
                            </m:e>
                          </m:nary>
                        </m:sup>
                      </m:sSup>
                    </m:oMath>
                  </m:oMathPara>
                </a14:m>
                <a:endParaRPr lang="en-US" sz="3200" b="0" dirty="0" smtClean="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3600" i="1" smtClean="0">
                          <a:latin typeface="Cambria Math"/>
                          <a:cs typeface="Times New Roman" panose="02020603050405020304" pitchFamily="18" charset="0"/>
                        </a:rPr>
                        <m:t> </m:t>
                      </m:r>
                      <m:sSup>
                        <m:sSupPr>
                          <m:ctrlPr>
                            <a:rPr lang="en-US" sz="3600" i="1">
                              <a:latin typeface="Cambria Math"/>
                              <a:cs typeface="Times New Roman" panose="02020603050405020304" pitchFamily="18" charset="0"/>
                            </a:rPr>
                          </m:ctrlPr>
                        </m:sSupPr>
                        <m:e>
                          <m:r>
                            <a:rPr lang="en-US" sz="3600" b="0" i="1" smtClean="0">
                              <a:latin typeface="Cambria Math"/>
                              <a:cs typeface="Times New Roman" panose="02020603050405020304" pitchFamily="18" charset="0"/>
                            </a:rPr>
                            <m:t>       =</m:t>
                          </m:r>
                          <m:r>
                            <a:rPr lang="en-US" sz="3600" i="1">
                              <a:latin typeface="Cambria Math"/>
                              <a:cs typeface="Times New Roman" panose="02020603050405020304" pitchFamily="18" charset="0"/>
                            </a:rPr>
                            <m:t>𝑒</m:t>
                          </m:r>
                        </m:e>
                        <m:sup>
                          <m:r>
                            <a:rPr lang="en-US" sz="3600" i="1">
                              <a:latin typeface="Cambria Math"/>
                              <a:cs typeface="Times New Roman" panose="02020603050405020304" pitchFamily="18" charset="0"/>
                            </a:rPr>
                            <m:t>−</m:t>
                          </m:r>
                          <m:nary>
                            <m:naryPr>
                              <m:ctrlPr>
                                <a:rPr lang="en-US" sz="3600" i="1">
                                  <a:latin typeface="Cambria Math"/>
                                  <a:cs typeface="Times New Roman" panose="02020603050405020304" pitchFamily="18" charset="0"/>
                                </a:rPr>
                              </m:ctrlPr>
                            </m:naryPr>
                            <m:sub>
                              <m:r>
                                <m:rPr>
                                  <m:brk m:alnAt="23"/>
                                </m:rPr>
                                <a:rPr lang="en-US" sz="3600" i="1">
                                  <a:latin typeface="Cambria Math"/>
                                  <a:cs typeface="Times New Roman" panose="02020603050405020304" pitchFamily="18" charset="0"/>
                                </a:rPr>
                                <m:t>0</m:t>
                              </m:r>
                            </m:sub>
                            <m:sup>
                              <m:r>
                                <a:rPr lang="en-US" sz="3600" i="1">
                                  <a:latin typeface="Cambria Math"/>
                                  <a:cs typeface="Times New Roman" panose="02020603050405020304" pitchFamily="18" charset="0"/>
                                </a:rPr>
                                <m:t>𝑠</m:t>
                              </m:r>
                            </m:sup>
                            <m:e>
                              <m:sSub>
                                <m:sSubPr>
                                  <m:ctrlPr>
                                    <a:rPr lang="en-US" sz="3600" i="1">
                                      <a:latin typeface="Cambria Math"/>
                                      <a:cs typeface="Times New Roman" panose="02020603050405020304" pitchFamily="18" charset="0"/>
                                    </a:rPr>
                                  </m:ctrlPr>
                                </m:sSubPr>
                                <m:e>
                                  <m:r>
                                    <a:rPr lang="en-US" sz="3600" i="1">
                                      <a:latin typeface="Cambria Math"/>
                                      <a:ea typeface="Cambria Math"/>
                                      <a:cs typeface="Times New Roman" panose="02020603050405020304" pitchFamily="18" charset="0"/>
                                    </a:rPr>
                                    <m:t>𝜎</m:t>
                                  </m:r>
                                </m:e>
                                <m:sub>
                                  <m:r>
                                    <a:rPr lang="en-US" sz="3600" b="0" i="1" smtClean="0">
                                      <a:latin typeface="Cambria Math"/>
                                      <a:ea typeface="Cambria Math"/>
                                      <a:cs typeface="Times New Roman" panose="02020603050405020304" pitchFamily="18" charset="0"/>
                                    </a:rPr>
                                    <m:t>𝑚𝑎𝑖𝑛</m:t>
                                  </m:r>
                                </m:sub>
                              </m:sSub>
                              <m:r>
                                <m:rPr>
                                  <m:sty m:val="p"/>
                                </m:rPr>
                                <a:rPr lang="en-US" sz="3600" i="0">
                                  <a:latin typeface="Cambria Math"/>
                                  <a:cs typeface="Times New Roman" panose="02020603050405020304" pitchFamily="18" charset="0"/>
                                </a:rPr>
                                <m:t>d</m:t>
                              </m:r>
                              <m:r>
                                <a:rPr lang="en-US" sz="3600" i="1">
                                  <a:latin typeface="Cambria Math"/>
                                  <a:cs typeface="Times New Roman" panose="02020603050405020304" pitchFamily="18" charset="0"/>
                                </a:rPr>
                                <m:t>𝑠</m:t>
                              </m:r>
                            </m:e>
                          </m:nary>
                        </m:sup>
                      </m:sSup>
                      <m:r>
                        <a:rPr lang="en-US" sz="3600" i="1" smtClean="0">
                          <a:latin typeface="Cambria Math"/>
                          <a:ea typeface="Cambria Math"/>
                          <a:cs typeface="Times New Roman" panose="02020603050405020304" pitchFamily="18" charset="0"/>
                        </a:rPr>
                        <m:t>∙</m:t>
                      </m:r>
                      <m:sSup>
                        <m:sSupPr>
                          <m:ctrlPr>
                            <a:rPr lang="en-US" sz="3600" i="1">
                              <a:latin typeface="Cambria Math"/>
                              <a:cs typeface="Times New Roman" panose="02020603050405020304" pitchFamily="18" charset="0"/>
                            </a:rPr>
                          </m:ctrlPr>
                        </m:sSupPr>
                        <m:e>
                          <m:r>
                            <a:rPr lang="en-US" sz="3600" i="1">
                              <a:latin typeface="Cambria Math"/>
                              <a:cs typeface="Times New Roman" panose="02020603050405020304" pitchFamily="18" charset="0"/>
                            </a:rPr>
                            <m:t>𝑒</m:t>
                          </m:r>
                        </m:e>
                        <m:sup>
                          <m:r>
                            <a:rPr lang="en-US" sz="3600" i="1">
                              <a:latin typeface="Cambria Math"/>
                              <a:cs typeface="Times New Roman" panose="02020603050405020304" pitchFamily="18" charset="0"/>
                            </a:rPr>
                            <m:t>−</m:t>
                          </m:r>
                          <m:nary>
                            <m:naryPr>
                              <m:ctrlPr>
                                <a:rPr lang="en-US" sz="3600" i="1">
                                  <a:latin typeface="Cambria Math"/>
                                  <a:cs typeface="Times New Roman" panose="02020603050405020304" pitchFamily="18" charset="0"/>
                                </a:rPr>
                              </m:ctrlPr>
                            </m:naryPr>
                            <m:sub>
                              <m:r>
                                <m:rPr>
                                  <m:brk m:alnAt="23"/>
                                </m:rPr>
                                <a:rPr lang="en-US" sz="3600" i="1">
                                  <a:latin typeface="Cambria Math"/>
                                  <a:cs typeface="Times New Roman" panose="02020603050405020304" pitchFamily="18" charset="0"/>
                                </a:rPr>
                                <m:t>0</m:t>
                              </m:r>
                            </m:sub>
                            <m:sup>
                              <m:r>
                                <a:rPr lang="en-US" sz="3600" i="1">
                                  <a:latin typeface="Cambria Math"/>
                                  <a:cs typeface="Times New Roman" panose="02020603050405020304" pitchFamily="18" charset="0"/>
                                </a:rPr>
                                <m:t>𝑠</m:t>
                              </m:r>
                            </m:sup>
                            <m:e>
                              <m:sSub>
                                <m:sSubPr>
                                  <m:ctrlPr>
                                    <a:rPr lang="en-US" sz="3600" i="1">
                                      <a:latin typeface="Cambria Math"/>
                                      <a:cs typeface="Times New Roman" panose="02020603050405020304" pitchFamily="18" charset="0"/>
                                    </a:rPr>
                                  </m:ctrlPr>
                                </m:sSubPr>
                                <m:e>
                                  <m:r>
                                    <a:rPr lang="en-US" sz="3600" i="1">
                                      <a:latin typeface="Cambria Math"/>
                                      <a:ea typeface="Cambria Math"/>
                                      <a:cs typeface="Times New Roman" panose="02020603050405020304" pitchFamily="18" charset="0"/>
                                    </a:rPr>
                                    <m:t>𝜎</m:t>
                                  </m:r>
                                </m:e>
                                <m:sub>
                                  <m:r>
                                    <a:rPr lang="en-US" sz="3600" b="0" i="1" smtClean="0">
                                      <a:latin typeface="Cambria Math"/>
                                      <a:cs typeface="Times New Roman" panose="02020603050405020304" pitchFamily="18" charset="0"/>
                                    </a:rPr>
                                    <m:t>𝑑𝑖𝑓</m:t>
                                  </m:r>
                                </m:sub>
                              </m:sSub>
                              <m:r>
                                <m:rPr>
                                  <m:sty m:val="p"/>
                                </m:rPr>
                                <a:rPr lang="en-US" sz="3600" i="0">
                                  <a:latin typeface="Cambria Math"/>
                                  <a:cs typeface="Times New Roman" panose="02020603050405020304" pitchFamily="18" charset="0"/>
                                </a:rPr>
                                <m:t>d</m:t>
                              </m:r>
                              <m:r>
                                <a:rPr lang="en-US" sz="3600" i="1">
                                  <a:latin typeface="Cambria Math"/>
                                  <a:cs typeface="Times New Roman" panose="02020603050405020304" pitchFamily="18" charset="0"/>
                                </a:rPr>
                                <m:t>𝑠</m:t>
                              </m:r>
                            </m:e>
                          </m:nary>
                        </m:sup>
                      </m:sSup>
                    </m:oMath>
                  </m:oMathPara>
                </a14:m>
                <a:endParaRPr lang="en-US" sz="2800" dirty="0">
                  <a:cs typeface="Times New Roman" panose="02020603050405020304" pitchFamily="18" charset="0"/>
                </a:endParaRPr>
              </a:p>
              <a:p>
                <a:endParaRPr lang="en-US" sz="1600" dirty="0"/>
              </a:p>
            </p:txBody>
          </p:sp>
        </mc:Choice>
        <mc:Fallback>
          <p:sp>
            <p:nvSpPr>
              <p:cNvPr id="32" name="Téglalap 31"/>
              <p:cNvSpPr>
                <a:spLocks noRot="1" noChangeAspect="1" noMove="1" noResize="1" noEditPoints="1" noAdjustHandles="1" noChangeArrowheads="1" noChangeShapeType="1" noTextEdit="1"/>
              </p:cNvSpPr>
              <p:nvPr/>
            </p:nvSpPr>
            <p:spPr>
              <a:xfrm>
                <a:off x="5862054" y="3872969"/>
                <a:ext cx="6356232" cy="1761251"/>
              </a:xfrm>
              <a:prstGeom prst="rect">
                <a:avLst/>
              </a:prstGeom>
              <a:blipFill rotWithShape="1">
                <a:blip r:embed="rId8"/>
                <a:stretch>
                  <a:fillRect/>
                </a:stretch>
              </a:blipFill>
            </p:spPr>
            <p:txBody>
              <a:bodyPr/>
              <a:lstStyle/>
              <a:p>
                <a:r>
                  <a:rPr lang="en-US">
                    <a:noFill/>
                  </a:rPr>
                  <a:t> </a:t>
                </a:r>
              </a:p>
            </p:txBody>
          </p:sp>
        </mc:Fallback>
      </mc:AlternateContent>
      <p:cxnSp>
        <p:nvCxnSpPr>
          <p:cNvPr id="34" name="Egyenes összekötő nyíllal 33"/>
          <p:cNvCxnSpPr>
            <a:endCxn id="20" idx="4"/>
          </p:cNvCxnSpPr>
          <p:nvPr/>
        </p:nvCxnSpPr>
        <p:spPr>
          <a:xfrm>
            <a:off x="3807091" y="1809025"/>
            <a:ext cx="5786" cy="44655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5" name="Téglalap 34"/>
              <p:cNvSpPr/>
              <p:nvPr/>
            </p:nvSpPr>
            <p:spPr>
              <a:xfrm>
                <a:off x="3328665" y="1194341"/>
                <a:ext cx="991233" cy="624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b="0" i="1" smtClean="0">
                              <a:latin typeface="Cambria Math"/>
                              <a:cs typeface="Times New Roman" panose="02020603050405020304" pitchFamily="18" charset="0"/>
                            </a:rPr>
                            <m:t>𝑑𝑖𝑓</m:t>
                          </m:r>
                        </m:sub>
                      </m:sSub>
                    </m:oMath>
                  </m:oMathPara>
                </a14:m>
                <a:endParaRPr lang="en-US" sz="3200" dirty="0"/>
              </a:p>
            </p:txBody>
          </p:sp>
        </mc:Choice>
        <mc:Fallback>
          <p:sp>
            <p:nvSpPr>
              <p:cNvPr id="35" name="Téglalap 34"/>
              <p:cNvSpPr>
                <a:spLocks noRot="1" noChangeAspect="1" noMove="1" noResize="1" noEditPoints="1" noAdjustHandles="1" noChangeArrowheads="1" noChangeShapeType="1" noTextEdit="1"/>
              </p:cNvSpPr>
              <p:nvPr/>
            </p:nvSpPr>
            <p:spPr>
              <a:xfrm>
                <a:off x="3328665" y="1194341"/>
                <a:ext cx="991233" cy="624210"/>
              </a:xfrm>
              <a:prstGeom prst="rect">
                <a:avLst/>
              </a:prstGeom>
              <a:blipFill rotWithShape="1">
                <a:blip r:embed="rId9"/>
                <a:stretch>
                  <a:fillRect/>
                </a:stretch>
              </a:blipFill>
            </p:spPr>
            <p:txBody>
              <a:bodyPr/>
              <a:lstStyle/>
              <a:p>
                <a:r>
                  <a:rPr lang="en-US">
                    <a:noFill/>
                  </a:rPr>
                  <a:t> </a:t>
                </a:r>
              </a:p>
            </p:txBody>
          </p:sp>
        </mc:Fallback>
      </mc:AlternateContent>
      <p:cxnSp>
        <p:nvCxnSpPr>
          <p:cNvPr id="25" name="Egyenes összekötő nyíllal 24"/>
          <p:cNvCxnSpPr>
            <a:endCxn id="20" idx="3"/>
          </p:cNvCxnSpPr>
          <p:nvPr/>
        </p:nvCxnSpPr>
        <p:spPr>
          <a:xfrm flipV="1">
            <a:off x="3048948" y="1394103"/>
            <a:ext cx="0" cy="4489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80"/>
          <p:cNvSpPr txBox="1"/>
          <p:nvPr/>
        </p:nvSpPr>
        <p:spPr>
          <a:xfrm>
            <a:off x="3286229" y="2317190"/>
            <a:ext cx="1666354" cy="461665"/>
          </a:xfrm>
          <a:prstGeom prst="rect">
            <a:avLst/>
          </a:prstGeom>
          <a:noFill/>
        </p:spPr>
        <p:txBody>
          <a:bodyPr wrap="none" rtlCol="0">
            <a:spAutoFit/>
          </a:bodyPr>
          <a:lstStyle/>
          <a:p>
            <a:r>
              <a:rPr lang="hu-HU" sz="2400"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Negative</a:t>
            </a:r>
            <a:r>
              <a:rPr lang="en-US" sz="24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t>
            </a:r>
            <a:endParaRPr lang="en-US" sz="24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mc:Choice xmlns:a14="http://schemas.microsoft.com/office/drawing/2010/main" Requires="a14">
          <p:sp>
            <p:nvSpPr>
              <p:cNvPr id="33" name="Téglalap 32"/>
              <p:cNvSpPr/>
              <p:nvPr/>
            </p:nvSpPr>
            <p:spPr>
              <a:xfrm>
                <a:off x="1421960" y="3584049"/>
                <a:ext cx="128009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rgbClr val="FF0000"/>
                              </a:solidFill>
                              <a:latin typeface="Cambria Math"/>
                              <a:cs typeface="Times New Roman" panose="02020603050405020304" pitchFamily="18" charset="0"/>
                            </a:rPr>
                          </m:ctrlPr>
                        </m:sSubPr>
                        <m:e>
                          <m:r>
                            <a:rPr lang="en-US" sz="3200" b="0" i="1" smtClean="0">
                              <a:solidFill>
                                <a:srgbClr val="FF0000"/>
                              </a:solidFill>
                              <a:latin typeface="Cambria Math"/>
                              <a:ea typeface="Cambria Math"/>
                              <a:cs typeface="Times New Roman" panose="02020603050405020304" pitchFamily="18" charset="0"/>
                            </a:rPr>
                            <m:t>𝑇</m:t>
                          </m:r>
                        </m:e>
                        <m:sub>
                          <m:r>
                            <a:rPr lang="en-US" sz="3200" i="1">
                              <a:solidFill>
                                <a:srgbClr val="FF0000"/>
                              </a:solidFill>
                              <a:latin typeface="Cambria Math"/>
                              <a:cs typeface="Times New Roman" panose="02020603050405020304" pitchFamily="18" charset="0"/>
                            </a:rPr>
                            <m:t>𝑚𝑎𝑖𝑛</m:t>
                          </m:r>
                        </m:sub>
                      </m:sSub>
                    </m:oMath>
                  </m:oMathPara>
                </a14:m>
                <a:endParaRPr lang="en-US" sz="3200" dirty="0"/>
              </a:p>
            </p:txBody>
          </p:sp>
        </mc:Choice>
        <mc:Fallback>
          <p:sp>
            <p:nvSpPr>
              <p:cNvPr id="33" name="Téglalap 32"/>
              <p:cNvSpPr>
                <a:spLocks noRot="1" noChangeAspect="1" noMove="1" noResize="1" noEditPoints="1" noAdjustHandles="1" noChangeArrowheads="1" noChangeShapeType="1" noTextEdit="1"/>
              </p:cNvSpPr>
              <p:nvPr/>
            </p:nvSpPr>
            <p:spPr>
              <a:xfrm>
                <a:off x="1421960" y="3584049"/>
                <a:ext cx="1280094"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églalap 13"/>
              <p:cNvSpPr/>
              <p:nvPr/>
            </p:nvSpPr>
            <p:spPr>
              <a:xfrm>
                <a:off x="6058754" y="1786908"/>
                <a:ext cx="5947847" cy="89268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nary>
                        <m:naryPr>
                          <m:ctrlPr>
                            <a:rPr lang="en-US" sz="2400" i="1" smtClean="0">
                              <a:latin typeface="Cambria Math"/>
                              <a:cs typeface="Times New Roman" panose="02020603050405020304" pitchFamily="18" charset="0"/>
                            </a:rPr>
                          </m:ctrlPr>
                        </m:naryPr>
                        <m:sub>
                          <m:r>
                            <m:rPr>
                              <m:brk m:alnAt="23"/>
                            </m:rPr>
                            <a:rPr lang="en-US" sz="2400" i="1">
                              <a:latin typeface="Cambria Math"/>
                              <a:cs typeface="Times New Roman" panose="02020603050405020304" pitchFamily="18" charset="0"/>
                            </a:rPr>
                            <m:t>0</m:t>
                          </m:r>
                        </m:sub>
                        <m:sup>
                          <m:r>
                            <a:rPr lang="en-US" sz="2400" i="1">
                              <a:latin typeface="Cambria Math"/>
                              <a:cs typeface="Times New Roman" panose="02020603050405020304" pitchFamily="18" charset="0"/>
                            </a:rPr>
                            <m:t>𝑠</m:t>
                          </m:r>
                        </m:sup>
                        <m:e>
                          <m:sSub>
                            <m:sSubPr>
                              <m:ctrlPr>
                                <a:rPr lang="en-US" sz="2400" i="1">
                                  <a:latin typeface="Cambria Math"/>
                                  <a:cs typeface="Times New Roman" panose="02020603050405020304" pitchFamily="18" charset="0"/>
                                </a:rPr>
                              </m:ctrlPr>
                            </m:sSubPr>
                            <m:e>
                              <m:r>
                                <a:rPr lang="en-US" sz="2400" i="1">
                                  <a:latin typeface="Cambria Math"/>
                                  <a:ea typeface="Cambria Math"/>
                                  <a:cs typeface="Times New Roman" panose="02020603050405020304" pitchFamily="18" charset="0"/>
                                </a:rPr>
                                <m:t>𝜎</m:t>
                              </m:r>
                            </m:e>
                            <m:sub>
                              <m:r>
                                <a:rPr lang="en-US" sz="2400" i="1">
                                  <a:latin typeface="Cambria Math"/>
                                  <a:cs typeface="Times New Roman" panose="02020603050405020304" pitchFamily="18" charset="0"/>
                                </a:rPr>
                                <m:t>𝑡</m:t>
                              </m:r>
                            </m:sub>
                          </m:sSub>
                          <m:r>
                            <a:rPr lang="hu-HU" sz="2400" b="0" i="1" smtClean="0">
                              <a:latin typeface="Cambria Math"/>
                              <a:cs typeface="Times New Roman" panose="02020603050405020304" pitchFamily="18" charset="0"/>
                            </a:rPr>
                            <m:t>(</m:t>
                          </m:r>
                          <m:r>
                            <a:rPr lang="hu-HU" sz="2400" b="0" i="1" smtClean="0">
                              <a:latin typeface="Cambria Math"/>
                              <a:cs typeface="Times New Roman" panose="02020603050405020304" pitchFamily="18" charset="0"/>
                            </a:rPr>
                            <m:t>𝑠</m:t>
                          </m:r>
                          <m:r>
                            <a:rPr lang="hu-HU" sz="2400" b="0" i="1" smtClean="0">
                              <a:latin typeface="Cambria Math"/>
                              <a:cs typeface="Times New Roman" panose="02020603050405020304" pitchFamily="18" charset="0"/>
                            </a:rPr>
                            <m:t>)</m:t>
                          </m:r>
                          <m:r>
                            <m:rPr>
                              <m:sty m:val="p"/>
                            </m:rPr>
                            <a:rPr lang="en-US" sz="2400" i="0">
                              <a:latin typeface="Cambria Math"/>
                              <a:cs typeface="Times New Roman" panose="02020603050405020304" pitchFamily="18" charset="0"/>
                            </a:rPr>
                            <m:t>d</m:t>
                          </m:r>
                          <m:r>
                            <a:rPr lang="en-US" sz="2400" i="1">
                              <a:latin typeface="Cambria Math"/>
                              <a:cs typeface="Times New Roman" panose="02020603050405020304" pitchFamily="18" charset="0"/>
                            </a:rPr>
                            <m:t>𝑠</m:t>
                          </m:r>
                          <m:r>
                            <a:rPr lang="en-US" sz="2400" b="0" i="1" smtClean="0">
                              <a:latin typeface="Cambria Math"/>
                              <a:cs typeface="Times New Roman" panose="02020603050405020304" pitchFamily="18" charset="0"/>
                            </a:rPr>
                            <m:t>=</m:t>
                          </m:r>
                          <m:nary>
                            <m:naryPr>
                              <m:ctrlPr>
                                <a:rPr lang="en-US" sz="2400" i="1">
                                  <a:latin typeface="Cambria Math"/>
                                  <a:cs typeface="Times New Roman" panose="02020603050405020304" pitchFamily="18" charset="0"/>
                                </a:rPr>
                              </m:ctrlPr>
                            </m:naryPr>
                            <m:sub>
                              <m:r>
                                <m:rPr>
                                  <m:brk m:alnAt="23"/>
                                </m:rPr>
                                <a:rPr lang="en-US" sz="2400" i="1">
                                  <a:latin typeface="Cambria Math"/>
                                  <a:cs typeface="Times New Roman" panose="02020603050405020304" pitchFamily="18" charset="0"/>
                                </a:rPr>
                                <m:t>0</m:t>
                              </m:r>
                            </m:sub>
                            <m:sup>
                              <m:r>
                                <a:rPr lang="en-US" sz="2400" i="1">
                                  <a:latin typeface="Cambria Math"/>
                                  <a:cs typeface="Times New Roman" panose="02020603050405020304" pitchFamily="18" charset="0"/>
                                </a:rPr>
                                <m:t>𝑠</m:t>
                              </m:r>
                            </m:sup>
                            <m:e>
                              <m:sSub>
                                <m:sSubPr>
                                  <m:ctrlPr>
                                    <a:rPr lang="en-US" sz="2400" i="1">
                                      <a:latin typeface="Cambria Math"/>
                                      <a:cs typeface="Times New Roman" panose="02020603050405020304" pitchFamily="18" charset="0"/>
                                    </a:rPr>
                                  </m:ctrlPr>
                                </m:sSubPr>
                                <m:e>
                                  <m:r>
                                    <a:rPr lang="en-US" sz="2400" i="1">
                                      <a:latin typeface="Cambria Math"/>
                                      <a:ea typeface="Cambria Math"/>
                                      <a:cs typeface="Times New Roman" panose="02020603050405020304" pitchFamily="18" charset="0"/>
                                    </a:rPr>
                                    <m:t>𝜎</m:t>
                                  </m:r>
                                </m:e>
                                <m:sub>
                                  <m:r>
                                    <a:rPr lang="en-US" sz="2400" b="0" i="1" smtClean="0">
                                      <a:latin typeface="Cambria Math"/>
                                      <a:ea typeface="Cambria Math"/>
                                      <a:cs typeface="Times New Roman" panose="02020603050405020304" pitchFamily="18" charset="0"/>
                                    </a:rPr>
                                    <m:t>𝑚𝑎𝑖𝑛</m:t>
                                  </m:r>
                                </m:sub>
                              </m:sSub>
                              <m:r>
                                <a:rPr lang="hu-HU" sz="2400" i="1">
                                  <a:latin typeface="Cambria Math"/>
                                  <a:cs typeface="Times New Roman" panose="02020603050405020304" pitchFamily="18" charset="0"/>
                                </a:rPr>
                                <m:t>(</m:t>
                              </m:r>
                              <m:r>
                                <a:rPr lang="hu-HU" sz="2400" i="1">
                                  <a:latin typeface="Cambria Math"/>
                                  <a:cs typeface="Times New Roman" panose="02020603050405020304" pitchFamily="18" charset="0"/>
                                </a:rPr>
                                <m:t>𝑠</m:t>
                              </m:r>
                              <m:r>
                                <a:rPr lang="hu-HU" sz="2400" i="1">
                                  <a:latin typeface="Cambria Math"/>
                                  <a:cs typeface="Times New Roman" panose="02020603050405020304" pitchFamily="18" charset="0"/>
                                </a:rPr>
                                <m:t>)</m:t>
                              </m:r>
                              <m:r>
                                <m:rPr>
                                  <m:sty m:val="p"/>
                                </m:rPr>
                                <a:rPr lang="en-US" sz="2400">
                                  <a:latin typeface="Cambria Math"/>
                                  <a:cs typeface="Times New Roman" panose="02020603050405020304" pitchFamily="18" charset="0"/>
                                </a:rPr>
                                <m:t>d</m:t>
                              </m:r>
                              <m:r>
                                <a:rPr lang="en-US" sz="2400" i="1">
                                  <a:latin typeface="Cambria Math"/>
                                  <a:cs typeface="Times New Roman" panose="02020603050405020304" pitchFamily="18" charset="0"/>
                                </a:rPr>
                                <m:t>𝑠</m:t>
                              </m:r>
                              <m:r>
                                <a:rPr lang="en-US" sz="2400" b="0" i="1" smtClean="0">
                                  <a:latin typeface="Cambria Math"/>
                                  <a:cs typeface="Times New Roman" panose="02020603050405020304" pitchFamily="18" charset="0"/>
                                </a:rPr>
                                <m:t>+</m:t>
                              </m:r>
                              <m:nary>
                                <m:naryPr>
                                  <m:ctrlPr>
                                    <a:rPr lang="en-US" sz="2400" i="1">
                                      <a:latin typeface="Cambria Math"/>
                                      <a:cs typeface="Times New Roman" panose="02020603050405020304" pitchFamily="18" charset="0"/>
                                    </a:rPr>
                                  </m:ctrlPr>
                                </m:naryPr>
                                <m:sub>
                                  <m:r>
                                    <m:rPr>
                                      <m:brk m:alnAt="23"/>
                                    </m:rPr>
                                    <a:rPr lang="en-US" sz="2400" i="1">
                                      <a:latin typeface="Cambria Math"/>
                                      <a:cs typeface="Times New Roman" panose="02020603050405020304" pitchFamily="18" charset="0"/>
                                    </a:rPr>
                                    <m:t>0</m:t>
                                  </m:r>
                                </m:sub>
                                <m:sup>
                                  <m:r>
                                    <a:rPr lang="en-US" sz="2400" i="1">
                                      <a:latin typeface="Cambria Math"/>
                                      <a:cs typeface="Times New Roman" panose="02020603050405020304" pitchFamily="18" charset="0"/>
                                    </a:rPr>
                                    <m:t>𝑠</m:t>
                                  </m:r>
                                </m:sup>
                                <m:e>
                                  <m:sSub>
                                    <m:sSubPr>
                                      <m:ctrlPr>
                                        <a:rPr lang="en-US" sz="2400" i="1">
                                          <a:latin typeface="Cambria Math"/>
                                          <a:cs typeface="Times New Roman" panose="02020603050405020304" pitchFamily="18" charset="0"/>
                                        </a:rPr>
                                      </m:ctrlPr>
                                    </m:sSubPr>
                                    <m:e>
                                      <m:r>
                                        <a:rPr lang="en-US" sz="2400" i="1">
                                          <a:latin typeface="Cambria Math"/>
                                          <a:ea typeface="Cambria Math"/>
                                          <a:cs typeface="Times New Roman" panose="02020603050405020304" pitchFamily="18" charset="0"/>
                                        </a:rPr>
                                        <m:t>𝜎</m:t>
                                      </m:r>
                                    </m:e>
                                    <m:sub>
                                      <m:r>
                                        <a:rPr lang="en-US" sz="2400" b="0" i="1" smtClean="0">
                                          <a:latin typeface="Cambria Math"/>
                                          <a:ea typeface="Cambria Math"/>
                                          <a:cs typeface="Times New Roman" panose="02020603050405020304" pitchFamily="18" charset="0"/>
                                        </a:rPr>
                                        <m:t>𝑑𝑖𝑓</m:t>
                                      </m:r>
                                    </m:sub>
                                  </m:sSub>
                                  <m:r>
                                    <a:rPr lang="hu-HU" sz="2400" i="1">
                                      <a:latin typeface="Cambria Math"/>
                                      <a:cs typeface="Times New Roman" panose="02020603050405020304" pitchFamily="18" charset="0"/>
                                    </a:rPr>
                                    <m:t>(</m:t>
                                  </m:r>
                                  <m:r>
                                    <a:rPr lang="hu-HU" sz="2400" i="1">
                                      <a:latin typeface="Cambria Math"/>
                                      <a:cs typeface="Times New Roman" panose="02020603050405020304" pitchFamily="18" charset="0"/>
                                    </a:rPr>
                                    <m:t>𝑠</m:t>
                                  </m:r>
                                  <m:r>
                                    <a:rPr lang="hu-HU" sz="2400" i="1">
                                      <a:latin typeface="Cambria Math"/>
                                      <a:cs typeface="Times New Roman" panose="02020603050405020304" pitchFamily="18" charset="0"/>
                                    </a:rPr>
                                    <m:t>)</m:t>
                                  </m:r>
                                  <m:r>
                                    <m:rPr>
                                      <m:sty m:val="p"/>
                                    </m:rPr>
                                    <a:rPr lang="en-US" sz="2400">
                                      <a:latin typeface="Cambria Math"/>
                                      <a:cs typeface="Times New Roman" panose="02020603050405020304" pitchFamily="18" charset="0"/>
                                    </a:rPr>
                                    <m:t>d</m:t>
                                  </m:r>
                                  <m:r>
                                    <a:rPr lang="en-US" sz="2400" i="1">
                                      <a:latin typeface="Cambria Math"/>
                                      <a:cs typeface="Times New Roman" panose="02020603050405020304" pitchFamily="18" charset="0"/>
                                    </a:rPr>
                                    <m:t>𝑠</m:t>
                                  </m:r>
                                </m:e>
                              </m:nary>
                            </m:e>
                          </m:nary>
                        </m:e>
                      </m:nary>
                    </m:oMath>
                  </m:oMathPara>
                </a14:m>
                <a:endParaRPr lang="en-US" sz="2400" dirty="0"/>
              </a:p>
            </p:txBody>
          </p:sp>
        </mc:Choice>
        <mc:Fallback>
          <p:sp>
            <p:nvSpPr>
              <p:cNvPr id="14" name="Téglalap 13"/>
              <p:cNvSpPr>
                <a:spLocks noRot="1" noChangeAspect="1" noMove="1" noResize="1" noEditPoints="1" noAdjustHandles="1" noChangeArrowheads="1" noChangeShapeType="1" noTextEdit="1"/>
              </p:cNvSpPr>
              <p:nvPr/>
            </p:nvSpPr>
            <p:spPr>
              <a:xfrm>
                <a:off x="6058754" y="1786908"/>
                <a:ext cx="5947847" cy="892680"/>
              </a:xfrm>
              <a:prstGeom prst="rect">
                <a:avLst/>
              </a:prstGeom>
              <a:blipFill rotWithShape="1">
                <a:blip r:embed="rId11"/>
                <a:stretch>
                  <a:fillRect/>
                </a:stretch>
              </a:blipFill>
            </p:spPr>
            <p:txBody>
              <a:bodyPr/>
              <a:lstStyle/>
              <a:p>
                <a:r>
                  <a:rPr lang="en-US">
                    <a:noFill/>
                  </a:rPr>
                  <a:t> </a:t>
                </a:r>
              </a:p>
            </p:txBody>
          </p:sp>
        </mc:Fallback>
      </mc:AlternateContent>
      <p:sp>
        <p:nvSpPr>
          <p:cNvPr id="15" name="Szövegdoboz 14"/>
          <p:cNvSpPr txBox="1"/>
          <p:nvPr/>
        </p:nvSpPr>
        <p:spPr>
          <a:xfrm>
            <a:off x="8068797" y="3060830"/>
            <a:ext cx="1353384" cy="523220"/>
          </a:xfrm>
          <a:prstGeom prst="rect">
            <a:avLst/>
          </a:prstGeom>
          <a:noFill/>
        </p:spPr>
        <p:txBody>
          <a:bodyPr wrap="none" rtlCol="0">
            <a:spAutoFit/>
          </a:bodyPr>
          <a:lstStyle/>
          <a:p>
            <a:r>
              <a:rPr lang="en-US" sz="2800" dirty="0" smtClean="0"/>
              <a:t>Analytic</a:t>
            </a:r>
            <a:endParaRPr lang="en-US" sz="2800" dirty="0"/>
          </a:p>
        </p:txBody>
      </p:sp>
      <p:sp>
        <p:nvSpPr>
          <p:cNvPr id="36" name="Szövegdoboz 35"/>
          <p:cNvSpPr txBox="1"/>
          <p:nvPr/>
        </p:nvSpPr>
        <p:spPr>
          <a:xfrm>
            <a:off x="9952700" y="3066445"/>
            <a:ext cx="2030556" cy="523220"/>
          </a:xfrm>
          <a:prstGeom prst="rect">
            <a:avLst/>
          </a:prstGeom>
          <a:noFill/>
        </p:spPr>
        <p:txBody>
          <a:bodyPr wrap="none" rtlCol="0">
            <a:spAutoFit/>
          </a:bodyPr>
          <a:lstStyle/>
          <a:p>
            <a:r>
              <a:rPr lang="en-US" sz="2800" dirty="0" smtClean="0"/>
              <a:t>Monte-Carlo</a:t>
            </a:r>
            <a:endParaRPr lang="en-US" sz="2800" dirty="0"/>
          </a:p>
        </p:txBody>
      </p:sp>
      <p:sp>
        <p:nvSpPr>
          <p:cNvPr id="17" name="Jobb oldali kapcsos zárójel 16"/>
          <p:cNvSpPr/>
          <p:nvPr/>
        </p:nvSpPr>
        <p:spPr>
          <a:xfrm rot="5400000">
            <a:off x="8681642" y="2025863"/>
            <a:ext cx="360502" cy="18013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Jobb oldali kapcsos zárójel 38"/>
          <p:cNvSpPr/>
          <p:nvPr/>
        </p:nvSpPr>
        <p:spPr>
          <a:xfrm rot="5400000">
            <a:off x="10774794" y="2230911"/>
            <a:ext cx="386369" cy="144087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zövegdoboz 39"/>
          <p:cNvSpPr txBox="1"/>
          <p:nvPr/>
        </p:nvSpPr>
        <p:spPr>
          <a:xfrm>
            <a:off x="7812715" y="5676267"/>
            <a:ext cx="1353384" cy="523220"/>
          </a:xfrm>
          <a:prstGeom prst="rect">
            <a:avLst/>
          </a:prstGeom>
          <a:noFill/>
        </p:spPr>
        <p:txBody>
          <a:bodyPr wrap="none" rtlCol="0">
            <a:spAutoFit/>
          </a:bodyPr>
          <a:lstStyle/>
          <a:p>
            <a:r>
              <a:rPr lang="en-US" sz="2800" dirty="0" smtClean="0"/>
              <a:t>Analytic</a:t>
            </a:r>
            <a:endParaRPr lang="en-US" sz="2800" dirty="0"/>
          </a:p>
        </p:txBody>
      </p:sp>
      <p:sp>
        <p:nvSpPr>
          <p:cNvPr id="41" name="Szövegdoboz 40"/>
          <p:cNvSpPr txBox="1"/>
          <p:nvPr/>
        </p:nvSpPr>
        <p:spPr>
          <a:xfrm>
            <a:off x="9935341" y="5680176"/>
            <a:ext cx="2070118" cy="523220"/>
          </a:xfrm>
          <a:prstGeom prst="rect">
            <a:avLst/>
          </a:prstGeom>
          <a:noFill/>
        </p:spPr>
        <p:txBody>
          <a:bodyPr wrap="none" rtlCol="0">
            <a:spAutoFit/>
          </a:bodyPr>
          <a:lstStyle/>
          <a:p>
            <a:r>
              <a:rPr lang="en-US" sz="2800" b="1" u="sng" dirty="0" smtClean="0"/>
              <a:t>Monte-Carlo</a:t>
            </a:r>
            <a:endParaRPr lang="en-US" sz="2800" b="1" u="sng" dirty="0"/>
          </a:p>
        </p:txBody>
      </p:sp>
      <p:sp>
        <p:nvSpPr>
          <p:cNvPr id="42" name="Jobb oldali kapcsos zárójel 41"/>
          <p:cNvSpPr/>
          <p:nvPr/>
        </p:nvSpPr>
        <p:spPr>
          <a:xfrm rot="5400000">
            <a:off x="8309156" y="4295046"/>
            <a:ext cx="360502" cy="240975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Jobb oldali kapcsos zárójel 42"/>
          <p:cNvSpPr/>
          <p:nvPr/>
        </p:nvSpPr>
        <p:spPr>
          <a:xfrm rot="5400000">
            <a:off x="10760914" y="4524400"/>
            <a:ext cx="384798" cy="19753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47245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Negative extinction</a:t>
            </a:r>
            <a:endParaRPr lang="en-US" dirty="0"/>
          </a:p>
        </p:txBody>
      </p:sp>
      <mc:AlternateContent xmlns:mc="http://schemas.openxmlformats.org/markup-compatibility/2006" xmlns:a14="http://schemas.microsoft.com/office/drawing/2010/main">
        <mc:Choice Requires="a14">
          <p:sp>
            <p:nvSpPr>
              <p:cNvPr id="4" name="Szabadkézi sokszög 3"/>
              <p:cNvSpPr/>
              <p:nvPr/>
            </p:nvSpPr>
            <p:spPr>
              <a:xfrm>
                <a:off x="462602" y="906171"/>
                <a:ext cx="3086251" cy="1853877"/>
              </a:xfrm>
              <a:custGeom>
                <a:avLst/>
                <a:gdLst>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762160 w 4351411"/>
                  <a:gd name="connsiteY4" fmla="*/ 330078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1411" h="1780725">
                    <a:moveTo>
                      <a:pt x="1146281" y="376377"/>
                    </a:moveTo>
                    <a:cubicBezTo>
                      <a:pt x="1314113" y="92796"/>
                      <a:pt x="1445294" y="27207"/>
                      <a:pt x="1690291" y="5987"/>
                    </a:cubicBezTo>
                    <a:cubicBezTo>
                      <a:pt x="1935289" y="-15233"/>
                      <a:pt x="2382844" y="9845"/>
                      <a:pt x="2616266" y="249055"/>
                    </a:cubicBezTo>
                    <a:cubicBezTo>
                      <a:pt x="2907563" y="164173"/>
                      <a:pt x="3177638" y="108230"/>
                      <a:pt x="3368620" y="121734"/>
                    </a:cubicBezTo>
                    <a:cubicBezTo>
                      <a:pt x="3559602" y="135238"/>
                      <a:pt x="3708145" y="231693"/>
                      <a:pt x="3762160" y="330078"/>
                    </a:cubicBezTo>
                    <a:cubicBezTo>
                      <a:pt x="3816175" y="428463"/>
                      <a:pt x="3781451" y="532636"/>
                      <a:pt x="3692712" y="712043"/>
                    </a:cubicBezTo>
                    <a:cubicBezTo>
                      <a:pt x="3870191" y="740979"/>
                      <a:pt x="4038023" y="717830"/>
                      <a:pt x="4144124" y="793065"/>
                    </a:cubicBezTo>
                    <a:cubicBezTo>
                      <a:pt x="4250225" y="868300"/>
                      <a:pt x="4410342" y="1051566"/>
                      <a:pt x="4329319" y="1163455"/>
                    </a:cubicBezTo>
                    <a:cubicBezTo>
                      <a:pt x="4248296" y="1275344"/>
                      <a:pt x="4130620" y="1435460"/>
                      <a:pt x="3657987" y="1464397"/>
                    </a:cubicBezTo>
                    <a:cubicBezTo>
                      <a:pt x="3416848" y="1666954"/>
                      <a:pt x="3181496" y="1749905"/>
                      <a:pt x="2951932" y="1776913"/>
                    </a:cubicBezTo>
                    <a:cubicBezTo>
                      <a:pt x="2722368" y="1803921"/>
                      <a:pt x="2454221" y="1680458"/>
                      <a:pt x="2280600" y="1626443"/>
                    </a:cubicBezTo>
                    <a:cubicBezTo>
                      <a:pt x="2072255" y="1722899"/>
                      <a:pt x="1937218" y="1740261"/>
                      <a:pt x="1771314" y="1730615"/>
                    </a:cubicBezTo>
                    <a:cubicBezTo>
                      <a:pt x="1605410" y="1720969"/>
                      <a:pt x="1478088" y="1715181"/>
                      <a:pt x="1285177" y="1568569"/>
                    </a:cubicBezTo>
                    <a:cubicBezTo>
                      <a:pt x="1022818" y="1665025"/>
                      <a:pt x="812545" y="1657308"/>
                      <a:pt x="613846" y="1614868"/>
                    </a:cubicBezTo>
                    <a:cubicBezTo>
                      <a:pt x="415147" y="1572428"/>
                      <a:pt x="147000" y="1414240"/>
                      <a:pt x="92985" y="1313926"/>
                    </a:cubicBezTo>
                    <a:cubicBezTo>
                      <a:pt x="38970" y="1213612"/>
                      <a:pt x="4246" y="1175029"/>
                      <a:pt x="289755" y="1012984"/>
                    </a:cubicBezTo>
                    <a:cubicBezTo>
                      <a:pt x="100701" y="908812"/>
                      <a:pt x="-7329" y="793065"/>
                      <a:pt x="387" y="688893"/>
                    </a:cubicBezTo>
                    <a:cubicBezTo>
                      <a:pt x="8103" y="584721"/>
                      <a:pt x="143142" y="441966"/>
                      <a:pt x="336053" y="387951"/>
                    </a:cubicBezTo>
                    <a:cubicBezTo>
                      <a:pt x="528964" y="333936"/>
                      <a:pt x="874276" y="254844"/>
                      <a:pt x="1146281" y="376377"/>
                    </a:cubicBezTo>
                    <a:close/>
                  </a:path>
                </a:pathLst>
              </a:cu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n-US" sz="4000" i="1">
                              <a:solidFill>
                                <a:schemeClr val="tx1"/>
                              </a:solidFill>
                              <a:latin typeface="Cambria Math"/>
                              <a:cs typeface="Times New Roman" panose="02020603050405020304" pitchFamily="18" charset="0"/>
                            </a:rPr>
                          </m:ctrlPr>
                        </m:sSupPr>
                        <m:e>
                          <m:r>
                            <a:rPr lang="hu-HU" sz="4000" i="1" smtClean="0">
                              <a:solidFill>
                                <a:schemeClr val="tx1"/>
                              </a:solidFill>
                              <a:latin typeface="Cambria Math"/>
                              <a:ea typeface="Cambria Math"/>
                              <a:cs typeface="Times New Roman" panose="02020603050405020304" pitchFamily="18" charset="0"/>
                            </a:rPr>
                            <m:t>𝜎</m:t>
                          </m:r>
                        </m:e>
                        <m:sup>
                          <m:r>
                            <a:rPr lang="hu-HU" sz="4000" i="1">
                              <a:solidFill>
                                <a:schemeClr val="tx1"/>
                              </a:solidFill>
                              <a:latin typeface="Cambria Math"/>
                              <a:cs typeface="Times New Roman" panose="02020603050405020304" pitchFamily="18" charset="0"/>
                            </a:rPr>
                            <m:t>+</m:t>
                          </m:r>
                        </m:sup>
                      </m:sSup>
                    </m:oMath>
                  </m:oMathPara>
                </a14:m>
                <a:endParaRPr lang="en-US" sz="40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Szabadkézi sokszög 3"/>
              <p:cNvSpPr>
                <a:spLocks noRot="1" noChangeAspect="1" noMove="1" noResize="1" noEditPoints="1" noAdjustHandles="1" noChangeArrowheads="1" noChangeShapeType="1" noTextEdit="1"/>
              </p:cNvSpPr>
              <p:nvPr/>
            </p:nvSpPr>
            <p:spPr>
              <a:xfrm>
                <a:off x="462602" y="906171"/>
                <a:ext cx="3086251" cy="1853877"/>
              </a:xfrm>
              <a:custGeom>
                <a:avLst/>
                <a:gdLst>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762160 w 4351411"/>
                  <a:gd name="connsiteY4" fmla="*/ 330078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1411" h="1780725">
                    <a:moveTo>
                      <a:pt x="1146281" y="376377"/>
                    </a:moveTo>
                    <a:cubicBezTo>
                      <a:pt x="1314113" y="92796"/>
                      <a:pt x="1445294" y="27207"/>
                      <a:pt x="1690291" y="5987"/>
                    </a:cubicBezTo>
                    <a:cubicBezTo>
                      <a:pt x="1935289" y="-15233"/>
                      <a:pt x="2382844" y="9845"/>
                      <a:pt x="2616266" y="249055"/>
                    </a:cubicBezTo>
                    <a:cubicBezTo>
                      <a:pt x="2907563" y="164173"/>
                      <a:pt x="3177638" y="108230"/>
                      <a:pt x="3368620" y="121734"/>
                    </a:cubicBezTo>
                    <a:cubicBezTo>
                      <a:pt x="3559602" y="135238"/>
                      <a:pt x="3708145" y="231693"/>
                      <a:pt x="3762160" y="330078"/>
                    </a:cubicBezTo>
                    <a:cubicBezTo>
                      <a:pt x="3816175" y="428463"/>
                      <a:pt x="3781451" y="532636"/>
                      <a:pt x="3692712" y="712043"/>
                    </a:cubicBezTo>
                    <a:cubicBezTo>
                      <a:pt x="3870191" y="740979"/>
                      <a:pt x="4038023" y="717830"/>
                      <a:pt x="4144124" y="793065"/>
                    </a:cubicBezTo>
                    <a:cubicBezTo>
                      <a:pt x="4250225" y="868300"/>
                      <a:pt x="4410342" y="1051566"/>
                      <a:pt x="4329319" y="1163455"/>
                    </a:cubicBezTo>
                    <a:cubicBezTo>
                      <a:pt x="4248296" y="1275344"/>
                      <a:pt x="4130620" y="1435460"/>
                      <a:pt x="3657987" y="1464397"/>
                    </a:cubicBezTo>
                    <a:cubicBezTo>
                      <a:pt x="3416848" y="1666954"/>
                      <a:pt x="3181496" y="1749905"/>
                      <a:pt x="2951932" y="1776913"/>
                    </a:cubicBezTo>
                    <a:cubicBezTo>
                      <a:pt x="2722368" y="1803921"/>
                      <a:pt x="2454221" y="1680458"/>
                      <a:pt x="2280600" y="1626443"/>
                    </a:cubicBezTo>
                    <a:cubicBezTo>
                      <a:pt x="2072255" y="1722899"/>
                      <a:pt x="1937218" y="1740261"/>
                      <a:pt x="1771314" y="1730615"/>
                    </a:cubicBezTo>
                    <a:cubicBezTo>
                      <a:pt x="1605410" y="1720969"/>
                      <a:pt x="1478088" y="1715181"/>
                      <a:pt x="1285177" y="1568569"/>
                    </a:cubicBezTo>
                    <a:cubicBezTo>
                      <a:pt x="1022818" y="1665025"/>
                      <a:pt x="812545" y="1657308"/>
                      <a:pt x="613846" y="1614868"/>
                    </a:cubicBezTo>
                    <a:cubicBezTo>
                      <a:pt x="415147" y="1572428"/>
                      <a:pt x="147000" y="1414240"/>
                      <a:pt x="92985" y="1313926"/>
                    </a:cubicBezTo>
                    <a:cubicBezTo>
                      <a:pt x="38970" y="1213612"/>
                      <a:pt x="4246" y="1175029"/>
                      <a:pt x="289755" y="1012984"/>
                    </a:cubicBezTo>
                    <a:cubicBezTo>
                      <a:pt x="100701" y="908812"/>
                      <a:pt x="-7329" y="793065"/>
                      <a:pt x="387" y="688893"/>
                    </a:cubicBezTo>
                    <a:cubicBezTo>
                      <a:pt x="8103" y="584721"/>
                      <a:pt x="143142" y="441966"/>
                      <a:pt x="336053" y="387951"/>
                    </a:cubicBezTo>
                    <a:cubicBezTo>
                      <a:pt x="528964" y="333936"/>
                      <a:pt x="874276" y="254844"/>
                      <a:pt x="1146281" y="376377"/>
                    </a:cubicBezTo>
                    <a:close/>
                  </a:path>
                </a:pathLst>
              </a:custGeom>
              <a:blipFill rotWithShape="1">
                <a:blip r:embed="rId3"/>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abadkézi sokszög 5"/>
              <p:cNvSpPr/>
              <p:nvPr/>
            </p:nvSpPr>
            <p:spPr>
              <a:xfrm>
                <a:off x="4268413" y="906170"/>
                <a:ext cx="3086251" cy="1853877"/>
              </a:xfrm>
              <a:custGeom>
                <a:avLst/>
                <a:gdLst>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762160 w 4351411"/>
                  <a:gd name="connsiteY4" fmla="*/ 330078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1411" h="1780725">
                    <a:moveTo>
                      <a:pt x="1146281" y="376377"/>
                    </a:moveTo>
                    <a:cubicBezTo>
                      <a:pt x="1314113" y="92796"/>
                      <a:pt x="1445294" y="27207"/>
                      <a:pt x="1690291" y="5987"/>
                    </a:cubicBezTo>
                    <a:cubicBezTo>
                      <a:pt x="1935289" y="-15233"/>
                      <a:pt x="2382844" y="9845"/>
                      <a:pt x="2616266" y="249055"/>
                    </a:cubicBezTo>
                    <a:cubicBezTo>
                      <a:pt x="2907563" y="164173"/>
                      <a:pt x="3177638" y="108230"/>
                      <a:pt x="3368620" y="121734"/>
                    </a:cubicBezTo>
                    <a:cubicBezTo>
                      <a:pt x="3559602" y="135238"/>
                      <a:pt x="3708145" y="231693"/>
                      <a:pt x="3762160" y="330078"/>
                    </a:cubicBezTo>
                    <a:cubicBezTo>
                      <a:pt x="3816175" y="428463"/>
                      <a:pt x="3781451" y="532636"/>
                      <a:pt x="3692712" y="712043"/>
                    </a:cubicBezTo>
                    <a:cubicBezTo>
                      <a:pt x="3870191" y="740979"/>
                      <a:pt x="4038023" y="717830"/>
                      <a:pt x="4144124" y="793065"/>
                    </a:cubicBezTo>
                    <a:cubicBezTo>
                      <a:pt x="4250225" y="868300"/>
                      <a:pt x="4410342" y="1051566"/>
                      <a:pt x="4329319" y="1163455"/>
                    </a:cubicBezTo>
                    <a:cubicBezTo>
                      <a:pt x="4248296" y="1275344"/>
                      <a:pt x="4130620" y="1435460"/>
                      <a:pt x="3657987" y="1464397"/>
                    </a:cubicBezTo>
                    <a:cubicBezTo>
                      <a:pt x="3416848" y="1666954"/>
                      <a:pt x="3181496" y="1749905"/>
                      <a:pt x="2951932" y="1776913"/>
                    </a:cubicBezTo>
                    <a:cubicBezTo>
                      <a:pt x="2722368" y="1803921"/>
                      <a:pt x="2454221" y="1680458"/>
                      <a:pt x="2280600" y="1626443"/>
                    </a:cubicBezTo>
                    <a:cubicBezTo>
                      <a:pt x="2072255" y="1722899"/>
                      <a:pt x="1937218" y="1740261"/>
                      <a:pt x="1771314" y="1730615"/>
                    </a:cubicBezTo>
                    <a:cubicBezTo>
                      <a:pt x="1605410" y="1720969"/>
                      <a:pt x="1478088" y="1715181"/>
                      <a:pt x="1285177" y="1568569"/>
                    </a:cubicBezTo>
                    <a:cubicBezTo>
                      <a:pt x="1022818" y="1665025"/>
                      <a:pt x="812545" y="1657308"/>
                      <a:pt x="613846" y="1614868"/>
                    </a:cubicBezTo>
                    <a:cubicBezTo>
                      <a:pt x="415147" y="1572428"/>
                      <a:pt x="147000" y="1414240"/>
                      <a:pt x="92985" y="1313926"/>
                    </a:cubicBezTo>
                    <a:cubicBezTo>
                      <a:pt x="38970" y="1213612"/>
                      <a:pt x="4246" y="1175029"/>
                      <a:pt x="289755" y="1012984"/>
                    </a:cubicBezTo>
                    <a:cubicBezTo>
                      <a:pt x="100701" y="908812"/>
                      <a:pt x="-7329" y="793065"/>
                      <a:pt x="387" y="688893"/>
                    </a:cubicBezTo>
                    <a:cubicBezTo>
                      <a:pt x="8103" y="584721"/>
                      <a:pt x="143142" y="441966"/>
                      <a:pt x="336053" y="387951"/>
                    </a:cubicBezTo>
                    <a:cubicBezTo>
                      <a:pt x="528964" y="333936"/>
                      <a:pt x="874276" y="254844"/>
                      <a:pt x="1146281" y="376377"/>
                    </a:cubicBezTo>
                    <a:close/>
                  </a:path>
                </a:pathLst>
              </a:cu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14:m>
                  <m:oMathPara xmlns:m="http://schemas.openxmlformats.org/officeDocument/2006/math">
                    <m:oMathParaPr>
                      <m:jc m:val="centerGroup"/>
                    </m:oMathParaPr>
                    <m:oMath xmlns:m="http://schemas.openxmlformats.org/officeDocument/2006/math">
                      <m:r>
                        <a:rPr lang="hu-HU" sz="4000" i="1" smtClean="0">
                          <a:solidFill>
                            <a:prstClr val="black"/>
                          </a:solidFill>
                          <a:latin typeface="Cambria Math"/>
                          <a:ea typeface="Cambria Math"/>
                          <a:cs typeface="Times New Roman" panose="02020603050405020304" pitchFamily="18" charset="0"/>
                        </a:rPr>
                        <m:t>𝜎</m:t>
                      </m:r>
                      <m:r>
                        <a:rPr lang="en-US" sz="4000" b="0" i="1" smtClean="0">
                          <a:solidFill>
                            <a:prstClr val="black"/>
                          </a:solidFill>
                          <a:latin typeface="Cambria Math"/>
                          <a:ea typeface="Cambria Math"/>
                          <a:cs typeface="Times New Roman" panose="02020603050405020304" pitchFamily="18" charset="0"/>
                        </a:rPr>
                        <m:t>=−</m:t>
                      </m:r>
                      <m:sSup>
                        <m:sSupPr>
                          <m:ctrlPr>
                            <a:rPr lang="en-US" sz="4000" i="1">
                              <a:solidFill>
                                <a:prstClr val="black"/>
                              </a:solidFill>
                              <a:latin typeface="Cambria Math"/>
                              <a:cs typeface="Times New Roman" panose="02020603050405020304" pitchFamily="18" charset="0"/>
                            </a:rPr>
                          </m:ctrlPr>
                        </m:sSupPr>
                        <m:e>
                          <m:r>
                            <a:rPr lang="hu-HU" sz="4000" i="1">
                              <a:solidFill>
                                <a:prstClr val="black"/>
                              </a:solidFill>
                              <a:latin typeface="Cambria Math"/>
                              <a:ea typeface="Cambria Math"/>
                              <a:cs typeface="Times New Roman" panose="02020603050405020304" pitchFamily="18" charset="0"/>
                            </a:rPr>
                            <m:t>𝜎</m:t>
                          </m:r>
                        </m:e>
                        <m:sup>
                          <m:r>
                            <a:rPr lang="hu-HU" sz="4000" i="1">
                              <a:solidFill>
                                <a:prstClr val="black"/>
                              </a:solidFill>
                              <a:latin typeface="Cambria Math"/>
                              <a:cs typeface="Times New Roman" panose="02020603050405020304" pitchFamily="18" charset="0"/>
                            </a:rPr>
                            <m:t>+</m:t>
                          </m:r>
                        </m:sup>
                      </m:sSup>
                    </m:oMath>
                  </m:oMathPara>
                </a14:m>
                <a:endParaRPr lang="en-US" sz="4000" i="1"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 name="Szabadkézi sokszög 5"/>
              <p:cNvSpPr>
                <a:spLocks noRot="1" noChangeAspect="1" noMove="1" noResize="1" noEditPoints="1" noAdjustHandles="1" noChangeArrowheads="1" noChangeShapeType="1" noTextEdit="1"/>
              </p:cNvSpPr>
              <p:nvPr/>
            </p:nvSpPr>
            <p:spPr>
              <a:xfrm>
                <a:off x="4268413" y="906170"/>
                <a:ext cx="3086251" cy="1853877"/>
              </a:xfrm>
              <a:custGeom>
                <a:avLst/>
                <a:gdLst>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762160 w 4351411"/>
                  <a:gd name="connsiteY4" fmla="*/ 330078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1411" h="1780725">
                    <a:moveTo>
                      <a:pt x="1146281" y="376377"/>
                    </a:moveTo>
                    <a:cubicBezTo>
                      <a:pt x="1314113" y="92796"/>
                      <a:pt x="1445294" y="27207"/>
                      <a:pt x="1690291" y="5987"/>
                    </a:cubicBezTo>
                    <a:cubicBezTo>
                      <a:pt x="1935289" y="-15233"/>
                      <a:pt x="2382844" y="9845"/>
                      <a:pt x="2616266" y="249055"/>
                    </a:cubicBezTo>
                    <a:cubicBezTo>
                      <a:pt x="2907563" y="164173"/>
                      <a:pt x="3177638" y="108230"/>
                      <a:pt x="3368620" y="121734"/>
                    </a:cubicBezTo>
                    <a:cubicBezTo>
                      <a:pt x="3559602" y="135238"/>
                      <a:pt x="3708145" y="231693"/>
                      <a:pt x="3762160" y="330078"/>
                    </a:cubicBezTo>
                    <a:cubicBezTo>
                      <a:pt x="3816175" y="428463"/>
                      <a:pt x="3781451" y="532636"/>
                      <a:pt x="3692712" y="712043"/>
                    </a:cubicBezTo>
                    <a:cubicBezTo>
                      <a:pt x="3870191" y="740979"/>
                      <a:pt x="4038023" y="717830"/>
                      <a:pt x="4144124" y="793065"/>
                    </a:cubicBezTo>
                    <a:cubicBezTo>
                      <a:pt x="4250225" y="868300"/>
                      <a:pt x="4410342" y="1051566"/>
                      <a:pt x="4329319" y="1163455"/>
                    </a:cubicBezTo>
                    <a:cubicBezTo>
                      <a:pt x="4248296" y="1275344"/>
                      <a:pt x="4130620" y="1435460"/>
                      <a:pt x="3657987" y="1464397"/>
                    </a:cubicBezTo>
                    <a:cubicBezTo>
                      <a:pt x="3416848" y="1666954"/>
                      <a:pt x="3181496" y="1749905"/>
                      <a:pt x="2951932" y="1776913"/>
                    </a:cubicBezTo>
                    <a:cubicBezTo>
                      <a:pt x="2722368" y="1803921"/>
                      <a:pt x="2454221" y="1680458"/>
                      <a:pt x="2280600" y="1626443"/>
                    </a:cubicBezTo>
                    <a:cubicBezTo>
                      <a:pt x="2072255" y="1722899"/>
                      <a:pt x="1937218" y="1740261"/>
                      <a:pt x="1771314" y="1730615"/>
                    </a:cubicBezTo>
                    <a:cubicBezTo>
                      <a:pt x="1605410" y="1720969"/>
                      <a:pt x="1478088" y="1715181"/>
                      <a:pt x="1285177" y="1568569"/>
                    </a:cubicBezTo>
                    <a:cubicBezTo>
                      <a:pt x="1022818" y="1665025"/>
                      <a:pt x="812545" y="1657308"/>
                      <a:pt x="613846" y="1614868"/>
                    </a:cubicBezTo>
                    <a:cubicBezTo>
                      <a:pt x="415147" y="1572428"/>
                      <a:pt x="147000" y="1414240"/>
                      <a:pt x="92985" y="1313926"/>
                    </a:cubicBezTo>
                    <a:cubicBezTo>
                      <a:pt x="38970" y="1213612"/>
                      <a:pt x="4246" y="1175029"/>
                      <a:pt x="289755" y="1012984"/>
                    </a:cubicBezTo>
                    <a:cubicBezTo>
                      <a:pt x="100701" y="908812"/>
                      <a:pt x="-7329" y="793065"/>
                      <a:pt x="387" y="688893"/>
                    </a:cubicBezTo>
                    <a:cubicBezTo>
                      <a:pt x="8103" y="584721"/>
                      <a:pt x="143142" y="441966"/>
                      <a:pt x="336053" y="387951"/>
                    </a:cubicBezTo>
                    <a:cubicBezTo>
                      <a:pt x="528964" y="333936"/>
                      <a:pt x="874276" y="254844"/>
                      <a:pt x="1146281" y="376377"/>
                    </a:cubicBezTo>
                    <a:close/>
                  </a:path>
                </a:pathLst>
              </a:custGeom>
              <a:blipFill rotWithShape="1">
                <a:blip r:embed="rId4"/>
                <a:stretch>
                  <a:fillRect/>
                </a:stretch>
              </a:blipFill>
              <a:ln w="38100">
                <a:solidFill>
                  <a:schemeClr val="tx1"/>
                </a:solidFill>
              </a:ln>
            </p:spPr>
            <p:txBody>
              <a:bodyPr/>
              <a:lstStyle/>
              <a:p>
                <a:r>
                  <a:rPr lang="en-US">
                    <a:noFill/>
                  </a:rPr>
                  <a:t> </a:t>
                </a:r>
              </a:p>
            </p:txBody>
          </p:sp>
        </mc:Fallback>
      </mc:AlternateContent>
      <p:sp>
        <p:nvSpPr>
          <p:cNvPr id="8" name="Szabadkézi sokszög 7"/>
          <p:cNvSpPr/>
          <p:nvPr/>
        </p:nvSpPr>
        <p:spPr>
          <a:xfrm>
            <a:off x="8529938" y="919670"/>
            <a:ext cx="3086251" cy="1853877"/>
          </a:xfrm>
          <a:custGeom>
            <a:avLst/>
            <a:gdLst>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1691 h 1775135"/>
              <a:gd name="connsiteX1" fmla="*/ 1690059 w 4351179"/>
              <a:gd name="connsiteY1" fmla="*/ 1301 h 1775135"/>
              <a:gd name="connsiteX2" fmla="*/ 2616034 w 4351179"/>
              <a:gd name="connsiteY2" fmla="*/ 244369 h 1775135"/>
              <a:gd name="connsiteX3" fmla="*/ 3368388 w 4351179"/>
              <a:gd name="connsiteY3" fmla="*/ 117048 h 1775135"/>
              <a:gd name="connsiteX4" fmla="*/ 3842950 w 4351179"/>
              <a:gd name="connsiteY4" fmla="*/ 475863 h 1775135"/>
              <a:gd name="connsiteX5" fmla="*/ 3692480 w 4351179"/>
              <a:gd name="connsiteY5" fmla="*/ 707357 h 1775135"/>
              <a:gd name="connsiteX6" fmla="*/ 4143892 w 4351179"/>
              <a:gd name="connsiteY6" fmla="*/ 788379 h 1775135"/>
              <a:gd name="connsiteX7" fmla="*/ 4329087 w 4351179"/>
              <a:gd name="connsiteY7" fmla="*/ 1043022 h 1775135"/>
              <a:gd name="connsiteX8" fmla="*/ 3657755 w 4351179"/>
              <a:gd name="connsiteY8" fmla="*/ 1459711 h 1775135"/>
              <a:gd name="connsiteX9" fmla="*/ 2951700 w 4351179"/>
              <a:gd name="connsiteY9" fmla="*/ 1772227 h 1775135"/>
              <a:gd name="connsiteX10" fmla="*/ 2280368 w 4351179"/>
              <a:gd name="connsiteY10" fmla="*/ 1621757 h 1775135"/>
              <a:gd name="connsiteX11" fmla="*/ 1771082 w 4351179"/>
              <a:gd name="connsiteY11" fmla="*/ 1725929 h 1775135"/>
              <a:gd name="connsiteX12" fmla="*/ 1284945 w 4351179"/>
              <a:gd name="connsiteY12" fmla="*/ 1563883 h 1775135"/>
              <a:gd name="connsiteX13" fmla="*/ 613614 w 4351179"/>
              <a:gd name="connsiteY13" fmla="*/ 1610182 h 1775135"/>
              <a:gd name="connsiteX14" fmla="*/ 92753 w 4351179"/>
              <a:gd name="connsiteY14" fmla="*/ 1309240 h 1775135"/>
              <a:gd name="connsiteX15" fmla="*/ 289523 w 4351179"/>
              <a:gd name="connsiteY15" fmla="*/ 1008298 h 1775135"/>
              <a:gd name="connsiteX16" fmla="*/ 155 w 4351179"/>
              <a:gd name="connsiteY16" fmla="*/ 684207 h 1775135"/>
              <a:gd name="connsiteX17" fmla="*/ 335821 w 4351179"/>
              <a:gd name="connsiteY17" fmla="*/ 383265 h 1775135"/>
              <a:gd name="connsiteX18" fmla="*/ 1146049 w 4351179"/>
              <a:gd name="connsiteY18" fmla="*/ 371691 h 1775135"/>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047708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79821"/>
              <a:gd name="connsiteX1" fmla="*/ 1690059 w 4351179"/>
              <a:gd name="connsiteY1" fmla="*/ 5987 h 1779821"/>
              <a:gd name="connsiteX2" fmla="*/ 2616034 w 4351179"/>
              <a:gd name="connsiteY2" fmla="*/ 249055 h 1779821"/>
              <a:gd name="connsiteX3" fmla="*/ 3368388 w 4351179"/>
              <a:gd name="connsiteY3" fmla="*/ 121734 h 1779821"/>
              <a:gd name="connsiteX4" fmla="*/ 3842950 w 4351179"/>
              <a:gd name="connsiteY4" fmla="*/ 480549 h 1779821"/>
              <a:gd name="connsiteX5" fmla="*/ 3692480 w 4351179"/>
              <a:gd name="connsiteY5" fmla="*/ 712043 h 1779821"/>
              <a:gd name="connsiteX6" fmla="*/ 4143892 w 4351179"/>
              <a:gd name="connsiteY6" fmla="*/ 793065 h 1779821"/>
              <a:gd name="connsiteX7" fmla="*/ 4329087 w 4351179"/>
              <a:gd name="connsiteY7" fmla="*/ 1163455 h 1779821"/>
              <a:gd name="connsiteX8" fmla="*/ 3657755 w 4351179"/>
              <a:gd name="connsiteY8" fmla="*/ 1464397 h 1779821"/>
              <a:gd name="connsiteX9" fmla="*/ 2951700 w 4351179"/>
              <a:gd name="connsiteY9" fmla="*/ 1776913 h 1779821"/>
              <a:gd name="connsiteX10" fmla="*/ 2280368 w 4351179"/>
              <a:gd name="connsiteY10" fmla="*/ 1626443 h 1779821"/>
              <a:gd name="connsiteX11" fmla="*/ 1771082 w 4351179"/>
              <a:gd name="connsiteY11" fmla="*/ 1730615 h 1779821"/>
              <a:gd name="connsiteX12" fmla="*/ 1284945 w 4351179"/>
              <a:gd name="connsiteY12" fmla="*/ 1568569 h 1779821"/>
              <a:gd name="connsiteX13" fmla="*/ 613614 w 4351179"/>
              <a:gd name="connsiteY13" fmla="*/ 1614868 h 1779821"/>
              <a:gd name="connsiteX14" fmla="*/ 92753 w 4351179"/>
              <a:gd name="connsiteY14" fmla="*/ 1313926 h 1779821"/>
              <a:gd name="connsiteX15" fmla="*/ 289523 w 4351179"/>
              <a:gd name="connsiteY15" fmla="*/ 1012984 h 1779821"/>
              <a:gd name="connsiteX16" fmla="*/ 155 w 4351179"/>
              <a:gd name="connsiteY16" fmla="*/ 688893 h 1779821"/>
              <a:gd name="connsiteX17" fmla="*/ 335821 w 4351179"/>
              <a:gd name="connsiteY17" fmla="*/ 387951 h 1779821"/>
              <a:gd name="connsiteX18" fmla="*/ 1146049 w 4351179"/>
              <a:gd name="connsiteY18" fmla="*/ 376377 h 1779821"/>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049 w 4351179"/>
              <a:gd name="connsiteY0" fmla="*/ 376377 h 1780725"/>
              <a:gd name="connsiteX1" fmla="*/ 1690059 w 4351179"/>
              <a:gd name="connsiteY1" fmla="*/ 5987 h 1780725"/>
              <a:gd name="connsiteX2" fmla="*/ 2616034 w 4351179"/>
              <a:gd name="connsiteY2" fmla="*/ 249055 h 1780725"/>
              <a:gd name="connsiteX3" fmla="*/ 3368388 w 4351179"/>
              <a:gd name="connsiteY3" fmla="*/ 121734 h 1780725"/>
              <a:gd name="connsiteX4" fmla="*/ 3842950 w 4351179"/>
              <a:gd name="connsiteY4" fmla="*/ 480549 h 1780725"/>
              <a:gd name="connsiteX5" fmla="*/ 3692480 w 4351179"/>
              <a:gd name="connsiteY5" fmla="*/ 712043 h 1780725"/>
              <a:gd name="connsiteX6" fmla="*/ 4143892 w 4351179"/>
              <a:gd name="connsiteY6" fmla="*/ 793065 h 1780725"/>
              <a:gd name="connsiteX7" fmla="*/ 4329087 w 4351179"/>
              <a:gd name="connsiteY7" fmla="*/ 1163455 h 1780725"/>
              <a:gd name="connsiteX8" fmla="*/ 3657755 w 4351179"/>
              <a:gd name="connsiteY8" fmla="*/ 1464397 h 1780725"/>
              <a:gd name="connsiteX9" fmla="*/ 2951700 w 4351179"/>
              <a:gd name="connsiteY9" fmla="*/ 1776913 h 1780725"/>
              <a:gd name="connsiteX10" fmla="*/ 2280368 w 4351179"/>
              <a:gd name="connsiteY10" fmla="*/ 1626443 h 1780725"/>
              <a:gd name="connsiteX11" fmla="*/ 1771082 w 4351179"/>
              <a:gd name="connsiteY11" fmla="*/ 1730615 h 1780725"/>
              <a:gd name="connsiteX12" fmla="*/ 1284945 w 4351179"/>
              <a:gd name="connsiteY12" fmla="*/ 1568569 h 1780725"/>
              <a:gd name="connsiteX13" fmla="*/ 613614 w 4351179"/>
              <a:gd name="connsiteY13" fmla="*/ 1614868 h 1780725"/>
              <a:gd name="connsiteX14" fmla="*/ 92753 w 4351179"/>
              <a:gd name="connsiteY14" fmla="*/ 1313926 h 1780725"/>
              <a:gd name="connsiteX15" fmla="*/ 289523 w 4351179"/>
              <a:gd name="connsiteY15" fmla="*/ 1012984 h 1780725"/>
              <a:gd name="connsiteX16" fmla="*/ 155 w 4351179"/>
              <a:gd name="connsiteY16" fmla="*/ 688893 h 1780725"/>
              <a:gd name="connsiteX17" fmla="*/ 335821 w 4351179"/>
              <a:gd name="connsiteY17" fmla="*/ 387951 h 1780725"/>
              <a:gd name="connsiteX18" fmla="*/ 1146049 w 4351179"/>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843182 w 4351411"/>
              <a:gd name="connsiteY4" fmla="*/ 480549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 name="connsiteX0" fmla="*/ 1146281 w 4351411"/>
              <a:gd name="connsiteY0" fmla="*/ 376377 h 1780725"/>
              <a:gd name="connsiteX1" fmla="*/ 1690291 w 4351411"/>
              <a:gd name="connsiteY1" fmla="*/ 5987 h 1780725"/>
              <a:gd name="connsiteX2" fmla="*/ 2616266 w 4351411"/>
              <a:gd name="connsiteY2" fmla="*/ 249055 h 1780725"/>
              <a:gd name="connsiteX3" fmla="*/ 3368620 w 4351411"/>
              <a:gd name="connsiteY3" fmla="*/ 121734 h 1780725"/>
              <a:gd name="connsiteX4" fmla="*/ 3762160 w 4351411"/>
              <a:gd name="connsiteY4" fmla="*/ 330078 h 1780725"/>
              <a:gd name="connsiteX5" fmla="*/ 3692712 w 4351411"/>
              <a:gd name="connsiteY5" fmla="*/ 712043 h 1780725"/>
              <a:gd name="connsiteX6" fmla="*/ 4144124 w 4351411"/>
              <a:gd name="connsiteY6" fmla="*/ 793065 h 1780725"/>
              <a:gd name="connsiteX7" fmla="*/ 4329319 w 4351411"/>
              <a:gd name="connsiteY7" fmla="*/ 1163455 h 1780725"/>
              <a:gd name="connsiteX8" fmla="*/ 3657987 w 4351411"/>
              <a:gd name="connsiteY8" fmla="*/ 1464397 h 1780725"/>
              <a:gd name="connsiteX9" fmla="*/ 2951932 w 4351411"/>
              <a:gd name="connsiteY9" fmla="*/ 1776913 h 1780725"/>
              <a:gd name="connsiteX10" fmla="*/ 2280600 w 4351411"/>
              <a:gd name="connsiteY10" fmla="*/ 1626443 h 1780725"/>
              <a:gd name="connsiteX11" fmla="*/ 1771314 w 4351411"/>
              <a:gd name="connsiteY11" fmla="*/ 1730615 h 1780725"/>
              <a:gd name="connsiteX12" fmla="*/ 1285177 w 4351411"/>
              <a:gd name="connsiteY12" fmla="*/ 1568569 h 1780725"/>
              <a:gd name="connsiteX13" fmla="*/ 613846 w 4351411"/>
              <a:gd name="connsiteY13" fmla="*/ 1614868 h 1780725"/>
              <a:gd name="connsiteX14" fmla="*/ 92985 w 4351411"/>
              <a:gd name="connsiteY14" fmla="*/ 1313926 h 1780725"/>
              <a:gd name="connsiteX15" fmla="*/ 289755 w 4351411"/>
              <a:gd name="connsiteY15" fmla="*/ 1012984 h 1780725"/>
              <a:gd name="connsiteX16" fmla="*/ 387 w 4351411"/>
              <a:gd name="connsiteY16" fmla="*/ 688893 h 1780725"/>
              <a:gd name="connsiteX17" fmla="*/ 336053 w 4351411"/>
              <a:gd name="connsiteY17" fmla="*/ 387951 h 1780725"/>
              <a:gd name="connsiteX18" fmla="*/ 1146281 w 4351411"/>
              <a:gd name="connsiteY18" fmla="*/ 376377 h 178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1411" h="1780725">
                <a:moveTo>
                  <a:pt x="1146281" y="376377"/>
                </a:moveTo>
                <a:cubicBezTo>
                  <a:pt x="1314113" y="92796"/>
                  <a:pt x="1445294" y="27207"/>
                  <a:pt x="1690291" y="5987"/>
                </a:cubicBezTo>
                <a:cubicBezTo>
                  <a:pt x="1935289" y="-15233"/>
                  <a:pt x="2382844" y="9845"/>
                  <a:pt x="2616266" y="249055"/>
                </a:cubicBezTo>
                <a:cubicBezTo>
                  <a:pt x="2907563" y="164173"/>
                  <a:pt x="3177638" y="108230"/>
                  <a:pt x="3368620" y="121734"/>
                </a:cubicBezTo>
                <a:cubicBezTo>
                  <a:pt x="3559602" y="135238"/>
                  <a:pt x="3708145" y="231693"/>
                  <a:pt x="3762160" y="330078"/>
                </a:cubicBezTo>
                <a:cubicBezTo>
                  <a:pt x="3816175" y="428463"/>
                  <a:pt x="3781451" y="532636"/>
                  <a:pt x="3692712" y="712043"/>
                </a:cubicBezTo>
                <a:cubicBezTo>
                  <a:pt x="3870191" y="740979"/>
                  <a:pt x="4038023" y="717830"/>
                  <a:pt x="4144124" y="793065"/>
                </a:cubicBezTo>
                <a:cubicBezTo>
                  <a:pt x="4250225" y="868300"/>
                  <a:pt x="4410342" y="1051566"/>
                  <a:pt x="4329319" y="1163455"/>
                </a:cubicBezTo>
                <a:cubicBezTo>
                  <a:pt x="4248296" y="1275344"/>
                  <a:pt x="4130620" y="1435460"/>
                  <a:pt x="3657987" y="1464397"/>
                </a:cubicBezTo>
                <a:cubicBezTo>
                  <a:pt x="3416848" y="1666954"/>
                  <a:pt x="3181496" y="1749905"/>
                  <a:pt x="2951932" y="1776913"/>
                </a:cubicBezTo>
                <a:cubicBezTo>
                  <a:pt x="2722368" y="1803921"/>
                  <a:pt x="2454221" y="1680458"/>
                  <a:pt x="2280600" y="1626443"/>
                </a:cubicBezTo>
                <a:cubicBezTo>
                  <a:pt x="2072255" y="1722899"/>
                  <a:pt x="1937218" y="1740261"/>
                  <a:pt x="1771314" y="1730615"/>
                </a:cubicBezTo>
                <a:cubicBezTo>
                  <a:pt x="1605410" y="1720969"/>
                  <a:pt x="1478088" y="1715181"/>
                  <a:pt x="1285177" y="1568569"/>
                </a:cubicBezTo>
                <a:cubicBezTo>
                  <a:pt x="1022818" y="1665025"/>
                  <a:pt x="812545" y="1657308"/>
                  <a:pt x="613846" y="1614868"/>
                </a:cubicBezTo>
                <a:cubicBezTo>
                  <a:pt x="415147" y="1572428"/>
                  <a:pt x="147000" y="1414240"/>
                  <a:pt x="92985" y="1313926"/>
                </a:cubicBezTo>
                <a:cubicBezTo>
                  <a:pt x="38970" y="1213612"/>
                  <a:pt x="4246" y="1175029"/>
                  <a:pt x="289755" y="1012984"/>
                </a:cubicBezTo>
                <a:cubicBezTo>
                  <a:pt x="100701" y="908812"/>
                  <a:pt x="-7329" y="793065"/>
                  <a:pt x="387" y="688893"/>
                </a:cubicBezTo>
                <a:cubicBezTo>
                  <a:pt x="8103" y="584721"/>
                  <a:pt x="143142" y="441966"/>
                  <a:pt x="336053" y="387951"/>
                </a:cubicBezTo>
                <a:cubicBezTo>
                  <a:pt x="528964" y="333936"/>
                  <a:pt x="874276" y="254844"/>
                  <a:pt x="1146281" y="376377"/>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églalap 8"/>
              <p:cNvSpPr/>
              <p:nvPr/>
            </p:nvSpPr>
            <p:spPr>
              <a:xfrm>
                <a:off x="9129558" y="1506165"/>
                <a:ext cx="156414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a:ea typeface="Cambria Math"/>
                          <a:cs typeface="Times New Roman" panose="02020603050405020304" pitchFamily="18" charset="0"/>
                        </a:rPr>
                        <m:t>𝜎</m:t>
                      </m:r>
                      <m:r>
                        <a:rPr lang="en-US" sz="4000" b="0" i="1" smtClean="0">
                          <a:latin typeface="Cambria Math"/>
                          <a:cs typeface="Times New Roman" panose="02020603050405020304" pitchFamily="18" charset="0"/>
                        </a:rPr>
                        <m:t>=0</m:t>
                      </m:r>
                    </m:oMath>
                  </m:oMathPara>
                </a14:m>
                <a:endParaRPr lang="en-US" sz="4000" dirty="0"/>
              </a:p>
            </p:txBody>
          </p:sp>
        </mc:Choice>
        <mc:Fallback xmlns="">
          <p:sp>
            <p:nvSpPr>
              <p:cNvPr id="9" name="Téglalap 8"/>
              <p:cNvSpPr>
                <a:spLocks noRot="1" noChangeAspect="1" noMove="1" noResize="1" noEditPoints="1" noAdjustHandles="1" noChangeArrowheads="1" noChangeShapeType="1" noTextEdit="1"/>
              </p:cNvSpPr>
              <p:nvPr/>
            </p:nvSpPr>
            <p:spPr>
              <a:xfrm>
                <a:off x="9129558" y="1506165"/>
                <a:ext cx="1564146" cy="70788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églalap 10"/>
              <p:cNvSpPr/>
              <p:nvPr/>
            </p:nvSpPr>
            <p:spPr>
              <a:xfrm>
                <a:off x="3570762" y="1492665"/>
                <a:ext cx="68319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cs typeface="Times New Roman" panose="02020603050405020304" pitchFamily="18" charset="0"/>
                        </a:rPr>
                        <m:t>+</m:t>
                      </m:r>
                    </m:oMath>
                  </m:oMathPara>
                </a14:m>
                <a:endParaRPr lang="en-US" sz="4000" dirty="0"/>
              </a:p>
            </p:txBody>
          </p:sp>
        </mc:Choice>
        <mc:Fallback xmlns="">
          <p:sp>
            <p:nvSpPr>
              <p:cNvPr id="11" name="Téglalap 10"/>
              <p:cNvSpPr>
                <a:spLocks noRot="1" noChangeAspect="1" noMove="1" noResize="1" noEditPoints="1" noAdjustHandles="1" noChangeArrowheads="1" noChangeShapeType="1" noTextEdit="1"/>
              </p:cNvSpPr>
              <p:nvPr/>
            </p:nvSpPr>
            <p:spPr>
              <a:xfrm>
                <a:off x="3570762" y="1492665"/>
                <a:ext cx="683199" cy="70788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églalap 11"/>
              <p:cNvSpPr/>
              <p:nvPr/>
            </p:nvSpPr>
            <p:spPr>
              <a:xfrm>
                <a:off x="7509720" y="1506165"/>
                <a:ext cx="68319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a:cs typeface="Times New Roman" panose="02020603050405020304" pitchFamily="18" charset="0"/>
                        </a:rPr>
                        <m:t>=</m:t>
                      </m:r>
                    </m:oMath>
                  </m:oMathPara>
                </a14:m>
                <a:endParaRPr lang="en-US" sz="4000" dirty="0"/>
              </a:p>
            </p:txBody>
          </p:sp>
        </mc:Choice>
        <mc:Fallback xmlns="">
          <p:sp>
            <p:nvSpPr>
              <p:cNvPr id="12" name="Téglalap 11"/>
              <p:cNvSpPr>
                <a:spLocks noRot="1" noChangeAspect="1" noMove="1" noResize="1" noEditPoints="1" noAdjustHandles="1" noChangeArrowheads="1" noChangeShapeType="1" noTextEdit="1"/>
              </p:cNvSpPr>
              <p:nvPr/>
            </p:nvSpPr>
            <p:spPr>
              <a:xfrm>
                <a:off x="7509720" y="1506165"/>
                <a:ext cx="683199" cy="70788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églalap 13"/>
              <p:cNvSpPr/>
              <p:nvPr/>
            </p:nvSpPr>
            <p:spPr>
              <a:xfrm>
                <a:off x="238854" y="2999209"/>
                <a:ext cx="270490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𝑠𝑐𝑎𝑡</m:t>
                          </m:r>
                        </m:sup>
                      </m:sSup>
                      <m:r>
                        <a:rPr lang="en-US" sz="3200" i="1">
                          <a:latin typeface="Cambria Math"/>
                          <a:cs typeface="Times New Roman" panose="02020603050405020304" pitchFamily="18" charset="0"/>
                        </a:rPr>
                        <m:t>=</m:t>
                      </m:r>
                      <m:r>
                        <a:rPr lang="en-US" sz="3200" i="1">
                          <a:latin typeface="Cambria Math"/>
                          <a:cs typeface="Times New Roman" panose="02020603050405020304" pitchFamily="18" charset="0"/>
                        </a:rPr>
                        <m:t>𝑎</m:t>
                      </m:r>
                      <m:sSup>
                        <m:sSupPr>
                          <m:ctrlPr>
                            <a:rPr lang="en-US" sz="3200" i="1" smtClean="0">
                              <a:latin typeface="Cambria Math"/>
                              <a:cs typeface="Times New Roman" panose="02020603050405020304" pitchFamily="18" charset="0"/>
                            </a:rPr>
                          </m:ctrlPr>
                        </m:sSupPr>
                        <m:e>
                          <m:r>
                            <a:rPr lang="hu-HU" sz="3200" b="0" i="1" smtClean="0">
                              <a:latin typeface="Cambria Math"/>
                              <a:cs typeface="Times New Roman" panose="02020603050405020304" pitchFamily="18" charset="0"/>
                            </a:rPr>
                            <m:t>𝑟</m:t>
                          </m:r>
                        </m:e>
                        <m:sup>
                          <m:r>
                            <a:rPr lang="hu-HU" sz="3200" b="0" i="1" smtClean="0">
                              <a:latin typeface="Cambria Math"/>
                              <a:cs typeface="Times New Roman" panose="02020603050405020304" pitchFamily="18" charset="0"/>
                            </a:rPr>
                            <m:t>+</m:t>
                          </m:r>
                        </m:sup>
                      </m:sSup>
                      <m:r>
                        <a:rPr lang="en-US" sz="3200" i="1">
                          <a:latin typeface="Cambria Math"/>
                          <a:cs typeface="Times New Roman" panose="02020603050405020304" pitchFamily="18" charset="0"/>
                        </a:rPr>
                        <m:t>𝐸</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xmlns="">
          <p:sp>
            <p:nvSpPr>
              <p:cNvPr id="14" name="Téglalap 13"/>
              <p:cNvSpPr>
                <a:spLocks noRot="1" noChangeAspect="1" noMove="1" noResize="1" noEditPoints="1" noAdjustHandles="1" noChangeArrowheads="1" noChangeShapeType="1" noTextEdit="1"/>
              </p:cNvSpPr>
              <p:nvPr/>
            </p:nvSpPr>
            <p:spPr>
              <a:xfrm>
                <a:off x="238854" y="2999209"/>
                <a:ext cx="2704907"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églalap 14"/>
              <p:cNvSpPr/>
              <p:nvPr/>
            </p:nvSpPr>
            <p:spPr>
              <a:xfrm>
                <a:off x="227944" y="3573258"/>
                <a:ext cx="356700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b="0" i="1" smtClean="0">
                              <a:latin typeface="Cambria Math"/>
                              <a:cs typeface="Times New Roman" panose="02020603050405020304" pitchFamily="18" charset="0"/>
                            </a:rPr>
                            <m:t>𝑡𝑟𝑎𝑛</m:t>
                          </m:r>
                        </m:sup>
                      </m:sSup>
                      <m:r>
                        <a:rPr lang="en-US" sz="3200" i="1">
                          <a:latin typeface="Cambria Math"/>
                          <a:cs typeface="Times New Roman" panose="02020603050405020304" pitchFamily="18" charset="0"/>
                        </a:rPr>
                        <m:t>=</m:t>
                      </m:r>
                      <m:r>
                        <a:rPr lang="en-US" sz="3200" b="0" i="1" smtClean="0">
                          <a:latin typeface="Cambria Math"/>
                          <a:cs typeface="Times New Roman" panose="02020603050405020304" pitchFamily="18" charset="0"/>
                        </a:rPr>
                        <m:t>(1−</m:t>
                      </m:r>
                      <m:sSup>
                        <m:sSupPr>
                          <m:ctrlPr>
                            <a:rPr lang="en-US" sz="3200" i="1">
                              <a:latin typeface="Cambria Math"/>
                              <a:cs typeface="Times New Roman" panose="02020603050405020304" pitchFamily="18" charset="0"/>
                            </a:rPr>
                          </m:ctrlPr>
                        </m:sSupPr>
                        <m:e>
                          <m:r>
                            <a:rPr lang="hu-HU" sz="3200" i="1">
                              <a:latin typeface="Cambria Math"/>
                              <a:cs typeface="Times New Roman" panose="02020603050405020304" pitchFamily="18" charset="0"/>
                            </a:rPr>
                            <m:t>𝑟</m:t>
                          </m:r>
                        </m:e>
                        <m:sup>
                          <m:r>
                            <a:rPr lang="hu-HU" sz="3200" i="1">
                              <a:latin typeface="Cambria Math"/>
                              <a:cs typeface="Times New Roman" panose="02020603050405020304" pitchFamily="18" charset="0"/>
                            </a:rPr>
                            <m:t>+</m:t>
                          </m:r>
                        </m:sup>
                      </m:sSup>
                      <m:r>
                        <a:rPr lang="en-US" sz="3200" b="0" i="1" smtClean="0">
                          <a:latin typeface="Cambria Math"/>
                          <a:cs typeface="Times New Roman" panose="02020603050405020304" pitchFamily="18" charset="0"/>
                        </a:rPr>
                        <m:t>)</m:t>
                      </m:r>
                      <m:r>
                        <a:rPr lang="en-US" sz="3200" i="1">
                          <a:latin typeface="Cambria Math"/>
                          <a:cs typeface="Times New Roman" panose="02020603050405020304" pitchFamily="18" charset="0"/>
                        </a:rPr>
                        <m:t>𝐸</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xmlns="">
          <p:sp>
            <p:nvSpPr>
              <p:cNvPr id="15" name="Téglalap 14"/>
              <p:cNvSpPr>
                <a:spLocks noRot="1" noChangeAspect="1" noMove="1" noResize="1" noEditPoints="1" noAdjustHandles="1" noChangeArrowheads="1" noChangeShapeType="1" noTextEdit="1"/>
              </p:cNvSpPr>
              <p:nvPr/>
            </p:nvSpPr>
            <p:spPr>
              <a:xfrm>
                <a:off x="227944" y="3573258"/>
                <a:ext cx="3567002" cy="58477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églalap 16"/>
              <p:cNvSpPr/>
              <p:nvPr/>
            </p:nvSpPr>
            <p:spPr>
              <a:xfrm>
                <a:off x="9001030" y="2988576"/>
                <a:ext cx="197009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𝑠𝑐𝑎𝑡</m:t>
                          </m:r>
                        </m:sup>
                      </m:sSup>
                      <m:r>
                        <a:rPr lang="en-US" sz="3200" i="1">
                          <a:latin typeface="Cambria Math"/>
                          <a:cs typeface="Times New Roman" panose="02020603050405020304" pitchFamily="18" charset="0"/>
                        </a:rPr>
                        <m:t>=</m:t>
                      </m:r>
                      <m:r>
                        <a:rPr lang="en-US" sz="3200" i="1" smtClean="0">
                          <a:latin typeface="Cambria Math"/>
                          <a:cs typeface="Times New Roman" panose="02020603050405020304" pitchFamily="18" charset="0"/>
                        </a:rPr>
                        <m:t>0</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xmlns="">
          <p:sp>
            <p:nvSpPr>
              <p:cNvPr id="17" name="Téglalap 16"/>
              <p:cNvSpPr>
                <a:spLocks noRot="1" noChangeAspect="1" noMove="1" noResize="1" noEditPoints="1" noAdjustHandles="1" noChangeArrowheads="1" noChangeShapeType="1" noTextEdit="1"/>
              </p:cNvSpPr>
              <p:nvPr/>
            </p:nvSpPr>
            <p:spPr>
              <a:xfrm>
                <a:off x="9001030" y="2988576"/>
                <a:ext cx="1970091"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églalap 17"/>
              <p:cNvSpPr/>
              <p:nvPr/>
            </p:nvSpPr>
            <p:spPr>
              <a:xfrm>
                <a:off x="8990120" y="3562625"/>
                <a:ext cx="206030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b="0" i="1" smtClean="0">
                              <a:latin typeface="Cambria Math"/>
                              <a:cs typeface="Times New Roman" panose="02020603050405020304" pitchFamily="18" charset="0"/>
                            </a:rPr>
                            <m:t>𝑡𝑟𝑎𝑛</m:t>
                          </m:r>
                        </m:sup>
                      </m:sSup>
                      <m:r>
                        <a:rPr lang="en-US" sz="3200" i="1">
                          <a:latin typeface="Cambria Math"/>
                          <a:cs typeface="Times New Roman" panose="02020603050405020304" pitchFamily="18" charset="0"/>
                        </a:rPr>
                        <m:t>=</m:t>
                      </m:r>
                      <m:r>
                        <a:rPr lang="en-US" sz="3200" i="1">
                          <a:latin typeface="Cambria Math"/>
                          <a:cs typeface="Times New Roman" panose="02020603050405020304" pitchFamily="18" charset="0"/>
                        </a:rPr>
                        <m:t>𝐸</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xmlns="">
          <p:sp>
            <p:nvSpPr>
              <p:cNvPr id="18" name="Téglalap 17"/>
              <p:cNvSpPr>
                <a:spLocks noRot="1" noChangeAspect="1" noMove="1" noResize="1" noEditPoints="1" noAdjustHandles="1" noChangeArrowheads="1" noChangeShapeType="1" noTextEdit="1"/>
              </p:cNvSpPr>
              <p:nvPr/>
            </p:nvSpPr>
            <p:spPr>
              <a:xfrm>
                <a:off x="8990120" y="3562625"/>
                <a:ext cx="2060308" cy="584775"/>
              </a:xfrm>
              <a:prstGeom prst="rect">
                <a:avLst/>
              </a:prstGeom>
              <a:blipFill rotWithShape="1">
                <a:blip r:embed="rId11"/>
                <a:stretch>
                  <a:fillRect/>
                </a:stretch>
              </a:blipFill>
            </p:spPr>
            <p:txBody>
              <a:bodyPr/>
              <a:lstStyle/>
              <a:p>
                <a:r>
                  <a:rPr lang="en-US">
                    <a:noFill/>
                  </a:rPr>
                  <a:t> </a:t>
                </a:r>
              </a:p>
            </p:txBody>
          </p:sp>
        </mc:Fallback>
      </mc:AlternateContent>
      <p:grpSp>
        <p:nvGrpSpPr>
          <p:cNvPr id="22" name="Csoportba foglalás 21"/>
          <p:cNvGrpSpPr/>
          <p:nvPr/>
        </p:nvGrpSpPr>
        <p:grpSpPr>
          <a:xfrm>
            <a:off x="4101561" y="2863483"/>
            <a:ext cx="3597358" cy="1419735"/>
            <a:chOff x="4455305" y="3939790"/>
            <a:chExt cx="3597358" cy="1419735"/>
          </a:xfrm>
        </p:grpSpPr>
        <p:sp>
          <p:nvSpPr>
            <p:cNvPr id="19" name="Téglalap 18"/>
            <p:cNvSpPr/>
            <p:nvPr/>
          </p:nvSpPr>
          <p:spPr>
            <a:xfrm>
              <a:off x="4455305" y="3939790"/>
              <a:ext cx="3597358" cy="141973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églalap 19"/>
                <p:cNvSpPr/>
                <p:nvPr/>
              </p:nvSpPr>
              <p:spPr>
                <a:xfrm>
                  <a:off x="4511498" y="4087443"/>
                  <a:ext cx="243977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i="1">
                                <a:latin typeface="Cambria Math"/>
                                <a:cs typeface="Times New Roman" panose="02020603050405020304" pitchFamily="18" charset="0"/>
                              </a:rPr>
                              <m:t>𝑠𝑐𝑎𝑡</m:t>
                            </m:r>
                          </m:sup>
                        </m:sSup>
                        <m:r>
                          <a:rPr lang="en-US" sz="3200" i="1">
                            <a:latin typeface="Cambria Math"/>
                            <a:cs typeface="Times New Roman" panose="02020603050405020304" pitchFamily="18" charset="0"/>
                          </a:rPr>
                          <m:t>=</m:t>
                        </m:r>
                        <m:r>
                          <a:rPr lang="en-US" sz="3200" i="1">
                            <a:latin typeface="Cambria Math"/>
                            <a:cs typeface="Times New Roman" panose="02020603050405020304" pitchFamily="18" charset="0"/>
                          </a:rPr>
                          <m:t>𝑎𝑟𝐸</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xmlns="">
            <p:sp>
              <p:nvSpPr>
                <p:cNvPr id="20" name="Téglalap 19"/>
                <p:cNvSpPr>
                  <a:spLocks noRot="1" noChangeAspect="1" noMove="1" noResize="1" noEditPoints="1" noAdjustHandles="1" noChangeArrowheads="1" noChangeShapeType="1" noTextEdit="1"/>
                </p:cNvSpPr>
                <p:nvPr/>
              </p:nvSpPr>
              <p:spPr>
                <a:xfrm>
                  <a:off x="4511498" y="4087443"/>
                  <a:ext cx="2439770" cy="58477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églalap 20"/>
                <p:cNvSpPr/>
                <p:nvPr/>
              </p:nvSpPr>
              <p:spPr>
                <a:xfrm>
                  <a:off x="4500588" y="4661492"/>
                  <a:ext cx="332090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3200" i="1" smtClean="0">
                                <a:latin typeface="Cambria Math"/>
                                <a:cs typeface="Times New Roman" panose="02020603050405020304" pitchFamily="18" charset="0"/>
                              </a:rPr>
                            </m:ctrlPr>
                          </m:sSupPr>
                          <m:e>
                            <m:r>
                              <a:rPr lang="en-US" sz="3200" i="1">
                                <a:latin typeface="Cambria Math"/>
                                <a:cs typeface="Times New Roman" panose="02020603050405020304" pitchFamily="18" charset="0"/>
                              </a:rPr>
                              <m:t>𝐸</m:t>
                            </m:r>
                          </m:e>
                          <m:sup>
                            <m:r>
                              <a:rPr lang="en-US" sz="3200" b="0" i="1" smtClean="0">
                                <a:latin typeface="Cambria Math"/>
                                <a:cs typeface="Times New Roman" panose="02020603050405020304" pitchFamily="18" charset="0"/>
                              </a:rPr>
                              <m:t>𝑡𝑟𝑎𝑛</m:t>
                            </m:r>
                          </m:sup>
                        </m:sSup>
                        <m:r>
                          <a:rPr lang="en-US" sz="3200" i="1">
                            <a:latin typeface="Cambria Math"/>
                            <a:cs typeface="Times New Roman" panose="02020603050405020304" pitchFamily="18" charset="0"/>
                          </a:rPr>
                          <m:t>=</m:t>
                        </m:r>
                        <m:r>
                          <a:rPr lang="en-US" sz="3200" b="0" i="1" smtClean="0">
                            <a:latin typeface="Cambria Math"/>
                            <a:cs typeface="Times New Roman" panose="02020603050405020304" pitchFamily="18" charset="0"/>
                          </a:rPr>
                          <m:t>(1−</m:t>
                        </m:r>
                        <m:r>
                          <a:rPr lang="en-US" sz="3200" i="1" smtClean="0">
                            <a:latin typeface="Cambria Math"/>
                            <a:cs typeface="Times New Roman" panose="02020603050405020304" pitchFamily="18" charset="0"/>
                          </a:rPr>
                          <m:t>𝑟</m:t>
                        </m:r>
                        <m:r>
                          <a:rPr lang="en-US" sz="3200" b="0" i="1" smtClean="0">
                            <a:latin typeface="Cambria Math"/>
                            <a:cs typeface="Times New Roman" panose="02020603050405020304" pitchFamily="18" charset="0"/>
                          </a:rPr>
                          <m:t>)</m:t>
                        </m:r>
                        <m:r>
                          <a:rPr lang="en-US" sz="3200" i="1">
                            <a:latin typeface="Cambria Math"/>
                            <a:cs typeface="Times New Roman" panose="02020603050405020304" pitchFamily="18" charset="0"/>
                          </a:rPr>
                          <m:t>𝐸</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xmlns="">
            <p:sp>
              <p:nvSpPr>
                <p:cNvPr id="21" name="Téglalap 20"/>
                <p:cNvSpPr>
                  <a:spLocks noRot="1" noChangeAspect="1" noMove="1" noResize="1" noEditPoints="1" noAdjustHandles="1" noChangeArrowheads="1" noChangeShapeType="1" noTextEdit="1"/>
                </p:cNvSpPr>
                <p:nvPr/>
              </p:nvSpPr>
              <p:spPr>
                <a:xfrm>
                  <a:off x="4500588" y="4661492"/>
                  <a:ext cx="3320909" cy="584775"/>
                </a:xfrm>
                <a:prstGeom prst="rect">
                  <a:avLst/>
                </a:prstGeom>
                <a:blipFill rotWithShape="1">
                  <a:blip r:embed="rId13"/>
                  <a:stretch>
                    <a:fillRect/>
                  </a:stretch>
                </a:blipFill>
              </p:spPr>
              <p:txBody>
                <a:bodyPr/>
                <a:lstStyle/>
                <a:p>
                  <a:r>
                    <a:rPr lang="en-US">
                      <a:noFill/>
                    </a:rPr>
                    <a:t> </a:t>
                  </a:r>
                </a:p>
              </p:txBody>
            </p:sp>
          </mc:Fallback>
        </mc:AlternateContent>
      </p:grpSp>
      <p:grpSp>
        <p:nvGrpSpPr>
          <p:cNvPr id="63" name="Group 62"/>
          <p:cNvGrpSpPr/>
          <p:nvPr/>
        </p:nvGrpSpPr>
        <p:grpSpPr>
          <a:xfrm>
            <a:off x="3876091" y="4279913"/>
            <a:ext cx="7771144" cy="2083248"/>
            <a:chOff x="3876091" y="4568011"/>
            <a:chExt cx="7771144" cy="2083248"/>
          </a:xfrm>
        </p:grpSpPr>
        <p:cxnSp>
          <p:nvCxnSpPr>
            <p:cNvPr id="23" name="Egyenes összekötő nyíllal 59"/>
            <p:cNvCxnSpPr/>
            <p:nvPr/>
          </p:nvCxnSpPr>
          <p:spPr>
            <a:xfrm flipV="1">
              <a:off x="7054708" y="5557068"/>
              <a:ext cx="0" cy="10905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gyenes összekötő nyíllal 60"/>
            <p:cNvCxnSpPr/>
            <p:nvPr/>
          </p:nvCxnSpPr>
          <p:spPr>
            <a:xfrm>
              <a:off x="7054708" y="6636019"/>
              <a:ext cx="4592527"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gyenes összekötő 61"/>
            <p:cNvCxnSpPr/>
            <p:nvPr/>
          </p:nvCxnSpPr>
          <p:spPr>
            <a:xfrm>
              <a:off x="7875143" y="5231342"/>
              <a:ext cx="0" cy="140467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 name="Egyenes összekötő 62"/>
            <p:cNvCxnSpPr/>
            <p:nvPr/>
          </p:nvCxnSpPr>
          <p:spPr>
            <a:xfrm flipH="1">
              <a:off x="8795458" y="5246582"/>
              <a:ext cx="1" cy="140467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 name="Egyenes összekötő 63"/>
            <p:cNvCxnSpPr/>
            <p:nvPr/>
          </p:nvCxnSpPr>
          <p:spPr>
            <a:xfrm flipH="1">
              <a:off x="9844312" y="5416865"/>
              <a:ext cx="1" cy="122473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Egyenes összekötő 64"/>
            <p:cNvCxnSpPr/>
            <p:nvPr/>
          </p:nvCxnSpPr>
          <p:spPr>
            <a:xfrm>
              <a:off x="7035575" y="6215545"/>
              <a:ext cx="828323" cy="0"/>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9" name="Téglalap 66"/>
                <p:cNvSpPr/>
                <p:nvPr/>
              </p:nvSpPr>
              <p:spPr>
                <a:xfrm>
                  <a:off x="5923026" y="5869992"/>
                  <a:ext cx="111254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2800" i="1">
                                <a:latin typeface="Cambria Math"/>
                                <a:cs typeface="Times New Roman" panose="02020603050405020304" pitchFamily="18" charset="0"/>
                              </a:rPr>
                            </m:ctrlPr>
                          </m:sSupPr>
                          <m:e>
                            <m:r>
                              <a:rPr lang="en-US" sz="2800" i="1">
                                <a:latin typeface="Cambria Math"/>
                                <a:cs typeface="Times New Roman" panose="02020603050405020304" pitchFamily="18" charset="0"/>
                              </a:rPr>
                              <m:t>𝐸</m:t>
                            </m:r>
                          </m:e>
                          <m:sup>
                            <m:r>
                              <a:rPr lang="en-US" sz="2800" i="1">
                                <a:latin typeface="Cambria Math"/>
                                <a:cs typeface="Times New Roman" panose="02020603050405020304" pitchFamily="18" charset="0"/>
                              </a:rPr>
                              <m:t>𝑡𝑟𝑎𝑛</m:t>
                            </m:r>
                          </m:sup>
                        </m:sSup>
                      </m:oMath>
                    </m:oMathPara>
                  </a14:m>
                  <a:endParaRPr lang="en-US" sz="2800" dirty="0"/>
                </a:p>
              </p:txBody>
            </p:sp>
          </mc:Choice>
          <mc:Fallback>
            <p:sp>
              <p:nvSpPr>
                <p:cNvPr id="29" name="Téglalap 66"/>
                <p:cNvSpPr>
                  <a:spLocks noRot="1" noChangeAspect="1" noMove="1" noResize="1" noEditPoints="1" noAdjustHandles="1" noChangeArrowheads="1" noChangeShapeType="1" noTextEdit="1"/>
                </p:cNvSpPr>
                <p:nvPr/>
              </p:nvSpPr>
              <p:spPr>
                <a:xfrm>
                  <a:off x="5923026" y="5869992"/>
                  <a:ext cx="1112549" cy="523220"/>
                </a:xfrm>
                <a:prstGeom prst="rect">
                  <a:avLst/>
                </a:prstGeom>
                <a:blipFill rotWithShape="1">
                  <a:blip r:embed="rId14"/>
                  <a:stretch>
                    <a:fillRect/>
                  </a:stretch>
                </a:blipFill>
              </p:spPr>
              <p:txBody>
                <a:bodyPr/>
                <a:lstStyle/>
                <a:p>
                  <a:r>
                    <a:rPr lang="en-US">
                      <a:noFill/>
                    </a:rPr>
                    <a:t> </a:t>
                  </a:r>
                </a:p>
              </p:txBody>
            </p:sp>
          </mc:Fallback>
        </mc:AlternateContent>
        <p:cxnSp>
          <p:nvCxnSpPr>
            <p:cNvPr id="30" name="Egyenes összekötő 69"/>
            <p:cNvCxnSpPr/>
            <p:nvPr/>
          </p:nvCxnSpPr>
          <p:spPr>
            <a:xfrm flipH="1">
              <a:off x="10926127" y="5375967"/>
              <a:ext cx="1" cy="126562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1" name="Egyenes összekötő 70"/>
            <p:cNvCxnSpPr/>
            <p:nvPr/>
          </p:nvCxnSpPr>
          <p:spPr>
            <a:xfrm>
              <a:off x="7890383" y="6069276"/>
              <a:ext cx="916676" cy="0"/>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32" name="Egyenes összekötő 72"/>
            <p:cNvCxnSpPr/>
            <p:nvPr/>
          </p:nvCxnSpPr>
          <p:spPr>
            <a:xfrm flipV="1">
              <a:off x="8799707" y="5851089"/>
              <a:ext cx="1033802" cy="9"/>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33" name="Egyenes összekötő 74"/>
            <p:cNvCxnSpPr/>
            <p:nvPr/>
          </p:nvCxnSpPr>
          <p:spPr>
            <a:xfrm>
              <a:off x="9872108" y="5691632"/>
              <a:ext cx="1071253" cy="9"/>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34" name="Egyenes összekötő nyíllal 55"/>
            <p:cNvCxnSpPr/>
            <p:nvPr/>
          </p:nvCxnSpPr>
          <p:spPr>
            <a:xfrm flipV="1">
              <a:off x="7887393" y="4570810"/>
              <a:ext cx="532439" cy="465953"/>
            </a:xfrm>
            <a:prstGeom prst="straightConnector1">
              <a:avLst/>
            </a:prstGeom>
            <a:ln w="4762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Egyenes összekötő nyíllal 56"/>
            <p:cNvCxnSpPr/>
            <p:nvPr/>
          </p:nvCxnSpPr>
          <p:spPr>
            <a:xfrm>
              <a:off x="7035575" y="5061892"/>
              <a:ext cx="550531" cy="2886"/>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Egyenes összekötő nyíllal 129"/>
            <p:cNvCxnSpPr/>
            <p:nvPr/>
          </p:nvCxnSpPr>
          <p:spPr>
            <a:xfrm flipV="1">
              <a:off x="8757621" y="4591812"/>
              <a:ext cx="532439" cy="468752"/>
            </a:xfrm>
            <a:prstGeom prst="straightConnector1">
              <a:avLst/>
            </a:prstGeom>
            <a:ln w="4762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Egyenes összekötő nyíllal 130"/>
            <p:cNvCxnSpPr/>
            <p:nvPr/>
          </p:nvCxnSpPr>
          <p:spPr>
            <a:xfrm flipV="1">
              <a:off x="9825179" y="4568011"/>
              <a:ext cx="532439" cy="468752"/>
            </a:xfrm>
            <a:prstGeom prst="straightConnector1">
              <a:avLst/>
            </a:prstGeom>
            <a:ln w="4762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Egyenes összekötő nyíllal 131"/>
            <p:cNvCxnSpPr/>
            <p:nvPr/>
          </p:nvCxnSpPr>
          <p:spPr>
            <a:xfrm flipV="1">
              <a:off x="10854976" y="4611172"/>
              <a:ext cx="532439" cy="468752"/>
            </a:xfrm>
            <a:prstGeom prst="straightConnector1">
              <a:avLst/>
            </a:prstGeom>
            <a:ln w="4762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Egyenes összekötő nyíllal 132"/>
            <p:cNvCxnSpPr/>
            <p:nvPr/>
          </p:nvCxnSpPr>
          <p:spPr>
            <a:xfrm>
              <a:off x="7816273" y="5056044"/>
              <a:ext cx="720526" cy="0"/>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Egyenes összekötő nyíllal 134"/>
            <p:cNvCxnSpPr/>
            <p:nvPr/>
          </p:nvCxnSpPr>
          <p:spPr>
            <a:xfrm>
              <a:off x="8892311" y="5049987"/>
              <a:ext cx="654939" cy="3028"/>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Egyenes összekötő nyíllal 136"/>
            <p:cNvCxnSpPr/>
            <p:nvPr/>
          </p:nvCxnSpPr>
          <p:spPr>
            <a:xfrm flipV="1">
              <a:off x="9814376" y="5049987"/>
              <a:ext cx="795498" cy="6056"/>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Ellipszis 54"/>
            <p:cNvSpPr/>
            <p:nvPr/>
          </p:nvSpPr>
          <p:spPr>
            <a:xfrm>
              <a:off x="7586106" y="4773559"/>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lipszis 57"/>
            <p:cNvSpPr/>
            <p:nvPr/>
          </p:nvSpPr>
          <p:spPr>
            <a:xfrm>
              <a:off x="8517666" y="4790346"/>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zis 58"/>
            <p:cNvSpPr/>
            <p:nvPr/>
          </p:nvSpPr>
          <p:spPr>
            <a:xfrm>
              <a:off x="9538457" y="4787238"/>
              <a:ext cx="555585" cy="532436"/>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Egyenes összekötő nyíllal 158"/>
            <p:cNvCxnSpPr/>
            <p:nvPr/>
          </p:nvCxnSpPr>
          <p:spPr>
            <a:xfrm flipV="1">
              <a:off x="10904674" y="5046797"/>
              <a:ext cx="569029" cy="4750"/>
            </a:xfrm>
            <a:prstGeom prst="straightConnector1">
              <a:avLst/>
            </a:prstGeom>
            <a:ln w="476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Egyenes összekötő 160"/>
            <p:cNvCxnSpPr/>
            <p:nvPr/>
          </p:nvCxnSpPr>
          <p:spPr>
            <a:xfrm>
              <a:off x="10926127" y="5495813"/>
              <a:ext cx="667367" cy="9"/>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sp>
          <p:nvSpPr>
            <p:cNvPr id="47" name="Ellipszis 38"/>
            <p:cNvSpPr/>
            <p:nvPr/>
          </p:nvSpPr>
          <p:spPr>
            <a:xfrm>
              <a:off x="10605029" y="4804835"/>
              <a:ext cx="555585" cy="480511"/>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2" name="Téglalap 143"/>
                <p:cNvSpPr/>
                <p:nvPr/>
              </p:nvSpPr>
              <p:spPr>
                <a:xfrm>
                  <a:off x="3876091" y="4624074"/>
                  <a:ext cx="2824106" cy="10696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cs typeface="Times New Roman" panose="02020603050405020304" pitchFamily="18" charset="0"/>
                          </a:rPr>
                          <m:t>𝑟</m:t>
                        </m:r>
                        <m:r>
                          <a:rPr lang="en-US" sz="3200" i="1" smtClean="0">
                            <a:latin typeface="Cambria Math"/>
                            <a:cs typeface="Times New Roman" panose="02020603050405020304" pitchFamily="18" charset="0"/>
                          </a:rPr>
                          <m:t>=</m:t>
                        </m:r>
                        <m:f>
                          <m:fPr>
                            <m:ctrlPr>
                              <a:rPr lang="en-US" sz="3200" i="1">
                                <a:latin typeface="Cambria Math"/>
                                <a:cs typeface="Times New Roman" panose="02020603050405020304" pitchFamily="18" charset="0"/>
                              </a:rPr>
                            </m:ctrlPr>
                          </m:fPr>
                          <m:num>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𝑡</m:t>
                                </m:r>
                              </m:sub>
                            </m:sSub>
                          </m:num>
                          <m:den>
                            <m:sSub>
                              <m:sSubPr>
                                <m:ctrlPr>
                                  <a:rPr lang="en-US" sz="3200" i="1">
                                    <a:latin typeface="Cambria Math"/>
                                    <a:cs typeface="Times New Roman" panose="02020603050405020304" pitchFamily="18" charset="0"/>
                                  </a:rPr>
                                </m:ctrlPr>
                              </m:sSubPr>
                              <m:e>
                                <m:r>
                                  <a:rPr lang="en-US" sz="3200" i="1">
                                    <a:latin typeface="Cambria Math"/>
                                    <a:ea typeface="Cambria Math"/>
                                    <a:cs typeface="Times New Roman" panose="02020603050405020304" pitchFamily="18" charset="0"/>
                                  </a:rPr>
                                  <m:t>𝜎</m:t>
                                </m:r>
                              </m:e>
                              <m:sub>
                                <m:r>
                                  <a:rPr lang="en-US" sz="3200" i="1">
                                    <a:latin typeface="Cambria Math"/>
                                    <a:cs typeface="Times New Roman" panose="02020603050405020304" pitchFamily="18" charset="0"/>
                                  </a:rPr>
                                  <m:t>𝑠𝑎𝑚𝑝</m:t>
                                </m:r>
                              </m:sub>
                            </m:sSub>
                          </m:den>
                        </m:f>
                        <m:r>
                          <a:rPr lang="en-US" sz="3200" b="0" i="1" smtClean="0">
                            <a:latin typeface="Cambria Math"/>
                            <a:cs typeface="Times New Roman" panose="02020603050405020304" pitchFamily="18" charset="0"/>
                          </a:rPr>
                          <m:t>&lt;0</m:t>
                        </m:r>
                      </m:oMath>
                    </m:oMathPara>
                  </a14:m>
                  <a:endParaRPr lang="en-US" sz="3200" i="1" dirty="0" smtClean="0">
                    <a:latin typeface="Times New Roman" panose="02020603050405020304" pitchFamily="18" charset="0"/>
                    <a:cs typeface="Times New Roman" panose="02020603050405020304" pitchFamily="18" charset="0"/>
                  </a:endParaRPr>
                </a:p>
              </p:txBody>
            </p:sp>
          </mc:Choice>
          <mc:Fallback>
            <p:sp>
              <p:nvSpPr>
                <p:cNvPr id="62" name="Téglalap 143"/>
                <p:cNvSpPr>
                  <a:spLocks noRot="1" noChangeAspect="1" noMove="1" noResize="1" noEditPoints="1" noAdjustHandles="1" noChangeArrowheads="1" noChangeShapeType="1" noTextEdit="1"/>
                </p:cNvSpPr>
                <p:nvPr/>
              </p:nvSpPr>
              <p:spPr>
                <a:xfrm>
                  <a:off x="3876091" y="4624074"/>
                  <a:ext cx="2824106" cy="1069652"/>
                </a:xfrm>
                <a:prstGeom prst="rect">
                  <a:avLst/>
                </a:prstGeom>
                <a:blipFill rotWithShape="1">
                  <a:blip r:embed="rId1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87354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ppt_x"/>
                                          </p:val>
                                        </p:tav>
                                        <p:tav tm="100000">
                                          <p:val>
                                            <p:strVal val="#ppt_x"/>
                                          </p:val>
                                        </p:tav>
                                      </p:tavLst>
                                    </p:anim>
                                    <p:anim calcmode="lin" valueType="num">
                                      <p:cBhvr additive="base">
                                        <p:cTn id="1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6192</TotalTime>
  <Words>3070</Words>
  <Application>Microsoft Office PowerPoint</Application>
  <PresentationFormat>Egyéni</PresentationFormat>
  <Paragraphs>226</Paragraphs>
  <Slides>19</Slides>
  <Notes>19</Notes>
  <HiddenSlides>0</HiddenSlides>
  <MMClips>0</MMClips>
  <ScaleCrop>false</ScaleCrop>
  <HeadingPairs>
    <vt:vector size="4" baseType="variant">
      <vt:variant>
        <vt:lpstr>Téma</vt:lpstr>
      </vt:variant>
      <vt:variant>
        <vt:i4>1</vt:i4>
      </vt:variant>
      <vt:variant>
        <vt:lpstr>Diacímek</vt:lpstr>
      </vt:variant>
      <vt:variant>
        <vt:i4>19</vt:i4>
      </vt:variant>
    </vt:vector>
  </HeadingPairs>
  <TitlesOfParts>
    <vt:vector size="20" baseType="lpstr">
      <vt:lpstr>Office Theme</vt:lpstr>
      <vt:lpstr>Unbiased Light Transport Estimators for Inhomogeneous Participating Media</vt:lpstr>
      <vt:lpstr>Rendering inhomogeneous participating media</vt:lpstr>
      <vt:lpstr>Participating media: Microstructure</vt:lpstr>
      <vt:lpstr>PowerPoint bemutató</vt:lpstr>
      <vt:lpstr>Previous work and problem statement</vt:lpstr>
      <vt:lpstr>Medium manipulation: Double Particle Model</vt:lpstr>
      <vt:lpstr>Analysis of the transmitted energy</vt:lpstr>
      <vt:lpstr>Control variates for the extinction</vt:lpstr>
      <vt:lpstr>Negative extinction</vt:lpstr>
      <vt:lpstr>Transmittance Computation with No Preprocessing</vt:lpstr>
      <vt:lpstr>Procedural volume transmittance</vt:lpstr>
      <vt:lpstr>12-octave Perlin noise</vt:lpstr>
      <vt:lpstr>Single Scattering</vt:lpstr>
      <vt:lpstr>PowerPoint bemutató</vt:lpstr>
      <vt:lpstr>Single scattering results</vt:lpstr>
      <vt:lpstr>Single Particle Model</vt:lpstr>
      <vt:lpstr>Particle Tracing using the Single Particle Model</vt:lpstr>
      <vt:lpstr>Multiple scattering results</vt:lpstr>
      <vt:lpstr>Conclusions</vt:lpstr>
    </vt:vector>
  </TitlesOfParts>
  <Company>DRZ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Marra  Alessia</dc:creator>
  <cp:lastModifiedBy>szirmay</cp:lastModifiedBy>
  <cp:revision>201</cp:revision>
  <dcterms:created xsi:type="dcterms:W3CDTF">2015-03-02T13:48:54Z</dcterms:created>
  <dcterms:modified xsi:type="dcterms:W3CDTF">2017-04-20T08:40:12Z</dcterms:modified>
</cp:coreProperties>
</file>