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  <p:sldMasterId id="2147483740" r:id="rId2"/>
    <p:sldMasterId id="2147483743" r:id="rId3"/>
  </p:sldMasterIdLst>
  <p:notesMasterIdLst>
    <p:notesMasterId r:id="rId31"/>
  </p:notesMasterIdLst>
  <p:sldIdLst>
    <p:sldId id="478" r:id="rId4"/>
    <p:sldId id="599" r:id="rId5"/>
    <p:sldId id="582" r:id="rId6"/>
    <p:sldId id="600" r:id="rId7"/>
    <p:sldId id="610" r:id="rId8"/>
    <p:sldId id="598" r:id="rId9"/>
    <p:sldId id="538" r:id="rId10"/>
    <p:sldId id="539" r:id="rId11"/>
    <p:sldId id="540" r:id="rId12"/>
    <p:sldId id="595" r:id="rId13"/>
    <p:sldId id="593" r:id="rId14"/>
    <p:sldId id="587" r:id="rId15"/>
    <p:sldId id="594" r:id="rId16"/>
    <p:sldId id="601" r:id="rId17"/>
    <p:sldId id="602" r:id="rId18"/>
    <p:sldId id="603" r:id="rId19"/>
    <p:sldId id="611" r:id="rId20"/>
    <p:sldId id="604" r:id="rId21"/>
    <p:sldId id="605" r:id="rId22"/>
    <p:sldId id="606" r:id="rId23"/>
    <p:sldId id="612" r:id="rId24"/>
    <p:sldId id="607" r:id="rId25"/>
    <p:sldId id="608" r:id="rId26"/>
    <p:sldId id="609" r:id="rId27"/>
    <p:sldId id="613" r:id="rId28"/>
    <p:sldId id="451" r:id="rId29"/>
    <p:sldId id="591" r:id="rId30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Vertex Merging" id="{AF522D5E-FF3F-46C6-B998-16E9C0F51279}">
          <p14:sldIdLst>
            <p14:sldId id="478"/>
            <p14:sldId id="599"/>
            <p14:sldId id="582"/>
            <p14:sldId id="600"/>
            <p14:sldId id="610"/>
            <p14:sldId id="598"/>
            <p14:sldId id="538"/>
            <p14:sldId id="539"/>
            <p14:sldId id="540"/>
            <p14:sldId id="595"/>
            <p14:sldId id="593"/>
            <p14:sldId id="587"/>
            <p14:sldId id="594"/>
            <p14:sldId id="601"/>
            <p14:sldId id="602"/>
            <p14:sldId id="603"/>
            <p14:sldId id="611"/>
            <p14:sldId id="604"/>
            <p14:sldId id="605"/>
            <p14:sldId id="606"/>
            <p14:sldId id="612"/>
            <p14:sldId id="607"/>
            <p14:sldId id="608"/>
            <p14:sldId id="609"/>
            <p14:sldId id="613"/>
            <p14:sldId id="451"/>
            <p14:sldId id="59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A0000"/>
    <a:srgbClr val="920000"/>
    <a:srgbClr val="FF7979"/>
    <a:srgbClr val="CDE1FF"/>
    <a:srgbClr val="3E2F00"/>
    <a:srgbClr val="FFCA21"/>
    <a:srgbClr val="FFD03B"/>
    <a:srgbClr val="2FA641"/>
    <a:srgbClr val="4CCC5E"/>
    <a:srgbClr val="FF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92040" autoAdjust="0"/>
  </p:normalViewPr>
  <p:slideViewPr>
    <p:cSldViewPr>
      <p:cViewPr>
        <p:scale>
          <a:sx n="100" d="100"/>
          <a:sy n="100" d="100"/>
        </p:scale>
        <p:origin x="-2214" y="-528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CB382B6-8BD2-467F-AA53-B4D405CC8896}" type="datetimeFigureOut">
              <a:rPr lang="bg-BG"/>
              <a:pPr>
                <a:defRPr/>
              </a:pPr>
              <a:t>14.6.2013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bg-BG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FADDBDE-B1B7-4D15-9AE0-51FFA4A85B2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070629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328" y="2132856"/>
            <a:ext cx="5989344" cy="2273634"/>
          </a:xfrm>
          <a:prstGeom prst="rect">
            <a:avLst/>
          </a:prstGeom>
        </p:spPr>
        <p:txBody>
          <a:bodyPr vert="horz" wrap="square" lIns="180000" tIns="0" rIns="90000" bIns="0" rtlCol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25400" h="1270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>
            <a:lvl1pPr algn="ctr">
              <a:defRPr lang="bg-BG" sz="4200" i="0" u="none" strike="noStrike" cap="none" spc="0" normalizeH="0" baseline="0" dirty="0"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</a:defRPr>
            </a:lvl1pPr>
          </a:lstStyle>
          <a:p>
            <a:pPr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992874" y="4593668"/>
            <a:ext cx="5158252" cy="1571636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algn="ctr">
              <a:buFontTx/>
              <a:buNone/>
              <a:defRPr kumimoji="0" lang="en-US" sz="3000" b="1" kern="1200" dirty="0" smtClean="0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47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17000"/>
                    </a:prstClr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840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553850" y="2357430"/>
            <a:ext cx="6036300" cy="1709726"/>
          </a:xfrm>
          <a:prstGeom prst="rect">
            <a:avLst/>
          </a:prstGeom>
        </p:spPr>
        <p:txBody>
          <a:bodyPr vert="horz" wrap="square" lIns="180000" tIns="0" rIns="90000" bIns="0" rtlCol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31750" h="1905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bg-BG" sz="66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303748" y="4869160"/>
            <a:ext cx="4536504" cy="491582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marL="448056" lvl="0" indent="-384048" algn="ctr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Tx/>
              <a:buNone/>
              <a:defRPr kumimoji="0" sz="3000" b="1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75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67000"/>
                    </a:prstClr>
                  </a:outerShdw>
                </a:effectLst>
                <a:latin typeface="Calibri" pitchFamily="34" charset="0"/>
                <a:cs typeface="+mn-cs"/>
              </a:defRPr>
            </a:lvl1pPr>
            <a:lvl2pPr marL="822960" indent="-28575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>
                <a:latin typeface="+mn-lt"/>
                <a:cs typeface="+mn-cs"/>
              </a:defRPr>
            </a:lvl2pPr>
            <a:lvl3pPr marL="1106424" indent="-22860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>
                <a:latin typeface="+mn-lt"/>
                <a:cs typeface="+mn-cs"/>
              </a:defRPr>
            </a:lvl3pPr>
            <a:lvl4pPr indent="-210312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>
                <a:latin typeface="+mn-lt"/>
                <a:cs typeface="+mn-cs"/>
              </a:defRPr>
            </a:lvl4pPr>
            <a:lvl5pPr marL="1600200" indent="-210312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>
                <a:latin typeface="+mn-lt"/>
                <a:cs typeface="+mn-cs"/>
              </a:defRPr>
            </a:lvl5pPr>
            <a:lvl6pPr marL="1828800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>
                <a:latin typeface="+mn-lt"/>
                <a:cs typeface="+mn-cs"/>
              </a:defRPr>
            </a:lvl6pPr>
            <a:lvl7pPr marL="2084832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>
                <a:latin typeface="+mn-lt"/>
                <a:cs typeface="+mn-cs"/>
              </a:defRPr>
            </a:lvl7pPr>
            <a:lvl8pPr marL="2286000" indent="-182880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>
                <a:latin typeface="+mn-lt"/>
                <a:cs typeface="+mn-cs"/>
              </a:defRPr>
            </a:lvl8pPr>
            <a:lvl9pPr marL="2514600" indent="-182880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>
                <a:latin typeface="+mn-lt"/>
                <a:cs typeface="+mn-cs"/>
              </a:defRPr>
            </a:lvl9pPr>
          </a:lstStyle>
          <a:p>
            <a:pPr lvl="0"/>
            <a:endParaRPr lang="bg-BG" dirty="0">
              <a:gradFill>
                <a:gsLst>
                  <a:gs pos="0">
                    <a:schemeClr val="tx1">
                      <a:alpha val="15000"/>
                    </a:schemeClr>
                  </a:gs>
                  <a:gs pos="6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35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92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174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bg-BG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360"/>
            <a:ext cx="7524000" cy="433394"/>
          </a:xfrm>
          <a:prstGeom prst="rect">
            <a:avLst/>
          </a:prstGeom>
        </p:spPr>
        <p:txBody>
          <a:bodyPr lIns="118800" tIns="0" bIns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prstMaterial="dkEdge">
              <a:bevelT w="31750" h="19050"/>
              <a:contourClr>
                <a:srgbClr val="434343"/>
              </a:contourClr>
            </a:sp3d>
          </a:bodyPr>
          <a:lstStyle>
            <a:lvl1pPr>
              <a:buFontTx/>
              <a:buNone/>
              <a:defRPr b="1">
                <a:gradFill>
                  <a:gsLst>
                    <a:gs pos="100000">
                      <a:schemeClr val="accent3"/>
                    </a:gs>
                    <a:gs pos="47000">
                      <a:srgbClr val="FFF9E9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bg-B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Fourth level</a:t>
            </a:r>
          </a:p>
          <a:p>
            <a:pPr lvl="2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26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340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53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resentations\UdS logo.emf"/>
          <p:cNvPicPr>
            <a:picLocks noChangeAspect="1" noChangeArrowheads="1"/>
          </p:cNvPicPr>
          <p:nvPr userDrawn="1"/>
        </p:nvPicPr>
        <p:blipFill>
          <a:blip r:embed="rId5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346"/>
            <a:ext cx="2016224" cy="8065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36" y="89269"/>
            <a:ext cx="2535362" cy="7146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6"/>
          <a:stretch/>
        </p:blipFill>
        <p:spPr bwMode="auto">
          <a:xfrm>
            <a:off x="-124562" y="-291352"/>
            <a:ext cx="2736303" cy="12533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724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timing>
    <p:tnLst>
      <p:par>
        <p:cTn id="1" dur="indefinite" restart="never" nodeType="tmRoot"/>
      </p:par>
    </p:tnLst>
  </p:timing>
  <p:hf sldNum="0" hdr="0"/>
  <p:txStyles>
    <p:titleStyle>
      <a:lvl1pPr marL="0" algn="l" rtl="0" eaLnBrk="1" latinLnBrk="0" hangingPunct="1">
        <a:spcBef>
          <a:spcPct val="0"/>
        </a:spcBef>
        <a:buFont typeface="Arial" pitchFamily="34" charset="0"/>
        <a:buNone/>
        <a:defRPr kumimoji="0" sz="3600" b="1" kern="1200">
          <a:ln w="6350">
            <a:noFill/>
          </a:ln>
          <a:solidFill>
            <a:srgbClr val="FFC000"/>
          </a:soli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2" y="0"/>
            <a:ext cx="9144000" cy="1044484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31000">
                <a:schemeClr val="tx1">
                  <a:alpha val="0"/>
                </a:schemeClr>
              </a:gs>
              <a:gs pos="60000">
                <a:schemeClr val="tx1">
                  <a:alpha val="8000"/>
                </a:schemeClr>
              </a:gs>
              <a:gs pos="61000">
                <a:schemeClr val="tx1">
                  <a:alpha val="1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39700" dist="50800" dir="5400000" sx="101000" sy="10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0" name="Title Placeholder 19"/>
          <p:cNvSpPr>
            <a:spLocks noGrp="1"/>
          </p:cNvSpPr>
          <p:nvPr>
            <p:ph type="title"/>
          </p:nvPr>
        </p:nvSpPr>
        <p:spPr>
          <a:xfrm>
            <a:off x="0" y="0"/>
            <a:ext cx="7524750" cy="609600"/>
          </a:xfrm>
          <a:prstGeom prst="rect">
            <a:avLst/>
          </a:prstGeom>
        </p:spPr>
        <p:txBody>
          <a:bodyPr vert="horz" wrap="square" lIns="180000" tIns="0" rIns="90000" bIns="0" rtlCol="0" anchor="b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31750" h="1270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/>
          <a:p>
            <a:r>
              <a:rPr lang="en-US" dirty="0" smtClean="0"/>
              <a:t>Click to edit title</a:t>
            </a:r>
            <a:endParaRPr lang="bg-BG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9262" y="-213146"/>
            <a:ext cx="1801325" cy="10519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285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marL="0" algn="l" rtl="0" eaLnBrk="1" latinLnBrk="0" hangingPunct="1">
        <a:spcBef>
          <a:spcPct val="0"/>
        </a:spcBef>
        <a:buFont typeface="Arial" pitchFamily="34" charset="0"/>
        <a:buNone/>
        <a:defRPr kumimoji="0" sz="3600" b="1" kern="1200">
          <a:ln w="6350">
            <a:noFill/>
          </a:ln>
          <a:solidFill>
            <a:srgbClr val="FFC000"/>
          </a:solidFill>
          <a:effectLst>
            <a:outerShdw blurRad="50800" dist="38100" dir="2700000" algn="tl" rotWithShape="0">
              <a:srgbClr val="000000">
                <a:alpha val="3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225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</p:sldLayoutIdLst>
  <p:timing>
    <p:tnLst>
      <p:par>
        <p:cTn id="1" dur="indefinite" restart="never" nodeType="tmRoot"/>
      </p:par>
    </p:tnLst>
  </p:timing>
  <p:hf sldNum="0" hdr="0"/>
  <p:txStyles>
    <p:titleStyle>
      <a:lvl1pPr marL="0" algn="l" rtl="0" eaLnBrk="1" latinLnBrk="0" hangingPunct="1">
        <a:spcBef>
          <a:spcPct val="0"/>
        </a:spcBef>
        <a:buFont typeface="Arial" pitchFamily="34" charset="0"/>
        <a:buNone/>
        <a:defRPr kumimoji="0" sz="3600" b="1" kern="1200">
          <a:ln w="6350">
            <a:noFill/>
          </a:ln>
          <a:solidFill>
            <a:srgbClr val="FFC000"/>
          </a:soli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0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75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0.png"/><Relationship Id="rId4" Type="http://schemas.openxmlformats.org/officeDocument/2006/relationships/image" Target="../media/image6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0.png"/><Relationship Id="rId4" Type="http://schemas.openxmlformats.org/officeDocument/2006/relationships/image" Target="../media/image6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0.png"/><Relationship Id="rId4" Type="http://schemas.openxmlformats.org/officeDocument/2006/relationships/image" Target="../media/image6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064896" cy="2273634"/>
          </a:xfrm>
        </p:spPr>
        <p:txBody>
          <a:bodyPr/>
          <a:lstStyle/>
          <a:p>
            <a:r>
              <a:rPr lang="en-US" dirty="0" smtClean="0"/>
              <a:t>Light Transport Simulation</a:t>
            </a:r>
            <a:br>
              <a:rPr lang="en-US" dirty="0" smtClean="0"/>
            </a:br>
            <a:r>
              <a:rPr lang="en-US" dirty="0" smtClean="0"/>
              <a:t>with</a:t>
            </a:r>
            <a:br>
              <a:rPr lang="en-US" dirty="0" smtClean="0"/>
            </a:br>
            <a:r>
              <a:rPr lang="en-US" dirty="0" smtClean="0"/>
              <a:t>Vertex Connection and Merging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4593668"/>
            <a:ext cx="9144000" cy="1571636"/>
          </a:xfrm>
        </p:spPr>
        <p:txBody>
          <a:bodyPr/>
          <a:lstStyle/>
          <a:p>
            <a:r>
              <a:rPr lang="en-US" sz="3200" dirty="0" smtClean="0"/>
              <a:t>Iliyan Georgiev</a:t>
            </a:r>
          </a:p>
          <a:p>
            <a:r>
              <a:rPr lang="en-US" sz="2400" dirty="0" smtClean="0"/>
              <a:t>Jaroslav </a:t>
            </a:r>
            <a:r>
              <a:rPr lang="en-US" sz="2400" dirty="0"/>
              <a:t>Křivánek    </a:t>
            </a:r>
            <a:r>
              <a:rPr lang="en-US" sz="2400" dirty="0" err="1" smtClean="0"/>
              <a:t>Tomáš</a:t>
            </a:r>
            <a:r>
              <a:rPr lang="en-US" sz="2400" dirty="0" smtClean="0"/>
              <a:t> Davidovic    Philipp Slusallek</a:t>
            </a:r>
          </a:p>
        </p:txBody>
      </p:sp>
    </p:spTree>
    <p:extLst>
      <p:ext uri="{BB962C8B-B14F-4D97-AF65-F5344CB8AC3E}">
        <p14:creationId xmlns:p14="http://schemas.microsoft.com/office/powerpoint/2010/main" val="23675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4753686" y="5264160"/>
            <a:ext cx="4157884" cy="461665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Photon mapping</a:t>
            </a:r>
            <a:endParaRPr lang="en-US" sz="2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64666" y="5798914"/>
            <a:ext cx="4157884" cy="652353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53686" y="5798914"/>
            <a:ext cx="4157884" cy="652353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753686" y="1823035"/>
            <a:ext cx="4157884" cy="3367867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5751171" y="4699073"/>
            <a:ext cx="1049823" cy="122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MC path sampling</a:t>
            </a:r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264666" y="1823035"/>
            <a:ext cx="4157884" cy="3367867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1262151" y="4699073"/>
            <a:ext cx="1049823" cy="122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463933" y="2136641"/>
            <a:ext cx="1049823" cy="122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8" idx="1"/>
            <a:endCxn id="16" idx="5"/>
          </p:cNvCxnSpPr>
          <p:nvPr/>
        </p:nvCxnSpPr>
        <p:spPr>
          <a:xfrm flipH="1" flipV="1">
            <a:off x="3034880" y="2311512"/>
            <a:ext cx="651048" cy="106992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666860" y="3362365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un 8"/>
          <p:cNvSpPr/>
          <p:nvPr/>
        </p:nvSpPr>
        <p:spPr>
          <a:xfrm rot="1134788">
            <a:off x="3702905" y="3366091"/>
            <a:ext cx="642942" cy="642942"/>
          </a:xfrm>
          <a:prstGeom prst="sun">
            <a:avLst/>
          </a:prstGeom>
          <a:solidFill>
            <a:schemeClr val="accent1"/>
          </a:solidFill>
          <a:ln w="3175">
            <a:solidFill>
              <a:srgbClr val="000000">
                <a:alpha val="23922"/>
              </a:srgbClr>
            </a:solidFill>
          </a:ln>
          <a:effectLst/>
          <a:scene3d>
            <a:camera prst="orthographicFront"/>
            <a:lightRig rig="threePt" dir="t"/>
          </a:scene3d>
          <a:sp3d prstMaterial="dkEdge">
            <a:bevelT w="419100" h="44450"/>
          </a:sp3d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cxnSp>
        <p:nvCxnSpPr>
          <p:cNvPr id="10" name="Straight Arrow Connector 9"/>
          <p:cNvCxnSpPr>
            <a:stCxn id="16" idx="3"/>
            <a:endCxn id="17" idx="7"/>
          </p:cNvCxnSpPr>
          <p:nvPr/>
        </p:nvCxnSpPr>
        <p:spPr>
          <a:xfrm flipH="1">
            <a:off x="1833098" y="2311512"/>
            <a:ext cx="1109712" cy="2337457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7" idx="1"/>
            <a:endCxn id="12" idx="5"/>
          </p:cNvCxnSpPr>
          <p:nvPr/>
        </p:nvCxnSpPr>
        <p:spPr>
          <a:xfrm flipH="1" flipV="1">
            <a:off x="888826" y="2913738"/>
            <a:ext cx="852202" cy="173523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77688" y="2802602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2FA641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 rot="774754">
            <a:off x="391709" y="2494671"/>
            <a:ext cx="410270" cy="298378"/>
            <a:chOff x="3192789" y="1005143"/>
            <a:chExt cx="785815" cy="571503"/>
          </a:xfrm>
        </p:grpSpPr>
        <p:sp>
          <p:nvSpPr>
            <p:cNvPr id="14" name="Isosceles Triangle 13"/>
            <p:cNvSpPr/>
            <p:nvPr/>
          </p:nvSpPr>
          <p:spPr>
            <a:xfrm rot="18039103">
              <a:off x="3299945" y="897987"/>
              <a:ext cx="571503" cy="785815"/>
            </a:xfrm>
            <a:prstGeom prst="triangl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5" name="Rectangle 14"/>
            <p:cNvSpPr/>
            <p:nvPr/>
          </p:nvSpPr>
          <p:spPr>
            <a:xfrm rot="1836285">
              <a:off x="3220084" y="1020162"/>
              <a:ext cx="373079" cy="33197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6" name="Oval 15"/>
          <p:cNvSpPr/>
          <p:nvPr/>
        </p:nvSpPr>
        <p:spPr>
          <a:xfrm>
            <a:off x="2923742" y="2200376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721960" y="4629901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2FA641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73907" y="2996178"/>
                <a:ext cx="5016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907" y="2996178"/>
                <a:ext cx="501676" cy="400110"/>
              </a:xfrm>
              <a:prstGeom prst="rect">
                <a:avLst/>
              </a:prstGeom>
              <a:blipFill rotWithShape="1">
                <a:blip r:embed="rId2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853275" y="1772816"/>
                <a:ext cx="49571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275" y="1772816"/>
                <a:ext cx="495713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484902" y="4724510"/>
                <a:ext cx="5016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902" y="4724510"/>
                <a:ext cx="501676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33416" y="2819837"/>
                <a:ext cx="5119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16" y="2819837"/>
                <a:ext cx="511999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5" name="Straight Arrow Connector 104"/>
          <p:cNvCxnSpPr>
            <a:stCxn id="81" idx="3"/>
            <a:endCxn id="82" idx="7"/>
          </p:cNvCxnSpPr>
          <p:nvPr/>
        </p:nvCxnSpPr>
        <p:spPr>
          <a:xfrm flipH="1">
            <a:off x="6322118" y="2311512"/>
            <a:ext cx="1109712" cy="2337457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6952953" y="2136641"/>
            <a:ext cx="1049823" cy="122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6" name="Sun 75"/>
          <p:cNvSpPr/>
          <p:nvPr/>
        </p:nvSpPr>
        <p:spPr>
          <a:xfrm rot="1134788">
            <a:off x="8191925" y="3366091"/>
            <a:ext cx="642942" cy="642942"/>
          </a:xfrm>
          <a:prstGeom prst="sun">
            <a:avLst/>
          </a:prstGeom>
          <a:solidFill>
            <a:schemeClr val="accent1"/>
          </a:solidFill>
          <a:ln w="3175">
            <a:solidFill>
              <a:srgbClr val="000000">
                <a:alpha val="23922"/>
              </a:srgbClr>
            </a:solidFill>
          </a:ln>
          <a:effectLst/>
          <a:scene3d>
            <a:camera prst="orthographicFront"/>
            <a:lightRig rig="threePt" dir="t"/>
          </a:scene3d>
          <a:sp3d prstMaterial="dkEdge">
            <a:bevelT w="419100" h="44450"/>
          </a:sp3d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grpSp>
        <p:nvGrpSpPr>
          <p:cNvPr id="80" name="Group 79"/>
          <p:cNvGrpSpPr/>
          <p:nvPr/>
        </p:nvGrpSpPr>
        <p:grpSpPr>
          <a:xfrm rot="774754">
            <a:off x="4880729" y="2494671"/>
            <a:ext cx="410270" cy="298378"/>
            <a:chOff x="3192789" y="1005143"/>
            <a:chExt cx="785815" cy="571503"/>
          </a:xfrm>
        </p:grpSpPr>
        <p:sp>
          <p:nvSpPr>
            <p:cNvPr id="88" name="Isosceles Triangle 87"/>
            <p:cNvSpPr/>
            <p:nvPr/>
          </p:nvSpPr>
          <p:spPr>
            <a:xfrm rot="18039103">
              <a:off x="3299945" y="897987"/>
              <a:ext cx="571503" cy="785815"/>
            </a:xfrm>
            <a:prstGeom prst="triangl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9" name="Rectangle 88"/>
            <p:cNvSpPr/>
            <p:nvPr/>
          </p:nvSpPr>
          <p:spPr>
            <a:xfrm rot="1836285">
              <a:off x="3220084" y="1020162"/>
              <a:ext cx="373079" cy="33197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cxnSp>
        <p:nvCxnSpPr>
          <p:cNvPr id="74" name="Straight Arrow Connector 73"/>
          <p:cNvCxnSpPr>
            <a:stCxn id="75" idx="1"/>
            <a:endCxn id="81" idx="5"/>
          </p:cNvCxnSpPr>
          <p:nvPr/>
        </p:nvCxnSpPr>
        <p:spPr>
          <a:xfrm flipH="1" flipV="1">
            <a:off x="7523900" y="2311512"/>
            <a:ext cx="651048" cy="106992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/>
          <p:cNvGrpSpPr/>
          <p:nvPr/>
        </p:nvGrpSpPr>
        <p:grpSpPr>
          <a:xfrm>
            <a:off x="8155880" y="2996178"/>
            <a:ext cx="508723" cy="496391"/>
            <a:chOff x="8118210" y="3321257"/>
            <a:chExt cx="508723" cy="496391"/>
          </a:xfrm>
        </p:grpSpPr>
        <p:sp>
          <p:nvSpPr>
            <p:cNvPr id="75" name="Oval 74"/>
            <p:cNvSpPr/>
            <p:nvPr/>
          </p:nvSpPr>
          <p:spPr>
            <a:xfrm>
              <a:off x="8118210" y="3687444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/>
                <p:cNvSpPr/>
                <p:nvPr/>
              </p:nvSpPr>
              <p:spPr>
                <a:xfrm>
                  <a:off x="8125257" y="3321257"/>
                  <a:ext cx="5016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83" name="Rectangle 8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257" y="3321257"/>
                  <a:ext cx="501676" cy="4001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PDF VC"/>
              <p:cNvSpPr/>
              <p:nvPr/>
            </p:nvSpPr>
            <p:spPr>
              <a:xfrm>
                <a:off x="995135" y="5817755"/>
                <a:ext cx="262680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𝑉𝐶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en-US" sz="16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nor/>
                                </m:rPr>
                                <a:rPr lang="en-US" sz="1600" b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e>
                          </m:bar>
                        </m:e>
                      </m:d>
                      <m:r>
                        <a:rPr lang="en-US" sz="16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FF7979"/>
                          </a:solidFill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FF7979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7979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600" b="1">
                                  <a:solidFill>
                                    <a:srgbClr val="FF7979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7979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solidFill>
                            <a:srgbClr val="FF7979"/>
                          </a:solidFill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FF7979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7979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600" b="1">
                                  <a:solidFill>
                                    <a:srgbClr val="FF7979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FF7979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FF7979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7979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600" b="1">
                                  <a:solidFill>
                                    <a:srgbClr val="FF7979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FF7979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i="1" dirty="0" smtClean="0">
                  <a:solidFill>
                    <a:srgbClr val="FF7979"/>
                  </a:solidFill>
                  <a:effectLst>
                    <a:outerShdw blurRad="38100" dist="25400" dir="2700000" algn="tl">
                      <a:srgbClr val="000000"/>
                    </a:outerShdw>
                  </a:effectLst>
                  <a:latin typeface="Cambria Math"/>
                </a:endParaRPr>
              </a:p>
              <a:p>
                <a:r>
                  <a:rPr lang="en-US" sz="1600" dirty="0" smtClean="0">
                    <a:solidFill>
                      <a:srgbClr val="4CCC5E"/>
                    </a:solidFill>
                    <a:effectLst>
                      <a:outerShdw blurRad="38100" dist="25400" dir="2700000" algn="tl">
                        <a:srgbClr val="000000"/>
                      </a:outerShdw>
                    </a:effectLst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𝑝</m:t>
                    </m:r>
                    <m:r>
                      <a:rPr lang="en-US" sz="1600" i="1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600" b="1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x</m:t>
                        </m:r>
                      </m:e>
                      <m:sub>
                        <m:r>
                          <a:rPr lang="en-US" sz="1600" i="1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)</m:t>
                    </m:r>
                    <m:r>
                      <a:rPr lang="en-US" sz="1600" i="1" smtClean="0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sz="1600" i="1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4CCC5E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solidFill>
                                  <a:srgbClr val="4CCC5E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4CCC5E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3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→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rgbClr val="4CCC5E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solidFill>
                                  <a:srgbClr val="4CCC5E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4CCC5E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111" name="PDF V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135" y="5817755"/>
                <a:ext cx="2626809" cy="584775"/>
              </a:xfrm>
              <a:prstGeom prst="rect">
                <a:avLst/>
              </a:prstGeom>
              <a:blipFill rotWithShape="1">
                <a:blip r:embed="rId7"/>
                <a:stretch>
                  <a:fillRect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PDF VM 1"/>
              <p:cNvSpPr/>
              <p:nvPr/>
            </p:nvSpPr>
            <p:spPr>
              <a:xfrm>
                <a:off x="4796801" y="5819202"/>
                <a:ext cx="107003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𝑉𝑀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en-US" sz="16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nor/>
                                </m:rPr>
                                <a:rPr lang="en-US" sz="1600" b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e>
                          </m:bar>
                        </m:e>
                      </m:d>
                      <m:r>
                        <a:rPr lang="en-US" sz="16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GB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5" name="PDF VM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801" y="5819202"/>
                <a:ext cx="1070037" cy="338554"/>
              </a:xfrm>
              <a:prstGeom prst="rect">
                <a:avLst/>
              </a:prstGeom>
              <a:blipFill rotWithShape="1">
                <a:blip r:embed="rId8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/>
          <p:cNvSpPr txBox="1"/>
          <p:nvPr/>
        </p:nvSpPr>
        <p:spPr>
          <a:xfrm>
            <a:off x="264666" y="5264160"/>
            <a:ext cx="4157884" cy="461665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Bidirectional path tracing</a:t>
            </a:r>
          </a:p>
        </p:txBody>
      </p:sp>
      <p:sp>
        <p:nvSpPr>
          <p:cNvPr id="92" name="Oval 91"/>
          <p:cNvSpPr/>
          <p:nvPr/>
        </p:nvSpPr>
        <p:spPr>
          <a:xfrm>
            <a:off x="5831763" y="4559107"/>
            <a:ext cx="890076" cy="27122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5400" cap="rnd">
            <a:solidFill>
              <a:schemeClr val="accent1">
                <a:lumMod val="75000"/>
              </a:schemeClr>
            </a:solidFill>
            <a:prstDash val="sysDash"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PDF VM 3"/>
              <p:cNvSpPr/>
              <p:nvPr/>
            </p:nvSpPr>
            <p:spPr>
              <a:xfrm>
                <a:off x="4796427" y="5819009"/>
                <a:ext cx="390382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 smtClean="0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𝑉𝑀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sz="16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</m:bar>
                      </m:e>
                    </m:d>
                    <m:r>
                      <a:rPr lang="en-US" sz="1600" b="0" i="1" smtClean="0"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≈</m:t>
                    </m:r>
                    <m:r>
                      <a:rPr lang="en-US" sz="1600" b="0" i="1" smtClean="0">
                        <a:solidFill>
                          <a:srgbClr val="FF7979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sz="1600" i="1">
                            <a:solidFill>
                              <a:srgbClr val="FF7979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600" i="1">
                        <a:solidFill>
                          <a:srgbClr val="FF7979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sz="1600" i="1">
                            <a:solidFill>
                              <a:srgbClr val="FF7979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rgbClr val="FF7979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→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>
                    <a:solidFill>
                      <a:srgbClr val="FF7979"/>
                    </a:solidFill>
                    <a:effectLst>
                      <a:outerShdw blurRad="38100" dist="25400" dir="2700000" algn="tl">
                        <a:srgbClr val="000000"/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7979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sz="1600" i="1">
                            <a:solidFill>
                              <a:srgbClr val="FF7979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FF7979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→</m:t>
                        </m:r>
                        <m:sSubSup>
                          <m:sSubSupPr>
                            <m:ctrlPr>
                              <a:rPr lang="en-US" sz="1600" b="0" i="1" smtClean="0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sz="1600" b="0" i="1" smtClean="0">
                        <a:solidFill>
                          <a:srgbClr val="FFC000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lang="en-US" sz="1600" b="0" i="1" smtClean="0">
                        <a:solidFill>
                          <a:srgbClr val="FFC000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𝜋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FFC000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FFC000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FFC000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1600" i="1" dirty="0" smtClean="0">
                  <a:solidFill>
                    <a:srgbClr val="FF7979"/>
                  </a:solidFill>
                  <a:effectLst>
                    <a:outerShdw blurRad="38100" dist="25400" dir="2700000" algn="tl">
                      <a:srgbClr val="000000"/>
                    </a:outerShdw>
                  </a:effectLst>
                  <a:latin typeface="Cambria Math"/>
                </a:endParaRPr>
              </a:p>
              <a:p>
                <a:r>
                  <a:rPr lang="en-US" sz="1600" dirty="0" smtClean="0">
                    <a:solidFill>
                      <a:srgbClr val="4CCC5E"/>
                    </a:solidFill>
                    <a:effectLst>
                      <a:outerShdw blurRad="38100" dist="25400" dir="2700000" algn="tl">
                        <a:srgbClr val="000000"/>
                      </a:outerShdw>
                    </a:effectLst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sz="1600" i="1" smtClean="0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4CCC5E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solidFill>
                                  <a:srgbClr val="4CCC5E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4CCC5E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𝑝</m:t>
                    </m:r>
                    <m:r>
                      <a:rPr lang="en-US" sz="1600" b="0" i="1" smtClean="0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600" b="1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x</m:t>
                        </m:r>
                      </m:e>
                      <m:sub>
                        <m:r>
                          <a:rPr lang="en-US" sz="1600" i="1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600" b="1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x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)</m:t>
                    </m:r>
                  </m:oMath>
                </a14:m>
                <a:endParaRPr lang="en-GB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0" name="PDF VM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427" y="5819009"/>
                <a:ext cx="3903826" cy="584775"/>
              </a:xfrm>
              <a:prstGeom prst="rect">
                <a:avLst/>
              </a:prstGeom>
              <a:blipFill rotWithShape="1">
                <a:blip r:embed="rId9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>
            <a:stCxn id="81" idx="3"/>
            <a:endCxn id="91" idx="7"/>
          </p:cNvCxnSpPr>
          <p:nvPr/>
        </p:nvCxnSpPr>
        <p:spPr>
          <a:xfrm flipH="1">
            <a:off x="6595814" y="2311512"/>
            <a:ext cx="836016" cy="233717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82" idx="1"/>
            <a:endCxn id="79" idx="5"/>
          </p:cNvCxnSpPr>
          <p:nvPr/>
        </p:nvCxnSpPr>
        <p:spPr>
          <a:xfrm flipH="1" flipV="1">
            <a:off x="5377846" y="2913738"/>
            <a:ext cx="852202" cy="173523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/>
        </p:nvGrpSpPr>
        <p:grpSpPr>
          <a:xfrm>
            <a:off x="4928786" y="2802602"/>
            <a:ext cx="511999" cy="417345"/>
            <a:chOff x="4891116" y="3127681"/>
            <a:chExt cx="511999" cy="417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/>
                <p:cNvSpPr/>
                <p:nvPr/>
              </p:nvSpPr>
              <p:spPr>
                <a:xfrm>
                  <a:off x="4891116" y="3144916"/>
                  <a:ext cx="51199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86" name="Rectangle 8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1116" y="3144916"/>
                  <a:ext cx="511999" cy="40011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1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Oval 78"/>
            <p:cNvSpPr/>
            <p:nvPr/>
          </p:nvSpPr>
          <p:spPr>
            <a:xfrm>
              <a:off x="5229038" y="3127681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2FA641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342295" y="1772816"/>
            <a:ext cx="495713" cy="557764"/>
            <a:chOff x="7304625" y="2097895"/>
            <a:chExt cx="495713" cy="557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/>
                <p:cNvSpPr/>
                <p:nvPr/>
              </p:nvSpPr>
              <p:spPr>
                <a:xfrm>
                  <a:off x="7304625" y="2097895"/>
                  <a:ext cx="495713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84" name="Rectangle 8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4625" y="2097895"/>
                  <a:ext cx="495713" cy="40011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Oval 80"/>
            <p:cNvSpPr/>
            <p:nvPr/>
          </p:nvSpPr>
          <p:spPr>
            <a:xfrm>
              <a:off x="7375092" y="2525455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973922" y="4629901"/>
            <a:ext cx="501676" cy="494719"/>
            <a:chOff x="5936252" y="4954980"/>
            <a:chExt cx="501676" cy="4947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/>
                <p:cNvSpPr/>
                <p:nvPr/>
              </p:nvSpPr>
              <p:spPr>
                <a:xfrm>
                  <a:off x="5936252" y="5049589"/>
                  <a:ext cx="5016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85" name="Rectangle 8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6252" y="5049589"/>
                  <a:ext cx="501676" cy="40011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Oval 81"/>
            <p:cNvSpPr/>
            <p:nvPr/>
          </p:nvSpPr>
          <p:spPr>
            <a:xfrm>
              <a:off x="6173310" y="4954980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2FA641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832674" y="4247279"/>
            <a:ext cx="444130" cy="449535"/>
            <a:chOff x="5795004" y="4572358"/>
            <a:chExt cx="444130" cy="4495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/>
                <p:cNvSpPr/>
                <p:nvPr/>
              </p:nvSpPr>
              <p:spPr>
                <a:xfrm>
                  <a:off x="5796736" y="4572358"/>
                  <a:ext cx="38266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𝑟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08" name="Rectangle 10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6736" y="4572358"/>
                  <a:ext cx="382669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9" name="Right Brace 108"/>
            <p:cNvSpPr/>
            <p:nvPr/>
          </p:nvSpPr>
          <p:spPr>
            <a:xfrm rot="16200000">
              <a:off x="5976755" y="4759514"/>
              <a:ext cx="80628" cy="444130"/>
            </a:xfrm>
            <a:prstGeom prst="rightBrace">
              <a:avLst>
                <a:gd name="adj1" fmla="val 17781"/>
                <a:gd name="adj2" fmla="val 50000"/>
              </a:avLst>
            </a:prstGeom>
            <a:ln w="15875">
              <a:solidFill>
                <a:schemeClr val="tx1"/>
              </a:solidFill>
              <a:tailEnd type="none" w="lg" len="lg"/>
            </a:ln>
            <a:effectLst>
              <a:outerShdw blurRad="25400" dir="2700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outerShdw blurRad="25400" dist="38100" dir="2700000" algn="tl" rotWithShape="0">
                    <a:prstClr val="black"/>
                  </a:outerShdw>
                </a:effectLst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PDF VM 4"/>
              <p:cNvSpPr/>
              <p:nvPr/>
            </p:nvSpPr>
            <p:spPr>
              <a:xfrm>
                <a:off x="4795839" y="5817755"/>
                <a:ext cx="414094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 smtClean="0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𝑉𝑀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sz="16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</m:bar>
                      </m:e>
                    </m:d>
                    <m:r>
                      <a:rPr lang="en-US" sz="1600" b="0" i="1" smtClean="0"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1600" b="0" i="1" smtClean="0">
                        <a:solidFill>
                          <a:srgbClr val="FF7979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sz="1600" i="1">
                            <a:solidFill>
                              <a:srgbClr val="FF7979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600" i="1">
                        <a:solidFill>
                          <a:srgbClr val="FF7979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sz="1600" i="1">
                            <a:solidFill>
                              <a:srgbClr val="FF7979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rgbClr val="FF7979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→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7979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 smtClean="0">
                    <a:solidFill>
                      <a:srgbClr val="FF7979"/>
                    </a:solidFill>
                    <a:effectLst>
                      <a:outerShdw blurRad="38100" dist="25400" dir="2700000" algn="tl">
                        <a:srgbClr val="000000"/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C000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solidFill>
                              <a:srgbClr val="FFC000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FFC000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1600" i="1">
                                <a:solidFill>
                                  <a:srgbClr val="FFC000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US" sz="1600" b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600" i="1">
                                <a:solidFill>
                                  <a:srgbClr val="FFC000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1600" i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nor/>
                                  </m:rPr>
                                  <a:rPr lang="en-US" sz="1600" b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1600" i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  <m:r>
                          <a:rPr lang="en-US" sz="1600" i="1">
                            <a:solidFill>
                              <a:srgbClr val="FFC000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|</m:t>
                        </m:r>
                        <m:r>
                          <a:rPr lang="en-US" sz="1600" b="0" i="1" smtClean="0">
                            <a:solidFill>
                              <a:srgbClr val="FFC000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&lt;</m:t>
                        </m:r>
                        <m:r>
                          <a:rPr lang="en-US" sz="1600" b="0" i="1" smtClean="0">
                            <a:solidFill>
                              <a:srgbClr val="FFC000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𝑟</m:t>
                        </m:r>
                      </m:e>
                    </m:d>
                  </m:oMath>
                </a14:m>
                <a:endParaRPr lang="en-US" sz="1600" i="1" dirty="0" smtClean="0">
                  <a:solidFill>
                    <a:srgbClr val="FF7979"/>
                  </a:solidFill>
                  <a:effectLst>
                    <a:outerShdw blurRad="38100" dist="25400" dir="2700000" algn="tl">
                      <a:srgbClr val="000000"/>
                    </a:outerShdw>
                  </a:effectLst>
                  <a:latin typeface="Cambria Math"/>
                </a:endParaRPr>
              </a:p>
              <a:p>
                <a:r>
                  <a:rPr lang="en-US" sz="1600" dirty="0" smtClean="0">
                    <a:solidFill>
                      <a:srgbClr val="4CCC5E"/>
                    </a:solidFill>
                    <a:effectLst>
                      <a:outerShdw blurRad="38100" dist="25400" dir="2700000" algn="tl">
                        <a:srgbClr val="000000"/>
                      </a:outerShdw>
                    </a:effectLst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sz="1600" i="1" smtClean="0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4CCC5E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 b="1">
                                <a:solidFill>
                                  <a:srgbClr val="4CCC5E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4CCC5E"/>
                                </a:solidFill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𝑝</m:t>
                    </m:r>
                    <m:r>
                      <a:rPr lang="en-US" sz="1600" b="0" i="1" smtClean="0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600" b="1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x</m:t>
                        </m:r>
                      </m:e>
                      <m:sub>
                        <m:r>
                          <a:rPr lang="en-US" sz="1600" i="1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600" b="1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x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4CCC5E"/>
                            </a:solidFill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4CCC5E"/>
                        </a:solidFill>
                        <a:effectLst>
                          <a:outerShdw blurRad="38100" dist="254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)</m:t>
                    </m:r>
                  </m:oMath>
                </a14:m>
                <a:endParaRPr lang="en-GB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0" name="PDF VM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839" y="5817755"/>
                <a:ext cx="4140942" cy="584775"/>
              </a:xfrm>
              <a:prstGeom prst="rect">
                <a:avLst/>
              </a:prstGeom>
              <a:blipFill rotWithShape="1">
                <a:blip r:embed="rId14"/>
                <a:stretch>
                  <a:fillRect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" name="Group 100"/>
          <p:cNvGrpSpPr/>
          <p:nvPr/>
        </p:nvGrpSpPr>
        <p:grpSpPr>
          <a:xfrm>
            <a:off x="6376744" y="4629615"/>
            <a:ext cx="501676" cy="495005"/>
            <a:chOff x="6339074" y="4954694"/>
            <a:chExt cx="501676" cy="495005"/>
          </a:xfrm>
        </p:grpSpPr>
        <p:sp>
          <p:nvSpPr>
            <p:cNvPr id="91" name="Oval 90"/>
            <p:cNvSpPr/>
            <p:nvPr/>
          </p:nvSpPr>
          <p:spPr>
            <a:xfrm>
              <a:off x="6447006" y="4954694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tangle 94"/>
                <p:cNvSpPr/>
                <p:nvPr/>
              </p:nvSpPr>
              <p:spPr>
                <a:xfrm>
                  <a:off x="6339074" y="5049589"/>
                  <a:ext cx="5016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95" name="Rectangle 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9074" y="5049589"/>
                  <a:ext cx="501676" cy="40011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7" name="Vertex merging"/>
          <p:cNvSpPr txBox="1"/>
          <p:nvPr/>
        </p:nvSpPr>
        <p:spPr>
          <a:xfrm>
            <a:off x="4753686" y="5264159"/>
            <a:ext cx="4157884" cy="461665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Vertex merging</a:t>
            </a:r>
            <a:endParaRPr lang="en-US" sz="24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93" name="Vertex connection"/>
          <p:cNvSpPr txBox="1"/>
          <p:nvPr/>
        </p:nvSpPr>
        <p:spPr>
          <a:xfrm>
            <a:off x="264666" y="5264158"/>
            <a:ext cx="4157884" cy="461665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Vertex connection</a:t>
            </a:r>
            <a:endParaRPr lang="en-US" sz="2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grpSp>
        <p:nvGrpSpPr>
          <p:cNvPr id="69" name="RR vertex"/>
          <p:cNvGrpSpPr/>
          <p:nvPr/>
        </p:nvGrpSpPr>
        <p:grpSpPr>
          <a:xfrm>
            <a:off x="6376092" y="4632852"/>
            <a:ext cx="501676" cy="491830"/>
            <a:chOff x="6339074" y="4954694"/>
            <a:chExt cx="501676" cy="491830"/>
          </a:xfrm>
        </p:grpSpPr>
        <p:sp>
          <p:nvSpPr>
            <p:cNvPr id="96" name="Oval 95"/>
            <p:cNvSpPr/>
            <p:nvPr/>
          </p:nvSpPr>
          <p:spPr>
            <a:xfrm>
              <a:off x="6447006" y="4954694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/>
                <p:cNvSpPr/>
                <p:nvPr/>
              </p:nvSpPr>
              <p:spPr>
                <a:xfrm>
                  <a:off x="6339074" y="5046414"/>
                  <a:ext cx="5016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97" name="Rectangle 9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9074" y="5046414"/>
                  <a:ext cx="501676" cy="40011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8" name="Group 97"/>
          <p:cNvGrpSpPr/>
          <p:nvPr/>
        </p:nvGrpSpPr>
        <p:grpSpPr>
          <a:xfrm>
            <a:off x="172483" y="970959"/>
            <a:ext cx="1222357" cy="495172"/>
            <a:chOff x="611560" y="1244064"/>
            <a:chExt cx="1222357" cy="495172"/>
          </a:xfrm>
        </p:grpSpPr>
        <p:sp>
          <p:nvSpPr>
            <p:cNvPr id="104" name="Oval 103"/>
            <p:cNvSpPr/>
            <p:nvPr/>
          </p:nvSpPr>
          <p:spPr>
            <a:xfrm>
              <a:off x="611560" y="1528163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2FA641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Oval 105"/>
            <p:cNvSpPr/>
            <p:nvPr/>
          </p:nvSpPr>
          <p:spPr>
            <a:xfrm>
              <a:off x="611560" y="1309990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45734" y="1244064"/>
              <a:ext cx="9103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Light vertex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45734" y="1462237"/>
              <a:ext cx="1088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Camera vertex</a:t>
              </a:r>
              <a:endParaRPr lang="en-US" sz="12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41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128" grpId="0" animBg="1"/>
      <p:bldP spid="126" grpId="0" animBg="1"/>
      <p:bldP spid="111" grpId="0"/>
      <p:bldP spid="125" grpId="0"/>
      <p:bldP spid="125" grpId="1"/>
      <p:bldP spid="68" grpId="0" animBg="1"/>
      <p:bldP spid="92" grpId="0" animBg="1"/>
      <p:bldP spid="70" grpId="0"/>
      <p:bldP spid="90" grpId="0"/>
      <p:bldP spid="90" grpId="1"/>
      <p:bldP spid="87" grpId="0" animBg="1"/>
      <p:bldP spid="9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Sampling techniques</a:t>
            </a:r>
            <a:endParaRPr lang="en-GB" dirty="0"/>
          </a:p>
        </p:txBody>
      </p:sp>
      <p:sp>
        <p:nvSpPr>
          <p:cNvPr id="12" name="Sun 11"/>
          <p:cNvSpPr/>
          <p:nvPr/>
        </p:nvSpPr>
        <p:spPr>
          <a:xfrm rot="1134788">
            <a:off x="5458204" y="1785814"/>
            <a:ext cx="642942" cy="642942"/>
          </a:xfrm>
          <a:prstGeom prst="sun">
            <a:avLst/>
          </a:prstGeom>
          <a:solidFill>
            <a:schemeClr val="accent1"/>
          </a:solidFill>
          <a:ln w="3175">
            <a:solidFill>
              <a:srgbClr val="000000">
                <a:alpha val="23922"/>
              </a:srgbClr>
            </a:solidFill>
          </a:ln>
          <a:effectLst/>
          <a:scene3d>
            <a:camera prst="orthographicFront"/>
            <a:lightRig rig="threePt" dir="t"/>
          </a:scene3d>
          <a:sp3d prstMaterial="dkEdge">
            <a:bevelT w="419100" h="44450"/>
          </a:sp3d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 rot="774754">
            <a:off x="338729" y="2015958"/>
            <a:ext cx="410270" cy="298378"/>
            <a:chOff x="3192789" y="1005143"/>
            <a:chExt cx="785815" cy="571503"/>
          </a:xfrm>
        </p:grpSpPr>
        <p:sp>
          <p:nvSpPr>
            <p:cNvPr id="17" name="Isosceles Triangle 16"/>
            <p:cNvSpPr/>
            <p:nvPr/>
          </p:nvSpPr>
          <p:spPr>
            <a:xfrm rot="18039103">
              <a:off x="3299945" y="897987"/>
              <a:ext cx="571503" cy="785815"/>
            </a:xfrm>
            <a:prstGeom prst="triangl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8" name="Rectangle 17"/>
            <p:cNvSpPr/>
            <p:nvPr/>
          </p:nvSpPr>
          <p:spPr>
            <a:xfrm rot="1836285">
              <a:off x="3220084" y="1020162"/>
              <a:ext cx="373079" cy="33197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cxnSp>
        <p:nvCxnSpPr>
          <p:cNvPr id="10" name="Straight Arrow Connector 9"/>
          <p:cNvCxnSpPr>
            <a:stCxn id="11" idx="2"/>
            <a:endCxn id="19" idx="6"/>
          </p:cNvCxnSpPr>
          <p:nvPr/>
        </p:nvCxnSpPr>
        <p:spPr>
          <a:xfrm flipH="1">
            <a:off x="3228097" y="2885117"/>
            <a:ext cx="1038003" cy="130204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triangle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9" idx="2"/>
            <a:endCxn id="20" idx="6"/>
          </p:cNvCxnSpPr>
          <p:nvPr/>
        </p:nvCxnSpPr>
        <p:spPr>
          <a:xfrm flipH="1" flipV="1">
            <a:off x="2072098" y="2885117"/>
            <a:ext cx="1025793" cy="130204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  <a:headEnd type="triangle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0" idx="1"/>
            <a:endCxn id="15" idx="5"/>
          </p:cNvCxnSpPr>
          <p:nvPr/>
        </p:nvCxnSpPr>
        <p:spPr>
          <a:xfrm flipH="1" flipV="1">
            <a:off x="853105" y="2457003"/>
            <a:ext cx="1107855" cy="38208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41967" y="2345867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2FA641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204600" y="2415683"/>
                <a:ext cx="5016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600" y="2415683"/>
                <a:ext cx="501676" cy="400110"/>
              </a:xfrm>
              <a:prstGeom prst="rect">
                <a:avLst/>
              </a:prstGeom>
              <a:blipFill rotWithShape="1">
                <a:blip r:embed="rId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980464" y="2847731"/>
                <a:ext cx="49571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464" y="2847731"/>
                <a:ext cx="495713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828336" y="2985690"/>
                <a:ext cx="5016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336" y="2985690"/>
                <a:ext cx="501676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63107" y="2397015"/>
                <a:ext cx="5119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07" y="2397015"/>
                <a:ext cx="511999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>
            <a:stCxn id="29" idx="3"/>
            <a:endCxn id="11" idx="7"/>
          </p:cNvCxnSpPr>
          <p:nvPr/>
        </p:nvCxnSpPr>
        <p:spPr>
          <a:xfrm flipH="1">
            <a:off x="4377238" y="2457003"/>
            <a:ext cx="1064429" cy="38208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triangle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422599" y="2345867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2FA641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266100" y="2820015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2FA641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097891" y="2950219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2FA641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941892" y="2820015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2FA641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1642678" y="2846595"/>
                <a:ext cx="5119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678" y="2846595"/>
                <a:ext cx="511999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Arrow Connector 72"/>
          <p:cNvCxnSpPr>
            <a:stCxn id="83" idx="2"/>
            <a:endCxn id="84" idx="6"/>
          </p:cNvCxnSpPr>
          <p:nvPr/>
        </p:nvCxnSpPr>
        <p:spPr>
          <a:xfrm flipH="1">
            <a:off x="3228097" y="3989736"/>
            <a:ext cx="1038003" cy="130204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none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84" idx="2"/>
            <a:endCxn id="85" idx="6"/>
          </p:cNvCxnSpPr>
          <p:nvPr/>
        </p:nvCxnSpPr>
        <p:spPr>
          <a:xfrm flipH="1" flipV="1">
            <a:off x="2072098" y="3989736"/>
            <a:ext cx="1025793" cy="130204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  <a:headEnd type="triangle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85" idx="1"/>
            <a:endCxn id="76" idx="5"/>
          </p:cNvCxnSpPr>
          <p:nvPr/>
        </p:nvCxnSpPr>
        <p:spPr>
          <a:xfrm flipH="1" flipV="1">
            <a:off x="853105" y="3561622"/>
            <a:ext cx="1107855" cy="38208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741967" y="3450486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2FA641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5204600" y="3520302"/>
                <a:ext cx="5016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600" y="3520302"/>
                <a:ext cx="501676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/>
              <p:cNvSpPr/>
              <p:nvPr/>
            </p:nvSpPr>
            <p:spPr>
              <a:xfrm>
                <a:off x="3980464" y="3952350"/>
                <a:ext cx="49571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464" y="3952350"/>
                <a:ext cx="495713" cy="400110"/>
              </a:xfrm>
              <a:prstGeom prst="rect">
                <a:avLst/>
              </a:prstGeom>
              <a:blipFill rotWithShape="1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2828336" y="4090309"/>
                <a:ext cx="5016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336" y="4090309"/>
                <a:ext cx="501676" cy="400110"/>
              </a:xfrm>
              <a:prstGeom prst="rect">
                <a:avLst/>
              </a:prstGeom>
              <a:blipFill rotWithShape="1"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463107" y="3501634"/>
                <a:ext cx="5119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07" y="3501634"/>
                <a:ext cx="511999" cy="400110"/>
              </a:xfrm>
              <a:prstGeom prst="rect">
                <a:avLst/>
              </a:prstGeom>
              <a:blipFill rotWithShape="1">
                <a:blip r:embed="rId10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Arrow Connector 80"/>
          <p:cNvCxnSpPr>
            <a:stCxn id="82" idx="3"/>
            <a:endCxn id="83" idx="7"/>
          </p:cNvCxnSpPr>
          <p:nvPr/>
        </p:nvCxnSpPr>
        <p:spPr>
          <a:xfrm flipH="1">
            <a:off x="4377238" y="3561622"/>
            <a:ext cx="1064429" cy="38208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5422599" y="3450486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>
            <a:off x="4266100" y="3924634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/>
          <p:cNvSpPr/>
          <p:nvPr/>
        </p:nvSpPr>
        <p:spPr>
          <a:xfrm>
            <a:off x="3097891" y="4054838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2FA641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84"/>
          <p:cNvSpPr/>
          <p:nvPr/>
        </p:nvSpPr>
        <p:spPr>
          <a:xfrm>
            <a:off x="1941892" y="3924634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2FA641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/>
              <p:cNvSpPr/>
              <p:nvPr/>
            </p:nvSpPr>
            <p:spPr>
              <a:xfrm>
                <a:off x="1642678" y="3951214"/>
                <a:ext cx="5119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86" name="Rectangle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678" y="3951214"/>
                <a:ext cx="511999" cy="400110"/>
              </a:xfrm>
              <a:prstGeom prst="rect">
                <a:avLst/>
              </a:prstGeom>
              <a:blipFill rotWithShape="1"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Oval 106"/>
          <p:cNvSpPr/>
          <p:nvPr/>
        </p:nvSpPr>
        <p:spPr>
          <a:xfrm>
            <a:off x="1604200" y="5032799"/>
            <a:ext cx="805590" cy="21813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5400" cap="rnd">
            <a:solidFill>
              <a:schemeClr val="accent1">
                <a:lumMod val="75000"/>
              </a:schemeClr>
            </a:solidFill>
            <a:prstDash val="sysDash"/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8" name="Straight Arrow Connector 87"/>
          <p:cNvCxnSpPr>
            <a:stCxn id="98" idx="2"/>
            <a:endCxn id="99" idx="6"/>
          </p:cNvCxnSpPr>
          <p:nvPr/>
        </p:nvCxnSpPr>
        <p:spPr>
          <a:xfrm flipH="1">
            <a:off x="3228097" y="5141864"/>
            <a:ext cx="1038003" cy="130204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99" idx="2"/>
            <a:endCxn id="105" idx="6"/>
          </p:cNvCxnSpPr>
          <p:nvPr/>
        </p:nvCxnSpPr>
        <p:spPr>
          <a:xfrm flipH="1" flipV="1">
            <a:off x="2300497" y="5141864"/>
            <a:ext cx="797394" cy="130204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100" idx="1"/>
            <a:endCxn id="91" idx="5"/>
          </p:cNvCxnSpPr>
          <p:nvPr/>
        </p:nvCxnSpPr>
        <p:spPr>
          <a:xfrm flipH="1" flipV="1">
            <a:off x="853105" y="4713750"/>
            <a:ext cx="1107855" cy="38208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741967" y="4602614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2FA641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/>
              <p:cNvSpPr/>
              <p:nvPr/>
            </p:nvSpPr>
            <p:spPr>
              <a:xfrm>
                <a:off x="5204600" y="4672430"/>
                <a:ext cx="5016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2" name="Rectangle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600" y="4672430"/>
                <a:ext cx="501676" cy="400110"/>
              </a:xfrm>
              <a:prstGeom prst="rect">
                <a:avLst/>
              </a:prstGeom>
              <a:blipFill rotWithShape="1">
                <a:blip r:embed="rId12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3980464" y="5104478"/>
                <a:ext cx="49571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464" y="5104478"/>
                <a:ext cx="495713" cy="400110"/>
              </a:xfrm>
              <a:prstGeom prst="rect">
                <a:avLst/>
              </a:prstGeom>
              <a:blipFill rotWithShape="1">
                <a:blip r:embed="rId13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2828336" y="5242437"/>
                <a:ext cx="5016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336" y="5242437"/>
                <a:ext cx="501676" cy="400110"/>
              </a:xfrm>
              <a:prstGeom prst="rect">
                <a:avLst/>
              </a:prstGeom>
              <a:blipFill rotWithShape="1">
                <a:blip r:embed="rId1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463107" y="4653762"/>
                <a:ext cx="5119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07" y="4653762"/>
                <a:ext cx="511999" cy="400110"/>
              </a:xfrm>
              <a:prstGeom prst="rect">
                <a:avLst/>
              </a:prstGeom>
              <a:blipFill rotWithShape="1">
                <a:blip r:embed="rId1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Straight Arrow Connector 95"/>
          <p:cNvCxnSpPr>
            <a:stCxn id="97" idx="3"/>
            <a:endCxn id="98" idx="7"/>
          </p:cNvCxnSpPr>
          <p:nvPr/>
        </p:nvCxnSpPr>
        <p:spPr>
          <a:xfrm flipH="1">
            <a:off x="4377238" y="4713750"/>
            <a:ext cx="1064429" cy="38208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5422599" y="4602614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/>
          <p:cNvSpPr/>
          <p:nvPr/>
        </p:nvSpPr>
        <p:spPr>
          <a:xfrm>
            <a:off x="4266100" y="5076762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>
            <a:off x="3097891" y="5206966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/>
          <p:cNvSpPr/>
          <p:nvPr/>
        </p:nvSpPr>
        <p:spPr>
          <a:xfrm>
            <a:off x="1941892" y="5076762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2FA641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1642678" y="5131920"/>
                <a:ext cx="5119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678" y="5131920"/>
                <a:ext cx="511999" cy="400110"/>
              </a:xfrm>
              <a:prstGeom prst="rect">
                <a:avLst/>
              </a:prstGeom>
              <a:blipFill rotWithShape="1">
                <a:blip r:embed="rId16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Oval 104"/>
          <p:cNvSpPr/>
          <p:nvPr/>
        </p:nvSpPr>
        <p:spPr>
          <a:xfrm>
            <a:off x="2170291" y="5076762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/>
              <p:cNvSpPr/>
              <p:nvPr/>
            </p:nvSpPr>
            <p:spPr>
              <a:xfrm>
                <a:off x="2138371" y="5131920"/>
                <a:ext cx="5016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8" name="Rectangle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371" y="5131920"/>
                <a:ext cx="501676" cy="400110"/>
              </a:xfrm>
              <a:prstGeom prst="rect">
                <a:avLst/>
              </a:prstGeom>
              <a:blipFill rotWithShape="1">
                <a:blip r:embed="rId17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/>
          <p:cNvSpPr txBox="1"/>
          <p:nvPr/>
        </p:nvSpPr>
        <p:spPr>
          <a:xfrm>
            <a:off x="6204247" y="2615198"/>
            <a:ext cx="1358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Unidirectional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883291" y="2615198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ways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204247" y="3666510"/>
            <a:ext cx="1696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Vertex connection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883291" y="3666510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 ways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204247" y="4746630"/>
            <a:ext cx="1477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Vertex merging</a:t>
            </a:r>
            <a:endParaRPr lang="en-US" sz="1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7883291" y="4746630"/>
            <a:ext cx="760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 ways</a:t>
            </a:r>
            <a:endParaRPr lang="en-US" sz="1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204247" y="5898758"/>
            <a:ext cx="597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Total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883291" y="5898758"/>
            <a:ext cx="865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11 ways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127" name="Straight Connector 126"/>
          <p:cNvCxnSpPr/>
          <p:nvPr/>
        </p:nvCxnSpPr>
        <p:spPr>
          <a:xfrm>
            <a:off x="6204247" y="5498531"/>
            <a:ext cx="2544217" cy="0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172483" y="970959"/>
            <a:ext cx="1222357" cy="495172"/>
            <a:chOff x="611560" y="1244064"/>
            <a:chExt cx="1222357" cy="495172"/>
          </a:xfrm>
        </p:grpSpPr>
        <p:sp>
          <p:nvSpPr>
            <p:cNvPr id="67" name="Oval 66"/>
            <p:cNvSpPr/>
            <p:nvPr/>
          </p:nvSpPr>
          <p:spPr>
            <a:xfrm>
              <a:off x="611560" y="1528163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2FA641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/>
            <p:cNvSpPr/>
            <p:nvPr/>
          </p:nvSpPr>
          <p:spPr>
            <a:xfrm>
              <a:off x="611560" y="1309990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45734" y="1244064"/>
              <a:ext cx="9103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Light vertex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45734" y="1462237"/>
              <a:ext cx="1088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Camera vertex</a:t>
              </a:r>
              <a:endParaRPr lang="en-US" sz="12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197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 comparison</a:t>
            </a:r>
            <a:endParaRPr lang="en-US" dirty="0"/>
          </a:p>
        </p:txBody>
      </p:sp>
      <p:sp>
        <p:nvSpPr>
          <p:cNvPr id="10249" name="Text Placeholder 1024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SDS paths</a:t>
            </a:r>
            <a:endParaRPr lang="en-US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5599509" y="3584238"/>
            <a:ext cx="2438400" cy="2889612"/>
            <a:chOff x="3352926" y="3851756"/>
            <a:chExt cx="2438400" cy="2889612"/>
          </a:xfrm>
        </p:grpSpPr>
        <p:sp>
          <p:nvSpPr>
            <p:cNvPr id="131" name="Vertex merging"/>
            <p:cNvSpPr txBox="1"/>
            <p:nvPr/>
          </p:nvSpPr>
          <p:spPr>
            <a:xfrm>
              <a:off x="3352926" y="3851756"/>
              <a:ext cx="2438400" cy="369332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Vertex merging</a:t>
              </a:r>
              <a:endParaRPr lang="en-US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pic>
          <p:nvPicPr>
            <p:cNvPr id="10242" name="Picture 2" descr="C:\Publications\VertexCM\Paper\images\VMDiscussion\VM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926" y="4302968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1" name="Group 100"/>
          <p:cNvGrpSpPr/>
          <p:nvPr/>
        </p:nvGrpSpPr>
        <p:grpSpPr>
          <a:xfrm>
            <a:off x="1197244" y="3573016"/>
            <a:ext cx="2438652" cy="2900834"/>
            <a:chOff x="505196" y="3840534"/>
            <a:chExt cx="2438652" cy="2900834"/>
          </a:xfrm>
        </p:grpSpPr>
        <p:sp>
          <p:nvSpPr>
            <p:cNvPr id="133" name="TextBox 132"/>
            <p:cNvSpPr txBox="1"/>
            <p:nvPr/>
          </p:nvSpPr>
          <p:spPr>
            <a:xfrm>
              <a:off x="505196" y="3840534"/>
              <a:ext cx="2438651" cy="369332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Unidirectional sampling</a:t>
              </a:r>
              <a:endParaRPr lang="en-US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pic>
          <p:nvPicPr>
            <p:cNvPr id="10244" name="Picture 4" descr="C:\Publications\VertexCM\Paper\images\VMDiscussion\U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48" y="4302968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" name="Group 104"/>
          <p:cNvGrpSpPr/>
          <p:nvPr/>
        </p:nvGrpSpPr>
        <p:grpSpPr>
          <a:xfrm>
            <a:off x="6670104" y="3584238"/>
            <a:ext cx="2438400" cy="2889612"/>
            <a:chOff x="6200405" y="3851756"/>
            <a:chExt cx="2438400" cy="2889612"/>
          </a:xfrm>
        </p:grpSpPr>
        <p:pic>
          <p:nvPicPr>
            <p:cNvPr id="10243" name="Picture 3" descr="C:\Publications\VertexCM\Paper\images\VMDiscussion\VM_reus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0405" y="4302968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" name="Vertex merging"/>
            <p:cNvSpPr txBox="1"/>
            <p:nvPr/>
          </p:nvSpPr>
          <p:spPr>
            <a:xfrm>
              <a:off x="6200405" y="3851756"/>
              <a:ext cx="2438400" cy="369332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Vertex merging (reuse)</a:t>
              </a:r>
              <a:endParaRPr lang="en-US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grpSp>
        <p:nvGrpSpPr>
          <p:cNvPr id="10241" name="Group 10240"/>
          <p:cNvGrpSpPr/>
          <p:nvPr/>
        </p:nvGrpSpPr>
        <p:grpSpPr>
          <a:xfrm>
            <a:off x="680586" y="2397333"/>
            <a:ext cx="7874512" cy="1967771"/>
            <a:chOff x="680586" y="2509270"/>
            <a:chExt cx="7874512" cy="1967771"/>
          </a:xfrm>
        </p:grpSpPr>
        <p:grpSp>
          <p:nvGrpSpPr>
            <p:cNvPr id="45" name="Group 44"/>
            <p:cNvGrpSpPr/>
            <p:nvPr/>
          </p:nvGrpSpPr>
          <p:grpSpPr>
            <a:xfrm>
              <a:off x="680586" y="2509270"/>
              <a:ext cx="3467471" cy="1967771"/>
              <a:chOff x="429523" y="1716535"/>
              <a:chExt cx="3467471" cy="1967771"/>
            </a:xfrm>
          </p:grpSpPr>
          <p:cxnSp>
            <p:nvCxnSpPr>
              <p:cNvPr id="92" name="Straight Arrow Connector 91"/>
              <p:cNvCxnSpPr>
                <a:stCxn id="90" idx="3"/>
                <a:endCxn id="51" idx="3"/>
              </p:cNvCxnSpPr>
              <p:nvPr/>
            </p:nvCxnSpPr>
            <p:spPr>
              <a:xfrm flipH="1">
                <a:off x="728834" y="1899379"/>
                <a:ext cx="646966" cy="1439994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headEnd type="triangle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ctangle 84"/>
              <p:cNvSpPr/>
              <p:nvPr/>
            </p:nvSpPr>
            <p:spPr>
              <a:xfrm>
                <a:off x="1686999" y="3393751"/>
                <a:ext cx="860188" cy="12206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991741" y="1716535"/>
                <a:ext cx="860188" cy="12206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3060710" y="3178153"/>
                <a:ext cx="836284" cy="347848"/>
                <a:chOff x="928829" y="3805560"/>
                <a:chExt cx="836284" cy="347848"/>
              </a:xfrm>
            </p:grpSpPr>
            <p:sp>
              <p:nvSpPr>
                <p:cNvPr id="111" name="Rectangle 110"/>
                <p:cNvSpPr/>
                <p:nvPr/>
              </p:nvSpPr>
              <p:spPr>
                <a:xfrm>
                  <a:off x="1029016" y="4061652"/>
                  <a:ext cx="640080" cy="91756"/>
                </a:xfrm>
                <a:prstGeom prst="rect">
                  <a:avLst/>
                </a:prstGeom>
                <a:solidFill>
                  <a:schemeClr val="accent1"/>
                </a:solidFill>
                <a:ln w="3175">
                  <a:solidFill>
                    <a:srgbClr val="000000">
                      <a:alpha val="23922"/>
                    </a:srgb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 w="419100" h="44450"/>
                </a:sp3d>
              </p:spPr>
              <p:style>
                <a:lnRef idx="2">
                  <a:schemeClr val="accent4">
                    <a:shade val="50000"/>
                  </a:schemeClr>
                </a:lnRef>
                <a:fillRef idx="1001">
                  <a:schemeClr val="lt1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effectLst>
                      <a:reflection blurRad="6350" stA="60000" endA="900" endPos="58000" dir="5400000" sy="-100000" algn="bl" rotWithShape="0"/>
                    </a:effectLst>
                  </a:endParaRPr>
                </a:p>
              </p:txBody>
            </p:sp>
            <p:grpSp>
              <p:nvGrpSpPr>
                <p:cNvPr id="112" name="Group 111"/>
                <p:cNvGrpSpPr/>
                <p:nvPr/>
              </p:nvGrpSpPr>
              <p:grpSpPr>
                <a:xfrm rot="10800000">
                  <a:off x="928829" y="3805560"/>
                  <a:ext cx="836284" cy="183921"/>
                  <a:chOff x="3399981" y="3014744"/>
                  <a:chExt cx="921967" cy="266618"/>
                </a:xfrm>
              </p:grpSpPr>
              <p:sp>
                <p:nvSpPr>
                  <p:cNvPr id="113" name="Isosceles Triangle 112"/>
                  <p:cNvSpPr/>
                  <p:nvPr/>
                </p:nvSpPr>
                <p:spPr>
                  <a:xfrm rot="10800000">
                    <a:off x="3836961" y="3085444"/>
                    <a:ext cx="45719" cy="195918"/>
                  </a:xfrm>
                  <a:prstGeom prst="triangle">
                    <a:avLst/>
                  </a:prstGeom>
                  <a:solidFill>
                    <a:schemeClr val="accent1">
                      <a:alpha val="60000"/>
                    </a:schemeClr>
                  </a:solidFill>
                  <a:ln w="3175">
                    <a:solidFill>
                      <a:srgbClr val="000000">
                        <a:alpha val="0"/>
                      </a:srgbClr>
                    </a:solidFill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 w="419100" h="4445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00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effectLst>
                        <a:reflection blurRad="6350" stA="60000" endA="900" endPos="58000" dir="5400000" sy="-100000" algn="bl" rotWithShape="0"/>
                      </a:effectLst>
                    </a:endParaRPr>
                  </a:p>
                </p:txBody>
              </p:sp>
              <p:sp>
                <p:nvSpPr>
                  <p:cNvPr id="114" name="Isosceles Triangle 113"/>
                  <p:cNvSpPr/>
                  <p:nvPr/>
                </p:nvSpPr>
                <p:spPr>
                  <a:xfrm rot="9000000">
                    <a:off x="4276229" y="3024658"/>
                    <a:ext cx="45719" cy="195918"/>
                  </a:xfrm>
                  <a:prstGeom prst="triangle">
                    <a:avLst/>
                  </a:prstGeom>
                  <a:solidFill>
                    <a:schemeClr val="accent1">
                      <a:alpha val="60000"/>
                    </a:schemeClr>
                  </a:solidFill>
                  <a:ln w="3175">
                    <a:solidFill>
                      <a:srgbClr val="000000">
                        <a:alpha val="0"/>
                      </a:srgbClr>
                    </a:solidFill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 w="419100" h="4445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00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effectLst>
                        <a:reflection blurRad="6350" stA="60000" endA="900" endPos="58000" dir="5400000" sy="-100000" algn="bl" rotWithShape="0"/>
                      </a:effectLst>
                    </a:endParaRPr>
                  </a:p>
                </p:txBody>
              </p:sp>
              <p:sp>
                <p:nvSpPr>
                  <p:cNvPr id="115" name="Isosceles Triangle 114"/>
                  <p:cNvSpPr/>
                  <p:nvPr/>
                </p:nvSpPr>
                <p:spPr>
                  <a:xfrm rot="12600000">
                    <a:off x="3399981" y="3014744"/>
                    <a:ext cx="45719" cy="205071"/>
                  </a:xfrm>
                  <a:prstGeom prst="triangle">
                    <a:avLst/>
                  </a:prstGeom>
                  <a:solidFill>
                    <a:schemeClr val="accent1">
                      <a:alpha val="60000"/>
                    </a:schemeClr>
                  </a:solidFill>
                  <a:ln w="3175">
                    <a:solidFill>
                      <a:srgbClr val="000000">
                        <a:alpha val="0"/>
                      </a:srgbClr>
                    </a:solidFill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 w="419100" h="4445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00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effectLst>
                        <a:reflection blurRad="6350" stA="60000" endA="900" endPos="58000" dir="5400000" sy="-100000" algn="bl" rotWithShape="0"/>
                      </a:effectLst>
                    </a:endParaRPr>
                  </a:p>
                </p:txBody>
              </p:sp>
              <p:sp>
                <p:nvSpPr>
                  <p:cNvPr id="116" name="Isosceles Triangle 115"/>
                  <p:cNvSpPr/>
                  <p:nvPr/>
                </p:nvSpPr>
                <p:spPr>
                  <a:xfrm rot="11700000">
                    <a:off x="3623980" y="3068176"/>
                    <a:ext cx="45719" cy="205071"/>
                  </a:xfrm>
                  <a:prstGeom prst="triangle">
                    <a:avLst/>
                  </a:prstGeom>
                  <a:solidFill>
                    <a:schemeClr val="accent1">
                      <a:alpha val="60000"/>
                    </a:schemeClr>
                  </a:solidFill>
                  <a:ln w="3175">
                    <a:solidFill>
                      <a:srgbClr val="000000">
                        <a:alpha val="0"/>
                      </a:srgbClr>
                    </a:solidFill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 w="419100" h="4445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00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effectLst>
                        <a:reflection blurRad="6350" stA="60000" endA="900" endPos="58000" dir="5400000" sy="-100000" algn="bl" rotWithShape="0"/>
                      </a:effectLst>
                    </a:endParaRPr>
                  </a:p>
                </p:txBody>
              </p:sp>
              <p:sp>
                <p:nvSpPr>
                  <p:cNvPr id="117" name="Isosceles Triangle 116"/>
                  <p:cNvSpPr/>
                  <p:nvPr/>
                </p:nvSpPr>
                <p:spPr>
                  <a:xfrm rot="9900000">
                    <a:off x="4051354" y="3077174"/>
                    <a:ext cx="45719" cy="195918"/>
                  </a:xfrm>
                  <a:prstGeom prst="triangle">
                    <a:avLst/>
                  </a:prstGeom>
                  <a:solidFill>
                    <a:schemeClr val="accent1">
                      <a:alpha val="60000"/>
                    </a:schemeClr>
                  </a:solidFill>
                  <a:ln w="3175">
                    <a:solidFill>
                      <a:srgbClr val="000000">
                        <a:alpha val="0"/>
                      </a:srgbClr>
                    </a:solidFill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 w="419100" h="4445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00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effectLst>
                        <a:reflection blurRad="6350" stA="60000" endA="900" endPos="58000" dir="5400000" sy="-100000" algn="bl" rotWithShape="0"/>
                      </a:effectLst>
                    </a:endParaRPr>
                  </a:p>
                </p:txBody>
              </p:sp>
            </p:grpSp>
          </p:grpSp>
          <p:sp>
            <p:nvSpPr>
              <p:cNvPr id="46" name="Rectangle 45"/>
              <p:cNvSpPr/>
              <p:nvPr/>
            </p:nvSpPr>
            <p:spPr>
              <a:xfrm>
                <a:off x="2369333" y="1716535"/>
                <a:ext cx="860188" cy="12206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8" name="Straight Arrow Connector 47"/>
              <p:cNvCxnSpPr>
                <a:stCxn id="88" idx="3"/>
                <a:endCxn id="66" idx="7"/>
              </p:cNvCxnSpPr>
              <p:nvPr/>
            </p:nvCxnSpPr>
            <p:spPr>
              <a:xfrm flipH="1">
                <a:off x="2163128" y="1899379"/>
                <a:ext cx="590264" cy="1457025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headEnd type="triangle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/>
              <p:cNvGrpSpPr/>
              <p:nvPr/>
            </p:nvGrpSpPr>
            <p:grpSpPr>
              <a:xfrm rot="17183262">
                <a:off x="373577" y="3329982"/>
                <a:ext cx="410270" cy="298378"/>
                <a:chOff x="3192789" y="1005143"/>
                <a:chExt cx="785815" cy="571503"/>
              </a:xfrm>
            </p:grpSpPr>
            <p:sp>
              <p:nvSpPr>
                <p:cNvPr id="51" name="Isosceles Triangle 50"/>
                <p:cNvSpPr/>
                <p:nvPr/>
              </p:nvSpPr>
              <p:spPr>
                <a:xfrm rot="18039103">
                  <a:off x="3299945" y="897987"/>
                  <a:ext cx="571503" cy="785815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1836285">
                  <a:off x="3220084" y="1020162"/>
                  <a:ext cx="373079" cy="331971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</p:grpSp>
          <p:cxnSp>
            <p:nvCxnSpPr>
              <p:cNvPr id="91" name="Straight Arrow Connector 90"/>
              <p:cNvCxnSpPr>
                <a:stCxn id="66" idx="1"/>
                <a:endCxn id="90" idx="5"/>
              </p:cNvCxnSpPr>
              <p:nvPr/>
            </p:nvCxnSpPr>
            <p:spPr>
              <a:xfrm flipH="1" flipV="1">
                <a:off x="1467870" y="1899379"/>
                <a:ext cx="603188" cy="1457025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headEnd type="triangle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>
                <a:off x="2051990" y="3337336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2FA641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  <a:softEdge rad="0"/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1356732" y="1788243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2FA641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  <a:softEdge rad="0"/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0" name="Straight Arrow Connector 99"/>
              <p:cNvCxnSpPr>
                <a:stCxn id="49" idx="1"/>
                <a:endCxn id="88" idx="5"/>
              </p:cNvCxnSpPr>
              <p:nvPr/>
            </p:nvCxnSpPr>
            <p:spPr>
              <a:xfrm flipH="1" flipV="1">
                <a:off x="2845462" y="1899379"/>
                <a:ext cx="588393" cy="1457025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headEnd type="triangle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Oval 87"/>
              <p:cNvSpPr/>
              <p:nvPr/>
            </p:nvSpPr>
            <p:spPr>
              <a:xfrm>
                <a:off x="2734324" y="1788243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2FA641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  <a:softEdge rad="0"/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414787" y="3337336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2FA641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  <a:softEdge rad="0"/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5087627" y="2509270"/>
              <a:ext cx="3467471" cy="1967771"/>
              <a:chOff x="4559063" y="1716535"/>
              <a:chExt cx="3467471" cy="1967771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5816539" y="3393751"/>
                <a:ext cx="860188" cy="12206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923596" y="3270856"/>
                <a:ext cx="640080" cy="267238"/>
              </a:xfrm>
              <a:prstGeom prst="ellipse">
                <a:avLst/>
              </a:prstGeom>
              <a:solidFill>
                <a:schemeClr val="accent1">
                  <a:alpha val="20000"/>
                </a:schemeClr>
              </a:solidFill>
              <a:ln w="25400" cap="rnd">
                <a:solidFill>
                  <a:schemeClr val="accent1">
                    <a:lumMod val="75000"/>
                  </a:schemeClr>
                </a:solidFill>
                <a:prstDash val="sysDash"/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7" name="Straight Arrow Connector 126"/>
              <p:cNvCxnSpPr>
                <a:stCxn id="148" idx="3"/>
                <a:endCxn id="144" idx="3"/>
              </p:cNvCxnSpPr>
              <p:nvPr/>
            </p:nvCxnSpPr>
            <p:spPr>
              <a:xfrm flipH="1">
                <a:off x="4858374" y="1899379"/>
                <a:ext cx="646966" cy="1439994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headEnd type="triangle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Rectangle 128"/>
              <p:cNvSpPr/>
              <p:nvPr/>
            </p:nvSpPr>
            <p:spPr>
              <a:xfrm>
                <a:off x="5121281" y="1716535"/>
                <a:ext cx="860188" cy="12206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30" name="Group 129"/>
              <p:cNvGrpSpPr/>
              <p:nvPr/>
            </p:nvGrpSpPr>
            <p:grpSpPr>
              <a:xfrm>
                <a:off x="7190250" y="3178153"/>
                <a:ext cx="836284" cy="347848"/>
                <a:chOff x="928829" y="3805560"/>
                <a:chExt cx="836284" cy="347848"/>
              </a:xfrm>
            </p:grpSpPr>
            <p:sp>
              <p:nvSpPr>
                <p:cNvPr id="134" name="Rectangle 133"/>
                <p:cNvSpPr/>
                <p:nvPr/>
              </p:nvSpPr>
              <p:spPr>
                <a:xfrm>
                  <a:off x="1030327" y="4061652"/>
                  <a:ext cx="640080" cy="91756"/>
                </a:xfrm>
                <a:prstGeom prst="rect">
                  <a:avLst/>
                </a:prstGeom>
                <a:solidFill>
                  <a:schemeClr val="accent1"/>
                </a:solidFill>
                <a:ln w="3175">
                  <a:solidFill>
                    <a:srgbClr val="000000">
                      <a:alpha val="23922"/>
                    </a:srgb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 w="419100" h="44450"/>
                </a:sp3d>
              </p:spPr>
              <p:style>
                <a:lnRef idx="2">
                  <a:schemeClr val="accent4">
                    <a:shade val="50000"/>
                  </a:schemeClr>
                </a:lnRef>
                <a:fillRef idx="1001">
                  <a:schemeClr val="lt1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effectLst>
                      <a:reflection blurRad="6350" stA="60000" endA="900" endPos="58000" dir="5400000" sy="-100000" algn="bl" rotWithShape="0"/>
                    </a:effectLst>
                  </a:endParaRPr>
                </a:p>
              </p:txBody>
            </p:sp>
            <p:grpSp>
              <p:nvGrpSpPr>
                <p:cNvPr id="135" name="Group 134"/>
                <p:cNvGrpSpPr/>
                <p:nvPr/>
              </p:nvGrpSpPr>
              <p:grpSpPr>
                <a:xfrm rot="10800000">
                  <a:off x="928829" y="3805560"/>
                  <a:ext cx="836284" cy="183921"/>
                  <a:chOff x="3399981" y="3014744"/>
                  <a:chExt cx="921967" cy="266618"/>
                </a:xfrm>
              </p:grpSpPr>
              <p:sp>
                <p:nvSpPr>
                  <p:cNvPr id="136" name="Isosceles Triangle 135"/>
                  <p:cNvSpPr/>
                  <p:nvPr/>
                </p:nvSpPr>
                <p:spPr>
                  <a:xfrm rot="10800000">
                    <a:off x="3836961" y="3085444"/>
                    <a:ext cx="45719" cy="195918"/>
                  </a:xfrm>
                  <a:prstGeom prst="triangle">
                    <a:avLst/>
                  </a:prstGeom>
                  <a:solidFill>
                    <a:schemeClr val="accent1">
                      <a:alpha val="60000"/>
                    </a:schemeClr>
                  </a:solidFill>
                  <a:ln w="3175">
                    <a:solidFill>
                      <a:srgbClr val="000000">
                        <a:alpha val="0"/>
                      </a:srgbClr>
                    </a:solidFill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 w="419100" h="4445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00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effectLst>
                        <a:reflection blurRad="6350" stA="60000" endA="900" endPos="58000" dir="5400000" sy="-100000" algn="bl" rotWithShape="0"/>
                      </a:effectLst>
                    </a:endParaRPr>
                  </a:p>
                </p:txBody>
              </p:sp>
              <p:sp>
                <p:nvSpPr>
                  <p:cNvPr id="137" name="Isosceles Triangle 136"/>
                  <p:cNvSpPr/>
                  <p:nvPr/>
                </p:nvSpPr>
                <p:spPr>
                  <a:xfrm rot="9000000">
                    <a:off x="4276229" y="3024658"/>
                    <a:ext cx="45719" cy="195918"/>
                  </a:xfrm>
                  <a:prstGeom prst="triangle">
                    <a:avLst/>
                  </a:prstGeom>
                  <a:solidFill>
                    <a:schemeClr val="accent1">
                      <a:alpha val="60000"/>
                    </a:schemeClr>
                  </a:solidFill>
                  <a:ln w="3175">
                    <a:solidFill>
                      <a:srgbClr val="000000">
                        <a:alpha val="0"/>
                      </a:srgbClr>
                    </a:solidFill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 w="419100" h="4445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00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effectLst>
                        <a:reflection blurRad="6350" stA="60000" endA="900" endPos="58000" dir="5400000" sy="-100000" algn="bl" rotWithShape="0"/>
                      </a:effectLst>
                    </a:endParaRPr>
                  </a:p>
                </p:txBody>
              </p:sp>
              <p:sp>
                <p:nvSpPr>
                  <p:cNvPr id="138" name="Isosceles Triangle 137"/>
                  <p:cNvSpPr/>
                  <p:nvPr/>
                </p:nvSpPr>
                <p:spPr>
                  <a:xfrm rot="12600000">
                    <a:off x="3399981" y="3014744"/>
                    <a:ext cx="45719" cy="205071"/>
                  </a:xfrm>
                  <a:prstGeom prst="triangle">
                    <a:avLst/>
                  </a:prstGeom>
                  <a:solidFill>
                    <a:schemeClr val="accent1">
                      <a:alpha val="60000"/>
                    </a:schemeClr>
                  </a:solidFill>
                  <a:ln w="3175">
                    <a:solidFill>
                      <a:srgbClr val="000000">
                        <a:alpha val="0"/>
                      </a:srgbClr>
                    </a:solidFill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 w="419100" h="4445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00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effectLst>
                        <a:reflection blurRad="6350" stA="60000" endA="900" endPos="58000" dir="5400000" sy="-100000" algn="bl" rotWithShape="0"/>
                      </a:effectLst>
                    </a:endParaRPr>
                  </a:p>
                </p:txBody>
              </p:sp>
              <p:sp>
                <p:nvSpPr>
                  <p:cNvPr id="139" name="Isosceles Triangle 138"/>
                  <p:cNvSpPr/>
                  <p:nvPr/>
                </p:nvSpPr>
                <p:spPr>
                  <a:xfrm rot="11700000">
                    <a:off x="3623980" y="3068176"/>
                    <a:ext cx="45719" cy="205071"/>
                  </a:xfrm>
                  <a:prstGeom prst="triangle">
                    <a:avLst/>
                  </a:prstGeom>
                  <a:solidFill>
                    <a:schemeClr val="accent1">
                      <a:alpha val="60000"/>
                    </a:schemeClr>
                  </a:solidFill>
                  <a:ln w="3175">
                    <a:solidFill>
                      <a:srgbClr val="000000">
                        <a:alpha val="0"/>
                      </a:srgbClr>
                    </a:solidFill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 w="419100" h="4445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00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effectLst>
                        <a:reflection blurRad="6350" stA="60000" endA="900" endPos="58000" dir="5400000" sy="-100000" algn="bl" rotWithShape="0"/>
                      </a:effectLst>
                    </a:endParaRPr>
                  </a:p>
                </p:txBody>
              </p:sp>
              <p:sp>
                <p:nvSpPr>
                  <p:cNvPr id="140" name="Isosceles Triangle 139"/>
                  <p:cNvSpPr/>
                  <p:nvPr/>
                </p:nvSpPr>
                <p:spPr>
                  <a:xfrm rot="9900000">
                    <a:off x="4051354" y="3077174"/>
                    <a:ext cx="45719" cy="195918"/>
                  </a:xfrm>
                  <a:prstGeom prst="triangle">
                    <a:avLst/>
                  </a:prstGeom>
                  <a:solidFill>
                    <a:schemeClr val="accent1">
                      <a:alpha val="60000"/>
                    </a:schemeClr>
                  </a:solidFill>
                  <a:ln w="3175">
                    <a:solidFill>
                      <a:srgbClr val="000000">
                        <a:alpha val="0"/>
                      </a:srgbClr>
                    </a:solidFill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 w="419100" h="4445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00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effectLst>
                        <a:reflection blurRad="6350" stA="60000" endA="900" endPos="58000" dir="5400000" sy="-100000" algn="bl" rotWithShape="0"/>
                      </a:effectLst>
                    </a:endParaRPr>
                  </a:p>
                </p:txBody>
              </p:sp>
            </p:grpSp>
          </p:grpSp>
          <p:sp>
            <p:nvSpPr>
              <p:cNvPr id="141" name="Rectangle 140"/>
              <p:cNvSpPr/>
              <p:nvPr/>
            </p:nvSpPr>
            <p:spPr>
              <a:xfrm>
                <a:off x="6498873" y="1716535"/>
                <a:ext cx="860188" cy="12206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2" name="Straight Arrow Connector 141"/>
              <p:cNvCxnSpPr>
                <a:stCxn id="126" idx="0"/>
                <a:endCxn id="150" idx="3"/>
              </p:cNvCxnSpPr>
              <p:nvPr/>
            </p:nvCxnSpPr>
            <p:spPr>
              <a:xfrm flipV="1">
                <a:off x="6465402" y="1899379"/>
                <a:ext cx="417530" cy="1439994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headEnd type="triangle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3" name="Group 142"/>
              <p:cNvGrpSpPr/>
              <p:nvPr/>
            </p:nvGrpSpPr>
            <p:grpSpPr>
              <a:xfrm rot="17183262">
                <a:off x="4503117" y="3329982"/>
                <a:ext cx="410270" cy="298378"/>
                <a:chOff x="3192789" y="1005143"/>
                <a:chExt cx="785815" cy="571503"/>
              </a:xfrm>
            </p:grpSpPr>
            <p:sp>
              <p:nvSpPr>
                <p:cNvPr id="144" name="Isosceles Triangle 143"/>
                <p:cNvSpPr/>
                <p:nvPr/>
              </p:nvSpPr>
              <p:spPr>
                <a:xfrm rot="18039103">
                  <a:off x="3299945" y="897987"/>
                  <a:ext cx="571503" cy="785815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 rot="1836285">
                  <a:off x="3220084" y="1020162"/>
                  <a:ext cx="373079" cy="331971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</p:grpSp>
          <p:cxnSp>
            <p:nvCxnSpPr>
              <p:cNvPr id="146" name="Straight Arrow Connector 145"/>
              <p:cNvCxnSpPr>
                <a:stCxn id="147" idx="1"/>
                <a:endCxn id="148" idx="5"/>
              </p:cNvCxnSpPr>
              <p:nvPr/>
            </p:nvCxnSpPr>
            <p:spPr>
              <a:xfrm flipH="1" flipV="1">
                <a:off x="5597410" y="1899379"/>
                <a:ext cx="603188" cy="1457025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headEnd type="triangle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46"/>
              <p:cNvSpPr/>
              <p:nvPr/>
            </p:nvSpPr>
            <p:spPr>
              <a:xfrm>
                <a:off x="6181530" y="3337336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2FA641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  <a:softEdge rad="0"/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5486272" y="1788243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2FA641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  <a:softEdge rad="0"/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9" name="Straight Arrow Connector 148"/>
              <p:cNvCxnSpPr>
                <a:stCxn id="150" idx="5"/>
                <a:endCxn id="151" idx="1"/>
              </p:cNvCxnSpPr>
              <p:nvPr/>
            </p:nvCxnSpPr>
            <p:spPr>
              <a:xfrm>
                <a:off x="6975002" y="1899379"/>
                <a:ext cx="588393" cy="1457025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headEnd type="triangle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Oval 149"/>
              <p:cNvSpPr/>
              <p:nvPr/>
            </p:nvSpPr>
            <p:spPr>
              <a:xfrm>
                <a:off x="6863864" y="1788243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C00000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  <a:softEdge rad="0"/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7544327" y="3337336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C00000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  <a:softEdge rad="0"/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6400299" y="3339373"/>
                <a:ext cx="130206" cy="1302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C00000"/>
                </a:solidFill>
              </a:ln>
              <a:effectLst>
                <a:outerShdw blurRad="50800" dir="7740000" algn="t" rotWithShape="0">
                  <a:srgbClr val="000000">
                    <a:alpha val="80000"/>
                  </a:srgbClr>
                </a:outerShdw>
                <a:softEdge rad="0"/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245" name="Group 10244"/>
          <p:cNvGrpSpPr/>
          <p:nvPr/>
        </p:nvGrpSpPr>
        <p:grpSpPr>
          <a:xfrm>
            <a:off x="611559" y="4770068"/>
            <a:ext cx="7976128" cy="475035"/>
            <a:chOff x="611559" y="4754165"/>
            <a:chExt cx="7976128" cy="475035"/>
          </a:xfrm>
        </p:grpSpPr>
        <p:sp>
          <p:nvSpPr>
            <p:cNvPr id="161" name="Vertex merging"/>
            <p:cNvSpPr txBox="1"/>
            <p:nvPr/>
          </p:nvSpPr>
          <p:spPr>
            <a:xfrm>
              <a:off x="4932947" y="4767535"/>
              <a:ext cx="3654740" cy="461665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PM</a:t>
              </a:r>
              <a:r>
                <a:rPr lang="en-US" sz="2400" dirty="0" smtClean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: Vertex merging</a:t>
              </a:r>
              <a:endParaRPr lang="en-US" sz="24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11559" y="4754165"/>
              <a:ext cx="3751893" cy="461665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BPT</a:t>
              </a:r>
              <a:r>
                <a:rPr lang="en-US" sz="2400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: Unidirectional sampling</a:t>
              </a:r>
              <a:endParaRPr lang="en-US" sz="24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484366" y="1470381"/>
            <a:ext cx="1443602" cy="1681334"/>
            <a:chOff x="5955802" y="1788243"/>
            <a:chExt cx="1443602" cy="1681334"/>
          </a:xfrm>
        </p:grpSpPr>
        <p:cxnSp>
          <p:nvCxnSpPr>
            <p:cNvPr id="152" name="Straight Arrow Connector 151"/>
            <p:cNvCxnSpPr>
              <a:stCxn id="156" idx="0"/>
              <a:endCxn id="154" idx="3"/>
            </p:cNvCxnSpPr>
            <p:nvPr/>
          </p:nvCxnSpPr>
          <p:spPr>
            <a:xfrm flipV="1">
              <a:off x="6020905" y="1899379"/>
              <a:ext cx="586387" cy="1439994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>
              <a:stCxn id="154" idx="5"/>
              <a:endCxn id="155" idx="1"/>
            </p:cNvCxnSpPr>
            <p:nvPr/>
          </p:nvCxnSpPr>
          <p:spPr>
            <a:xfrm>
              <a:off x="6699362" y="1899379"/>
              <a:ext cx="588904" cy="1457025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Oval 153"/>
            <p:cNvSpPr/>
            <p:nvPr/>
          </p:nvSpPr>
          <p:spPr>
            <a:xfrm>
              <a:off x="6588224" y="1788243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Oval 154"/>
            <p:cNvSpPr/>
            <p:nvPr/>
          </p:nvSpPr>
          <p:spPr>
            <a:xfrm>
              <a:off x="7269198" y="3337336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Oval 155"/>
            <p:cNvSpPr/>
            <p:nvPr/>
          </p:nvSpPr>
          <p:spPr>
            <a:xfrm>
              <a:off x="5955802" y="3339373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255" name="Group 10254"/>
          <p:cNvGrpSpPr/>
          <p:nvPr/>
        </p:nvGrpSpPr>
        <p:grpSpPr>
          <a:xfrm>
            <a:off x="3866659" y="1353308"/>
            <a:ext cx="1410683" cy="707540"/>
            <a:chOff x="216180" y="1139653"/>
            <a:chExt cx="1410683" cy="707540"/>
          </a:xfrm>
        </p:grpSpPr>
        <p:sp>
          <p:nvSpPr>
            <p:cNvPr id="176" name="TextBox 175"/>
            <p:cNvSpPr txBox="1"/>
            <p:nvPr/>
          </p:nvSpPr>
          <p:spPr>
            <a:xfrm>
              <a:off x="513738" y="1139653"/>
              <a:ext cx="93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Diffuse light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216726" y="1232274"/>
              <a:ext cx="306268" cy="91756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rgbClr val="000000">
                  <a:alpha val="23922"/>
                </a:srgbClr>
              </a:solidFill>
            </a:ln>
            <a:effectLst/>
            <a:scene3d>
              <a:camera prst="orthographicFront"/>
              <a:lightRig rig="threePt" dir="t"/>
            </a:scene3d>
            <a:sp3d prstMaterial="dkEdge">
              <a:bevelT w="419100" h="44450"/>
            </a:sp3d>
          </p:spPr>
          <p:style>
            <a:lnRef idx="2">
              <a:schemeClr val="accent4">
                <a:shade val="50000"/>
              </a:schemeClr>
            </a:lnRef>
            <a:fillRef idx="1001">
              <a:schemeClr val="lt1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reflection blurRad="6350" stA="60000" endA="900" endPos="58000" dir="5400000" sy="-100000" algn="bl" rotWithShape="0"/>
                </a:effectLst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16180" y="1647661"/>
              <a:ext cx="306814" cy="122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513738" y="1354924"/>
              <a:ext cx="1113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Diffuse surface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216180" y="1432391"/>
              <a:ext cx="306814" cy="12206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513738" y="1570194"/>
              <a:ext cx="10784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Mirror surface</a:t>
              </a:r>
              <a:endParaRPr lang="en-US" sz="1200" dirty="0">
                <a:latin typeface="+mn-lt"/>
              </a:endParaRPr>
            </a:p>
          </p:txBody>
        </p:sp>
      </p:grpSp>
      <p:grpSp>
        <p:nvGrpSpPr>
          <p:cNvPr id="10257" name="Group 10256"/>
          <p:cNvGrpSpPr/>
          <p:nvPr/>
        </p:nvGrpSpPr>
        <p:grpSpPr>
          <a:xfrm>
            <a:off x="1197496" y="6191343"/>
            <a:ext cx="7911259" cy="282507"/>
            <a:chOff x="1197496" y="6458610"/>
            <a:chExt cx="7911259" cy="282507"/>
          </a:xfrm>
        </p:grpSpPr>
        <p:sp>
          <p:nvSpPr>
            <p:cNvPr id="191" name="TextBox 190"/>
            <p:cNvSpPr txBox="1"/>
            <p:nvPr/>
          </p:nvSpPr>
          <p:spPr>
            <a:xfrm>
              <a:off x="4143380" y="6458610"/>
              <a:ext cx="2438651" cy="2825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10k paths/pixel</a:t>
              </a:r>
              <a:endParaRPr lang="en-US" sz="16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6670104" y="6458610"/>
              <a:ext cx="2438651" cy="2825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1.2 billion paths/pixel</a:t>
              </a:r>
              <a:endParaRPr lang="en-US" sz="16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1197496" y="6458610"/>
              <a:ext cx="2438651" cy="2825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10k paths/pixel</a:t>
              </a:r>
              <a:endParaRPr lang="en-US" sz="16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1559" y="4258702"/>
            <a:ext cx="7976127" cy="1778490"/>
            <a:chOff x="611559" y="4258702"/>
            <a:chExt cx="7976127" cy="1778490"/>
          </a:xfrm>
        </p:grpSpPr>
        <p:sp>
          <p:nvSpPr>
            <p:cNvPr id="169" name="Rectangle 168"/>
            <p:cNvSpPr/>
            <p:nvPr/>
          </p:nvSpPr>
          <p:spPr>
            <a:xfrm>
              <a:off x="611559" y="5389120"/>
              <a:ext cx="7976127" cy="648072"/>
            </a:xfrm>
            <a:prstGeom prst="rect">
              <a:avLst/>
            </a:prstGeom>
            <a:solidFill>
              <a:srgbClr val="C00000">
                <a:alpha val="39000"/>
              </a:srgb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Roughly equal path sampling probabilities</a:t>
              </a:r>
              <a:endParaRPr lang="en-US" sz="2400" b="1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451797" y="4258702"/>
              <a:ext cx="2013726" cy="486322"/>
              <a:chOff x="6451797" y="4310083"/>
              <a:chExt cx="2013726" cy="48632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451797" y="4310083"/>
                <a:ext cx="640080" cy="486322"/>
                <a:chOff x="4383131" y="3063055"/>
                <a:chExt cx="640080" cy="486322"/>
              </a:xfrm>
            </p:grpSpPr>
            <p:sp>
              <p:nvSpPr>
                <p:cNvPr id="83" name="Right Brace 82"/>
                <p:cNvSpPr/>
                <p:nvPr/>
              </p:nvSpPr>
              <p:spPr>
                <a:xfrm rot="5400000">
                  <a:off x="4623568" y="2822618"/>
                  <a:ext cx="159205" cy="640080"/>
                </a:xfrm>
                <a:prstGeom prst="rightBrace">
                  <a:avLst>
                    <a:gd name="adj1" fmla="val 17781"/>
                    <a:gd name="adj2" fmla="val 50000"/>
                  </a:avLst>
                </a:prstGeom>
                <a:ln w="15875">
                  <a:solidFill>
                    <a:schemeClr val="tx1"/>
                  </a:solidFill>
                  <a:tailEnd type="none" w="lg" len="lg"/>
                </a:ln>
                <a:effectLst>
                  <a:outerShdw blurRad="25400" dir="2700000" algn="tl" rotWithShape="0">
                    <a:prstClr val="black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effectLst>
                      <a:outerShdw blurRad="25400" dist="38100" dir="2700000" algn="tl" rotWithShape="0">
                        <a:prstClr val="black"/>
                      </a:outerShdw>
                    </a:effectLst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" name="TextBox 2"/>
                    <p:cNvSpPr txBox="1"/>
                    <p:nvPr/>
                  </p:nvSpPr>
                  <p:spPr>
                    <a:xfrm>
                      <a:off x="4528016" y="3180045"/>
                      <a:ext cx="396904" cy="369332"/>
                    </a:xfrm>
                    <a:prstGeom prst="rect">
                      <a:avLst/>
                    </a:prstGeom>
                    <a:ln w="15875">
                      <a:noFill/>
                      <a:tailEnd type="none" w="lg" len="lg"/>
                    </a:ln>
                    <a:effectLst>
                      <a:outerShdw blurRad="25400" dir="2700000" algn="tl" rotWithShape="0">
                        <a:prstClr val="black"/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bg-BG"/>
                      </a:defPPr>
                      <a:lvl1pPr algn="ctr">
                        <a:defRPr>
                          <a:effectLst>
                            <a:outerShdw blurRad="25400" dist="38100" dir="2700000" algn="tl" rotWithShape="0">
                              <a:prstClr val="black"/>
                            </a:outerShdw>
                          </a:effectLst>
                          <a:latin typeface="+mn-lt"/>
                          <a:cs typeface="+mn-cs"/>
                        </a:defRPr>
                      </a:lvl1pPr>
                      <a:lvl2pPr>
                        <a:defRPr>
                          <a:latin typeface="+mn-lt"/>
                          <a:cs typeface="+mn-cs"/>
                        </a:defRPr>
                      </a:lvl2pPr>
                      <a:lvl3pPr>
                        <a:defRPr>
                          <a:latin typeface="+mn-lt"/>
                          <a:cs typeface="+mn-cs"/>
                        </a:defRPr>
                      </a:lvl3pPr>
                      <a:lvl4pPr>
                        <a:defRPr>
                          <a:latin typeface="+mn-lt"/>
                          <a:cs typeface="+mn-cs"/>
                        </a:defRPr>
                      </a:lvl4pPr>
                      <a:lvl5pPr>
                        <a:defRPr>
                          <a:latin typeface="+mn-lt"/>
                          <a:cs typeface="+mn-cs"/>
                        </a:defRPr>
                      </a:lvl5pPr>
                      <a:lvl6pPr>
                        <a:defRPr>
                          <a:latin typeface="+mn-lt"/>
                          <a:cs typeface="+mn-cs"/>
                        </a:defRPr>
                      </a:lvl6pPr>
                      <a:lvl7pPr>
                        <a:defRPr>
                          <a:latin typeface="+mn-lt"/>
                          <a:cs typeface="+mn-cs"/>
                        </a:defRPr>
                      </a:lvl7pPr>
                      <a:lvl8pPr>
                        <a:defRPr>
                          <a:latin typeface="+mn-lt"/>
                          <a:cs typeface="+mn-cs"/>
                        </a:defRPr>
                      </a:lvl8pPr>
                      <a:lvl9pPr>
                        <a:defRPr>
                          <a:latin typeface="+mn-lt"/>
                          <a:cs typeface="+mn-cs"/>
                        </a:defRPr>
                      </a:lvl9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>
                                <a:latin typeface="Cambria Math"/>
                              </a:rPr>
                              <m:t>𝐴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" name="TextBox 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28016" y="3180045"/>
                      <a:ext cx="396904" cy="369332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/>
                      </a:stretch>
                    </a:blipFill>
                    <a:ln w="15875">
                      <a:noFill/>
                      <a:tailEnd type="none" w="lg" len="lg"/>
                    </a:ln>
                    <a:effectLst>
                      <a:outerShdw blurRad="25400" dir="2700000" algn="tl" rotWithShape="0">
                        <a:prstClr val="black"/>
                      </a:outerShdw>
                    </a:effec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9" name="Group 88"/>
              <p:cNvGrpSpPr/>
              <p:nvPr/>
            </p:nvGrpSpPr>
            <p:grpSpPr>
              <a:xfrm>
                <a:off x="7825443" y="4310084"/>
                <a:ext cx="640080" cy="486321"/>
                <a:chOff x="4399571" y="3063056"/>
                <a:chExt cx="640080" cy="486321"/>
              </a:xfrm>
            </p:grpSpPr>
            <p:sp>
              <p:nvSpPr>
                <p:cNvPr id="93" name="Right Brace 92"/>
                <p:cNvSpPr/>
                <p:nvPr/>
              </p:nvSpPr>
              <p:spPr>
                <a:xfrm rot="5400000">
                  <a:off x="4640008" y="2822619"/>
                  <a:ext cx="159205" cy="640080"/>
                </a:xfrm>
                <a:prstGeom prst="rightBrace">
                  <a:avLst>
                    <a:gd name="adj1" fmla="val 17781"/>
                    <a:gd name="adj2" fmla="val 50000"/>
                  </a:avLst>
                </a:prstGeom>
                <a:ln w="15875">
                  <a:solidFill>
                    <a:schemeClr val="tx1"/>
                  </a:solidFill>
                  <a:tailEnd type="none" w="lg" len="lg"/>
                </a:ln>
                <a:effectLst>
                  <a:outerShdw blurRad="25400" dir="2700000" algn="tl" rotWithShape="0">
                    <a:prstClr val="black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effectLst>
                      <a:outerShdw blurRad="25400" dist="38100" dir="2700000" algn="tl" rotWithShape="0">
                        <a:prstClr val="black"/>
                      </a:outerShdw>
                    </a:effectLst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/>
                    <p:cNvSpPr txBox="1"/>
                    <p:nvPr/>
                  </p:nvSpPr>
                  <p:spPr>
                    <a:xfrm>
                      <a:off x="4543192" y="3180045"/>
                      <a:ext cx="396904" cy="369332"/>
                    </a:xfrm>
                    <a:prstGeom prst="rect">
                      <a:avLst/>
                    </a:prstGeom>
                    <a:ln w="15875">
                      <a:noFill/>
                      <a:tailEnd type="none" w="lg" len="lg"/>
                    </a:ln>
                    <a:effectLst>
                      <a:outerShdw blurRad="25400" dir="2700000" algn="tl" rotWithShape="0">
                        <a:prstClr val="black"/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bg-BG"/>
                      </a:defPPr>
                      <a:lvl1pPr algn="ctr">
                        <a:defRPr>
                          <a:effectLst>
                            <a:outerShdw blurRad="25400" dist="38100" dir="2700000" algn="tl" rotWithShape="0">
                              <a:prstClr val="black"/>
                            </a:outerShdw>
                          </a:effectLst>
                          <a:latin typeface="+mn-lt"/>
                          <a:cs typeface="+mn-cs"/>
                        </a:defRPr>
                      </a:lvl1pPr>
                      <a:lvl2pPr>
                        <a:defRPr>
                          <a:latin typeface="+mn-lt"/>
                          <a:cs typeface="+mn-cs"/>
                        </a:defRPr>
                      </a:lvl2pPr>
                      <a:lvl3pPr>
                        <a:defRPr>
                          <a:latin typeface="+mn-lt"/>
                          <a:cs typeface="+mn-cs"/>
                        </a:defRPr>
                      </a:lvl3pPr>
                      <a:lvl4pPr>
                        <a:defRPr>
                          <a:latin typeface="+mn-lt"/>
                          <a:cs typeface="+mn-cs"/>
                        </a:defRPr>
                      </a:lvl4pPr>
                      <a:lvl5pPr>
                        <a:defRPr>
                          <a:latin typeface="+mn-lt"/>
                          <a:cs typeface="+mn-cs"/>
                        </a:defRPr>
                      </a:lvl5pPr>
                      <a:lvl6pPr>
                        <a:defRPr>
                          <a:latin typeface="+mn-lt"/>
                          <a:cs typeface="+mn-cs"/>
                        </a:defRPr>
                      </a:lvl6pPr>
                      <a:lvl7pPr>
                        <a:defRPr>
                          <a:latin typeface="+mn-lt"/>
                          <a:cs typeface="+mn-cs"/>
                        </a:defRPr>
                      </a:lvl7pPr>
                      <a:lvl8pPr>
                        <a:defRPr>
                          <a:latin typeface="+mn-lt"/>
                          <a:cs typeface="+mn-cs"/>
                        </a:defRPr>
                      </a:lvl8pPr>
                      <a:lvl9pPr>
                        <a:defRPr>
                          <a:latin typeface="+mn-lt"/>
                          <a:cs typeface="+mn-cs"/>
                        </a:defRPr>
                      </a:lvl9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>
                                <a:latin typeface="Cambria Math"/>
                              </a:rPr>
                              <m:t>𝐴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4" name="TextBox 9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43192" y="3180045"/>
                      <a:ext cx="396904" cy="369332"/>
                    </a:xfrm>
                    <a:prstGeom prst="rect">
                      <a:avLst/>
                    </a:prstGeom>
                    <a:blipFill rotWithShape="1">
                      <a:blip r:embed="rId6"/>
                      <a:stretch>
                        <a:fillRect/>
                      </a:stretch>
                    </a:blipFill>
                    <a:ln w="15875">
                      <a:noFill/>
                      <a:tailEnd type="none" w="lg" len="lg"/>
                    </a:ln>
                    <a:effectLst>
                      <a:outerShdw blurRad="25400" dir="2700000" algn="tl" rotWithShape="0">
                        <a:prstClr val="black"/>
                      </a:outerShdw>
                    </a:effec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96" name="TextBox 95"/>
          <p:cNvSpPr txBox="1"/>
          <p:nvPr/>
        </p:nvSpPr>
        <p:spPr>
          <a:xfrm>
            <a:off x="1197496" y="5729678"/>
            <a:ext cx="7911008" cy="461665"/>
          </a:xfrm>
          <a:prstGeom prst="rect">
            <a:avLst/>
          </a:prstGeom>
          <a:solidFill>
            <a:srgbClr val="7A0000">
              <a:alpha val="9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Roughly same total number of rays per image!</a:t>
            </a:r>
            <a:endParaRPr lang="en-US" sz="2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13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-3.61111E-6 -0.14583 " pathEditMode="relative" rAng="0" ptsTypes="AA">
                                      <p:cBhvr>
                                        <p:cTn id="20" dur="14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29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7 -2.22222E-6 L -0.15903 0.0002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1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Vertex connection"/>
          <p:cNvSpPr txBox="1"/>
          <p:nvPr/>
        </p:nvSpPr>
        <p:spPr>
          <a:xfrm>
            <a:off x="701174" y="852753"/>
            <a:ext cx="7741651" cy="400110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Stage 1: </a:t>
            </a:r>
            <a:r>
              <a:rPr lang="en-US" sz="20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Light sub-path sampling</a:t>
            </a:r>
            <a:endParaRPr lang="en-US" sz="20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connection &amp; merging (VCM)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310148" y="1310887"/>
            <a:ext cx="2527732" cy="2424146"/>
            <a:chOff x="3310148" y="1310887"/>
            <a:chExt cx="2527732" cy="2424146"/>
          </a:xfrm>
        </p:grpSpPr>
        <p:sp>
          <p:nvSpPr>
            <p:cNvPr id="21" name="Vertex connection"/>
            <p:cNvSpPr txBox="1"/>
            <p:nvPr/>
          </p:nvSpPr>
          <p:spPr>
            <a:xfrm>
              <a:off x="3310148" y="3365450"/>
              <a:ext cx="2527732" cy="369583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b) Connect to eye</a:t>
              </a:r>
              <a:endParaRPr lang="en-US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10148" y="1310887"/>
              <a:ext cx="2527732" cy="2052522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0" name="Picture 5" descr="D:\Dropbox\Presentations\SIGGRAPH_Asia_2012\Teaser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6" t="-1" r="34416" b="54968"/>
            <a:stretch/>
          </p:blipFill>
          <p:spPr bwMode="auto">
            <a:xfrm>
              <a:off x="3386962" y="1394734"/>
              <a:ext cx="2374105" cy="1904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5915092" y="1310887"/>
            <a:ext cx="2527732" cy="2424146"/>
            <a:chOff x="5915092" y="1310887"/>
            <a:chExt cx="2527732" cy="2424146"/>
          </a:xfrm>
        </p:grpSpPr>
        <p:sp>
          <p:nvSpPr>
            <p:cNvPr id="23" name="Vertex connection"/>
            <p:cNvSpPr txBox="1"/>
            <p:nvPr/>
          </p:nvSpPr>
          <p:spPr>
            <a:xfrm>
              <a:off x="5915092" y="3365450"/>
              <a:ext cx="2527732" cy="369583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c) Build search structure</a:t>
              </a:r>
              <a:endParaRPr lang="en-US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15092" y="1310887"/>
              <a:ext cx="2527732" cy="2052522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1" name="Picture 5" descr="D:\Dropbox\Presentations\SIGGRAPH_Asia_2012\Teaser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2" b="54967"/>
            <a:stretch/>
          </p:blipFill>
          <p:spPr bwMode="auto">
            <a:xfrm>
              <a:off x="5969679" y="1394734"/>
              <a:ext cx="2374105" cy="1904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/>
          <p:cNvGrpSpPr/>
          <p:nvPr/>
        </p:nvGrpSpPr>
        <p:grpSpPr>
          <a:xfrm>
            <a:off x="705203" y="1310887"/>
            <a:ext cx="2527733" cy="2424146"/>
            <a:chOff x="705203" y="1310887"/>
            <a:chExt cx="2527733" cy="2424146"/>
          </a:xfrm>
        </p:grpSpPr>
        <p:sp>
          <p:nvSpPr>
            <p:cNvPr id="19" name="Vertex connection"/>
            <p:cNvSpPr txBox="1"/>
            <p:nvPr/>
          </p:nvSpPr>
          <p:spPr>
            <a:xfrm>
              <a:off x="705203" y="3365450"/>
              <a:ext cx="2527733" cy="369583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a) Trace sub-paths</a:t>
              </a:r>
              <a:endParaRPr lang="en-US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05203" y="1310887"/>
              <a:ext cx="2527733" cy="2052523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2" name="Picture 5" descr="D:\Dropbox\Presentations\SIGGRAPH_Asia_2012\Teaser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8" t="-1" r="69520" b="54968"/>
            <a:stretch/>
          </p:blipFill>
          <p:spPr bwMode="auto">
            <a:xfrm>
              <a:off x="768197" y="1394734"/>
              <a:ext cx="2374106" cy="190438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Vertex connection"/>
          <p:cNvSpPr txBox="1"/>
          <p:nvPr/>
        </p:nvSpPr>
        <p:spPr>
          <a:xfrm>
            <a:off x="705202" y="3923098"/>
            <a:ext cx="7737623" cy="400110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Stage 2: </a:t>
            </a:r>
            <a:r>
              <a:rPr lang="en-US" sz="20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Eye sub-path sampling</a:t>
            </a:r>
            <a:endParaRPr lang="en-US" sz="20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01175" y="4387195"/>
            <a:ext cx="2531454" cy="2421989"/>
            <a:chOff x="701175" y="4387195"/>
            <a:chExt cx="2531454" cy="2421989"/>
          </a:xfrm>
        </p:grpSpPr>
        <p:sp>
          <p:nvSpPr>
            <p:cNvPr id="27" name="Vertex connection"/>
            <p:cNvSpPr txBox="1"/>
            <p:nvPr/>
          </p:nvSpPr>
          <p:spPr>
            <a:xfrm>
              <a:off x="704897" y="6439601"/>
              <a:ext cx="2527732" cy="369583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a) Vertex connection</a:t>
              </a:r>
              <a:endParaRPr lang="en-US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01175" y="4387195"/>
              <a:ext cx="2527732" cy="2052523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3" name="Picture 5" descr="D:\Dropbox\Presentations\SIGGRAPH_Asia_2012\Teaser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8" t="54967" r="69520"/>
            <a:stretch/>
          </p:blipFill>
          <p:spPr bwMode="auto">
            <a:xfrm>
              <a:off x="764169" y="4448820"/>
              <a:ext cx="2374105" cy="190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987642" y="5805264"/>
              <a:ext cx="437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VC</a:t>
              </a:r>
              <a:endPara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309994" y="4387195"/>
            <a:ext cx="2527733" cy="2421989"/>
            <a:chOff x="3309994" y="4387195"/>
            <a:chExt cx="2527733" cy="2421989"/>
          </a:xfrm>
        </p:grpSpPr>
        <p:sp>
          <p:nvSpPr>
            <p:cNvPr id="36" name="Vertex connection"/>
            <p:cNvSpPr txBox="1"/>
            <p:nvPr/>
          </p:nvSpPr>
          <p:spPr>
            <a:xfrm>
              <a:off x="3309994" y="6439601"/>
              <a:ext cx="2527733" cy="369583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b) Vertex merging</a:t>
              </a:r>
              <a:endParaRPr lang="en-US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09994" y="4387195"/>
              <a:ext cx="2527733" cy="2052523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" name="Picture 5" descr="D:\Dropbox\Presentations\SIGGRAPH_Asia_2012\Teaser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46" t="54967" r="34646"/>
            <a:stretch/>
          </p:blipFill>
          <p:spPr bwMode="auto">
            <a:xfrm>
              <a:off x="3402043" y="4448820"/>
              <a:ext cx="2374106" cy="190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3635715" y="5805264"/>
              <a:ext cx="522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VM</a:t>
              </a:r>
              <a:endPara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915092" y="4387195"/>
            <a:ext cx="2527733" cy="2421989"/>
            <a:chOff x="5915092" y="4387195"/>
            <a:chExt cx="2527733" cy="2421989"/>
          </a:xfrm>
        </p:grpSpPr>
        <p:sp>
          <p:nvSpPr>
            <p:cNvPr id="37" name="Vertex connection"/>
            <p:cNvSpPr txBox="1"/>
            <p:nvPr/>
          </p:nvSpPr>
          <p:spPr>
            <a:xfrm>
              <a:off x="5915092" y="6439601"/>
              <a:ext cx="2527733" cy="369583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c) Continue sub-path</a:t>
              </a:r>
              <a:endParaRPr lang="en-US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915092" y="4387195"/>
              <a:ext cx="2527733" cy="2052523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5" name="Picture 5" descr="D:\Dropbox\Presentations\SIGGRAPH_Asia_2012\Teaser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19" t="54967" r="104"/>
            <a:stretch/>
          </p:blipFill>
          <p:spPr bwMode="auto">
            <a:xfrm>
              <a:off x="5925225" y="4448820"/>
              <a:ext cx="2503114" cy="190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6432396" y="5015428"/>
              <a:ext cx="3821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VC</a:t>
              </a:r>
              <a:endPara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32396" y="5986303"/>
              <a:ext cx="4475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VM</a:t>
              </a:r>
              <a:endPara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2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ropbox\Presentations\SIGGRAPH_Asia_2012\Comparison\bathroom\ggbs_s_b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05475" y="6396335"/>
            <a:ext cx="3438525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Bidirectional path tracing</a:t>
            </a:r>
            <a:endParaRPr lang="en-US" sz="2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112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ropbox\Presentations\SIGGRAPH_Asia_2012\Comparison\bathroom\ggbs_s_p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14775" y="6396335"/>
            <a:ext cx="5229227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Stochastic progressive photon mapping</a:t>
            </a:r>
            <a:endParaRPr lang="en-US" sz="2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15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ropbox\Presentations\SIGGRAPH_Asia_2012\Comparison\bathroom\ggbs_s_v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7700" y="6396335"/>
            <a:ext cx="4686302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Our vertex connection and merging</a:t>
            </a:r>
            <a:endParaRPr lang="en-US" sz="24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079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0" y="1909"/>
            <a:ext cx="9144069" cy="6858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7700" y="6396335"/>
            <a:ext cx="4686302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Our vertex connection and merging</a:t>
            </a:r>
            <a:endParaRPr lang="en-US" sz="24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1845" y="3901584"/>
            <a:ext cx="492444" cy="3002850"/>
            <a:chOff x="12550" y="3898776"/>
            <a:chExt cx="492444" cy="30028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F:\Pres\images\Contributions\legen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31852" y="5289028"/>
              <a:ext cx="2381250" cy="23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4326" y="6563072"/>
              <a:ext cx="408893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n-lt"/>
                </a:rPr>
                <a:t>VC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550" y="3898776"/>
              <a:ext cx="492444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n-lt"/>
                </a:rPr>
                <a:t>VM</a:t>
              </a:r>
              <a:endParaRPr lang="en-US" sz="16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43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ropbox\Presentations\SIGGRAPH_Asia_2012\Comparison\car\ggbs_s_b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05475" y="6396335"/>
            <a:ext cx="3438525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Bidirectional path tracing</a:t>
            </a:r>
            <a:endParaRPr lang="en-US" sz="2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31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ropbox\Presentations\SIGGRAPH_Asia_2012\Comparison\car\ggbs_s_p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14775" y="6396335"/>
            <a:ext cx="5229227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Stochastic progressive photon mapping</a:t>
            </a:r>
            <a:endParaRPr lang="en-US" sz="2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26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D:\Dropbox\Presentations\SIGGRAPH_Asia_2012\Comparison\livingroom\ggbs_s_b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05475" y="6396335"/>
            <a:ext cx="3438525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Bidirectional path tracing</a:t>
            </a:r>
            <a:endParaRPr lang="en-US" sz="2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015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ropbox\Presentations\SIGGRAPH_Asia_2012\Comparison\car\ggbs_s_v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7700" y="6396335"/>
            <a:ext cx="4686302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Our vertex connection and merging</a:t>
            </a:r>
            <a:endParaRPr lang="en-US" sz="24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523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9" y="0"/>
            <a:ext cx="9144069" cy="6858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7700" y="6396335"/>
            <a:ext cx="4686302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Our vertex connection and merging</a:t>
            </a:r>
            <a:endParaRPr lang="en-US" sz="24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1845" y="3901584"/>
            <a:ext cx="492444" cy="3002850"/>
            <a:chOff x="12550" y="3898776"/>
            <a:chExt cx="492444" cy="30028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F:\Pres\images\Contributions\legen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31852" y="5289028"/>
              <a:ext cx="2381250" cy="23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4326" y="6563072"/>
              <a:ext cx="408893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n-lt"/>
                </a:rPr>
                <a:t>VC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550" y="3898776"/>
              <a:ext cx="492444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n-lt"/>
                </a:rPr>
                <a:t>VM</a:t>
              </a:r>
              <a:endParaRPr lang="en-US" sz="16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Dropbox\Presentations\SIGGRAPH_Asia_2012\Comparison\mirrorballs\ggbs_s_b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05475" y="6396335"/>
            <a:ext cx="3438525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Bidirectional path tracing</a:t>
            </a:r>
            <a:endParaRPr lang="en-US" sz="2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66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Dropbox\Presentations\SIGGRAPH_Asia_2012\Comparison\mirrorballs\ggbs_s_p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14775" y="6396335"/>
            <a:ext cx="5229227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Stochastic progressive photon mapping</a:t>
            </a:r>
            <a:endParaRPr lang="en-US" sz="2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701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Dropbox\Presentations\SIGGRAPH_Asia_2012\Comparison\mirrorballs\ggbs_s_v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7700" y="6396335"/>
            <a:ext cx="4686302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Our vertex connection and merging</a:t>
            </a:r>
            <a:endParaRPr lang="en-US" sz="24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98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9" y="0"/>
            <a:ext cx="9144069" cy="6858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7700" y="6396335"/>
            <a:ext cx="4686302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Our vertex connection and merging</a:t>
            </a:r>
            <a:endParaRPr lang="en-US" sz="24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1845" y="3901584"/>
            <a:ext cx="492444" cy="3002850"/>
            <a:chOff x="12550" y="3898776"/>
            <a:chExt cx="492444" cy="30028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F:\Pres\images\Contributions\legen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31852" y="5289028"/>
              <a:ext cx="2381250" cy="23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4326" y="6563072"/>
              <a:ext cx="408893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n-lt"/>
                </a:rPr>
                <a:t>VC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550" y="3898776"/>
              <a:ext cx="492444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n-lt"/>
                </a:rPr>
                <a:t>VM</a:t>
              </a:r>
              <a:endParaRPr lang="en-US" sz="16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1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Error convergence rates (see paper)</a:t>
                </a:r>
                <a:endParaRPr lang="en-US" dirty="0" smtClean="0">
                  <a:solidFill>
                    <a:schemeClr val="accent1"/>
                  </a:solidFill>
                </a:endParaRPr>
              </a:p>
              <a:p>
                <a:pPr marL="795338" lvl="1" indent="-338138">
                  <a:buClr>
                    <a:srgbClr val="00B050"/>
                  </a:buClr>
                  <a:buSzPct val="100000"/>
                  <a:buFont typeface="Wingdings" pitchFamily="2" charset="2"/>
                  <a:buChar char=""/>
                </a:pPr>
                <a:r>
                  <a:rPr lang="en-US" dirty="0" smtClean="0"/>
                  <a:t>BPT</a:t>
                </a:r>
                <a:r>
                  <a:rPr lang="en-US" dirty="0"/>
                  <a:t>: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0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endParaRPr lang="en-US" dirty="0" smtClean="0">
                  <a:solidFill>
                    <a:schemeClr val="accent1"/>
                  </a:solidFill>
                </a:endParaRPr>
              </a:p>
              <a:p>
                <a:pPr marL="795338" lvl="1" indent="-338138">
                  <a:spcBef>
                    <a:spcPts val="0"/>
                  </a:spcBef>
                  <a:buClr>
                    <a:srgbClr val="FF0000"/>
                  </a:buClr>
                  <a:buSzPct val="100000"/>
                  <a:buFont typeface="Wingdings" pitchFamily="2" charset="2"/>
                  <a:buChar char=""/>
                </a:pPr>
                <a:r>
                  <a:rPr lang="en-US" dirty="0" smtClean="0"/>
                  <a:t>PPM: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0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33</m:t>
                            </m:r>
                          </m:sup>
                        </m:sSup>
                      </m:e>
                    </m:d>
                  </m:oMath>
                </a14:m>
                <a:endParaRPr lang="en-US" dirty="0" smtClean="0"/>
              </a:p>
              <a:p>
                <a:pPr marL="795338" lvl="1" indent="-338138">
                  <a:buClr>
                    <a:srgbClr val="00B050"/>
                  </a:buClr>
                  <a:buSzPct val="100000"/>
                  <a:buFont typeface="Wingdings" pitchFamily="2" charset="2"/>
                  <a:buChar char=""/>
                </a:pPr>
                <a:endParaRPr lang="en-US" sz="300" dirty="0" smtClean="0"/>
              </a:p>
              <a:p>
                <a:pPr marL="795338" lvl="1" indent="-338138">
                  <a:buClr>
                    <a:srgbClr val="00B050"/>
                  </a:buClr>
                  <a:buSzPct val="100000"/>
                  <a:buFont typeface="Wingdings" pitchFamily="2" charset="2"/>
                  <a:buChar char=""/>
                </a:pPr>
                <a:r>
                  <a:rPr lang="en-US" dirty="0" smtClean="0"/>
                  <a:t>VCM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0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endParaRPr lang="en-US" dirty="0" smtClean="0"/>
              </a:p>
              <a:p>
                <a:endParaRPr lang="en-US" sz="1600" dirty="0" smtClean="0"/>
              </a:p>
              <a:p>
                <a:r>
                  <a:rPr lang="en-US" dirty="0" smtClean="0"/>
                  <a:t>Remaining challenges</a:t>
                </a:r>
              </a:p>
              <a:p>
                <a:pPr lvl="1"/>
                <a:r>
                  <a:rPr lang="en-US" dirty="0" smtClean="0"/>
                  <a:t>E.g. caustics on highly glossy surfaces</a:t>
                </a:r>
              </a:p>
              <a:p>
                <a:endParaRPr lang="en-US" sz="1700" dirty="0" smtClean="0"/>
              </a:p>
              <a:p>
                <a:r>
                  <a:rPr lang="en-US" dirty="0" smtClean="0"/>
                  <a:t>Additional material</a:t>
                </a:r>
              </a:p>
              <a:p>
                <a:pPr marL="457200" indent="0">
                  <a:buNone/>
                </a:pPr>
                <a:r>
                  <a:rPr lang="en-US" sz="2200" i="1" dirty="0" smtClean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http://www.iliyan.com/publications/VertexMerging</a:t>
                </a:r>
              </a:p>
              <a:p>
                <a:pPr lvl="1"/>
                <a:r>
                  <a:rPr lang="en-US" b="1" dirty="0" smtClean="0"/>
                  <a:t>Supplemental </a:t>
                </a:r>
                <a:r>
                  <a:rPr lang="en-US" dirty="0" smtClean="0"/>
                  <a:t>–</a:t>
                </a:r>
                <a:r>
                  <a:rPr lang="en-US" b="1" dirty="0" smtClean="0"/>
                  <a:t> </a:t>
                </a:r>
                <a:r>
                  <a:rPr lang="en-US" sz="2200" i="1" dirty="0" smtClean="0"/>
                  <a:t>path tracing, MLT, quality metrics, …</a:t>
                </a:r>
              </a:p>
              <a:p>
                <a:pPr lvl="1"/>
                <a:r>
                  <a:rPr lang="en-US" b="1" dirty="0" smtClean="0"/>
                  <a:t>Implementation tech. report</a:t>
                </a:r>
                <a:r>
                  <a:rPr lang="en-US" sz="2400" b="1" dirty="0" smtClean="0"/>
                  <a:t> </a:t>
                </a:r>
                <a:r>
                  <a:rPr lang="en-US" sz="2400" dirty="0" smtClean="0"/>
                  <a:t>– </a:t>
                </a:r>
                <a:r>
                  <a:rPr lang="en-US" sz="2200" i="1" dirty="0" smtClean="0"/>
                  <a:t>efficient MIS weighting</a:t>
                </a:r>
              </a:p>
              <a:p>
                <a:pPr lvl="1"/>
                <a:r>
                  <a:rPr lang="en-US" sz="2400" b="1" dirty="0" err="1" smtClean="0"/>
                  <a:t>SmallVCM</a:t>
                </a:r>
                <a:r>
                  <a:rPr lang="en-US" sz="2000" b="1" dirty="0" smtClean="0"/>
                  <a:t> </a:t>
                </a:r>
                <a:r>
                  <a:rPr lang="en-US" sz="2000" dirty="0" smtClean="0"/>
                  <a:t>– </a:t>
                </a:r>
                <a:r>
                  <a:rPr lang="en-US" sz="2000" i="1" dirty="0" smtClean="0"/>
                  <a:t>open-source implementation [</a:t>
                </a:r>
                <a:r>
                  <a:rPr lang="en-US" sz="2000" i="1" dirty="0" smtClean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http://www.SmallVCM.com</a:t>
                </a:r>
                <a:r>
                  <a:rPr lang="en-US" sz="2000" i="1" dirty="0" smtClean="0"/>
                  <a:t>]</a:t>
                </a:r>
                <a:endParaRPr lang="en-US" sz="2000" u="sng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notes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7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80759" y="5517232"/>
            <a:ext cx="1582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a-IN" sz="3600" dirty="0">
                <a:solidFill>
                  <a:schemeClr val="tx1">
                    <a:alpha val="5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நன்றி</a:t>
            </a:r>
            <a:endParaRPr lang="en-US" sz="3600" dirty="0">
              <a:solidFill>
                <a:schemeClr val="tx1">
                  <a:alpha val="50000"/>
                </a:schemeClr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0072" y="4653136"/>
            <a:ext cx="2509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 smtClean="0">
                <a:solidFill>
                  <a:schemeClr val="tx1">
                    <a:alpha val="5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Terima</a:t>
            </a:r>
            <a:r>
              <a:rPr lang="en-US" sz="3600" i="1" dirty="0" smtClean="0">
                <a:solidFill>
                  <a:schemeClr val="tx1">
                    <a:alpha val="5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tx1">
                    <a:alpha val="5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kasih</a:t>
            </a:r>
            <a:endParaRPr lang="en-US" sz="3600" i="1" dirty="0">
              <a:solidFill>
                <a:schemeClr val="tx1">
                  <a:alpha val="50000"/>
                </a:schemeClr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7744" y="4328228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>
                <a:solidFill>
                  <a:schemeClr val="tx1">
                    <a:alpha val="5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谢谢</a:t>
            </a:r>
            <a:endParaRPr lang="en-US" sz="4000" dirty="0">
              <a:solidFill>
                <a:schemeClr val="tx1">
                  <a:alpha val="50000"/>
                </a:schemeClr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3048" y="2564904"/>
            <a:ext cx="40579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dirty="0" smtClean="0"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</a:rPr>
              <a:t>Thank you</a:t>
            </a:r>
            <a:endParaRPr lang="en-US" sz="7200" dirty="0"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83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D:\Dropbox\Presentations\SIGGRAPH_Asia_2012\Comparison\livingroom\ggbs_s_p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14775" y="6396335"/>
            <a:ext cx="5229227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Stochastic progressive photon mapping</a:t>
            </a:r>
            <a:endParaRPr lang="en-US" sz="2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018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Dropbox\Presentations\SIGGRAPH_Asia_2012\Comparison\livingroom\ggbs_s_v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7700" y="6396335"/>
            <a:ext cx="4686302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Our vertex connection and merging</a:t>
            </a:r>
            <a:endParaRPr lang="en-US" sz="24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51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7700" y="6396335"/>
            <a:ext cx="4686302" cy="46166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Our vertex connection and merging</a:t>
            </a:r>
            <a:endParaRPr lang="en-US" sz="24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1845" y="3901584"/>
            <a:ext cx="492444" cy="3002850"/>
            <a:chOff x="12550" y="3898776"/>
            <a:chExt cx="492444" cy="30028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3" descr="F:\Pres\images\Contributions\legen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31852" y="5289028"/>
              <a:ext cx="2381250" cy="23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4326" y="6563072"/>
              <a:ext cx="408893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n-lt"/>
                </a:rPr>
                <a:t>VC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550" y="3898776"/>
              <a:ext cx="492444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n-lt"/>
                </a:rPr>
                <a:t>VM</a:t>
              </a:r>
              <a:endParaRPr lang="en-US" sz="16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12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499312" y="3056172"/>
            <a:ext cx="6711113" cy="1973028"/>
          </a:xfrm>
          <a:prstGeom prst="rect">
            <a:avLst/>
          </a:prstGeom>
          <a:solidFill>
            <a:srgbClr val="C00000">
              <a:alpha val="39000"/>
            </a:srgb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42726"/>
          </a:xfrm>
        </p:spPr>
        <p:txBody>
          <a:bodyPr>
            <a:normAutofit/>
          </a:bodyPr>
          <a:lstStyle/>
          <a:p>
            <a:pPr>
              <a:buClr>
                <a:srgbClr val="D20000"/>
              </a:buClr>
              <a:buFont typeface="Wingdings" pitchFamily="2" charset="2"/>
              <a:buChar char=""/>
            </a:pPr>
            <a:r>
              <a:rPr lang="en-US" dirty="0" smtClean="0"/>
              <a:t>Problem: different mathematical frameworks</a:t>
            </a:r>
          </a:p>
          <a:p>
            <a:pPr lvl="1"/>
            <a:r>
              <a:rPr lang="en-US" sz="2400" b="1" dirty="0" smtClean="0"/>
              <a:t>BPT</a:t>
            </a:r>
            <a:r>
              <a:rPr lang="en-US" sz="2400" dirty="0" smtClean="0"/>
              <a:t>: Monte Carlo integration</a:t>
            </a:r>
          </a:p>
          <a:p>
            <a:pPr lvl="1"/>
            <a:r>
              <a:rPr lang="en-US" sz="2400" b="1" dirty="0" smtClean="0"/>
              <a:t>PM</a:t>
            </a:r>
            <a:r>
              <a:rPr lang="en-US" sz="2400" dirty="0" smtClean="0"/>
              <a:t>: </a:t>
            </a:r>
            <a:r>
              <a:rPr lang="en-US" sz="2200" dirty="0" smtClean="0"/>
              <a:t> </a:t>
            </a:r>
            <a:r>
              <a:rPr lang="en-US" sz="2400" dirty="0" smtClean="0"/>
              <a:t>Density estimation</a:t>
            </a:r>
          </a:p>
          <a:p>
            <a:pPr>
              <a:buSzPct val="100000"/>
              <a:buFont typeface="Wingdings" pitchFamily="2" charset="2"/>
              <a:buChar char=""/>
            </a:pPr>
            <a:endParaRPr lang="en-US" sz="2400" dirty="0" smtClean="0"/>
          </a:p>
          <a:p>
            <a:pPr>
              <a:buSzPct val="100000"/>
              <a:buFont typeface="Wingdings" pitchFamily="2" charset="2"/>
              <a:buChar char=""/>
            </a:pPr>
            <a:r>
              <a:rPr lang="en-US" b="1" dirty="0" smtClean="0"/>
              <a:t>Key idea: </a:t>
            </a:r>
            <a:r>
              <a:rPr lang="en-US" i="1" dirty="0" smtClean="0"/>
              <a:t>Reformulate photon mapping in              Veach’s path integral framework</a:t>
            </a:r>
          </a:p>
          <a:p>
            <a:pPr marL="746125" lvl="1" indent="-288925">
              <a:buFont typeface="+mj-lt"/>
              <a:buAutoNum type="arabicParenR"/>
            </a:pPr>
            <a:r>
              <a:rPr lang="en-US" dirty="0" smtClean="0"/>
              <a:t>Formalize as path sampling technique</a:t>
            </a:r>
          </a:p>
          <a:p>
            <a:pPr marL="746125" lvl="1" indent="-288925">
              <a:buFont typeface="+mj-lt"/>
              <a:buAutoNum type="arabicParenR"/>
            </a:pPr>
            <a:r>
              <a:rPr lang="en-US" dirty="0" smtClean="0"/>
              <a:t>Derive path probability density</a:t>
            </a:r>
          </a:p>
          <a:p>
            <a:pPr>
              <a:buClr>
                <a:srgbClr val="00B050"/>
              </a:buClr>
              <a:buFont typeface="Wingdings 2" pitchFamily="18" charset="2"/>
              <a:buChar char=""/>
            </a:pPr>
            <a:endParaRPr lang="en-US" sz="2000" dirty="0" smtClean="0"/>
          </a:p>
          <a:p>
            <a:pPr>
              <a:buClr>
                <a:srgbClr val="00B050"/>
              </a:buClr>
              <a:buFont typeface="Wingdings 2" pitchFamily="18" charset="2"/>
              <a:buChar char=""/>
            </a:pPr>
            <a:r>
              <a:rPr lang="en-US" dirty="0" smtClean="0"/>
              <a:t>Understand efficiency of BPT and PM</a:t>
            </a:r>
          </a:p>
          <a:p>
            <a:pPr>
              <a:buClr>
                <a:srgbClr val="00B050"/>
              </a:buClr>
              <a:buFont typeface="Wingdings 2" pitchFamily="18" charset="2"/>
              <a:buChar char=""/>
            </a:pPr>
            <a:r>
              <a:rPr lang="en-US" dirty="0" smtClean="0"/>
              <a:t>Combine them </a:t>
            </a:r>
            <a:r>
              <a:rPr lang="en-US" dirty="0"/>
              <a:t>via </a:t>
            </a:r>
            <a:r>
              <a:rPr lang="en-US" dirty="0" smtClean="0"/>
              <a:t>MIS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GB" dirty="0"/>
          </a:p>
        </p:txBody>
      </p:sp>
      <p:sp>
        <p:nvSpPr>
          <p:cNvPr id="21" name="Content Placeholder 5"/>
          <p:cNvSpPr txBox="1">
            <a:spLocks/>
          </p:cNvSpPr>
          <p:nvPr/>
        </p:nvSpPr>
        <p:spPr>
          <a:xfrm>
            <a:off x="0" y="3556121"/>
            <a:ext cx="9136380" cy="3265008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rgbClr val="FFC000"/>
              </a:buClr>
              <a:buSzPct val="70000"/>
              <a:buFont typeface="Wingdings 2" pitchFamily="18" charset="2"/>
              <a:buChar char=""/>
              <a:defRPr kumimoji="0" sz="3000" kern="1200">
                <a:ln w="3175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  <a:lvl2pPr marL="756000" indent="-285750" algn="l" rtl="0" eaLnBrk="1" latinLnBrk="0" hangingPunct="1">
              <a:spcBef>
                <a:spcPct val="20000"/>
              </a:spcBef>
              <a:buClr>
                <a:srgbClr val="FFC000"/>
              </a:buClr>
              <a:buSzPct val="70000"/>
              <a:buFont typeface="Wingdings 2" pitchFamily="18" charset="2"/>
              <a:buChar char=""/>
              <a:defRPr kumimoji="0" sz="2600" kern="1200">
                <a:ln w="3175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  <a:ea typeface="+mn-ea"/>
                <a:cs typeface="+mn-cs"/>
              </a:defRPr>
            </a:lvl2pPr>
            <a:lvl3pPr marL="1019175" indent="-228600" algn="l" rtl="0" eaLnBrk="1" latinLnBrk="0" hangingPunct="1">
              <a:spcBef>
                <a:spcPct val="20000"/>
              </a:spcBef>
              <a:buClr>
                <a:srgbClr val="FFC000"/>
              </a:buClr>
              <a:buFont typeface="Wingdings 2"/>
              <a:buChar char=""/>
              <a:defRPr kumimoji="0" sz="2400" kern="1200">
                <a:ln w="3175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  <a:ea typeface="+mn-ea"/>
                <a:cs typeface="+mn-cs"/>
              </a:defRPr>
            </a:lvl3pPr>
            <a:lvl4pPr marL="1236663" indent="-209550" algn="l" rtl="0" eaLnBrk="1" latinLnBrk="0" hangingPunct="1">
              <a:spcBef>
                <a:spcPct val="20000"/>
              </a:spcBef>
              <a:buClr>
                <a:srgbClr val="FFC000"/>
              </a:buClr>
              <a:buSzPct val="90000"/>
              <a:buFont typeface="Verdana" pitchFamily="34" charset="0"/>
              <a:buChar char="-"/>
              <a:defRPr kumimoji="0" sz="2000" kern="1200">
                <a:ln w="3175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  <a:ea typeface="+mn-ea"/>
                <a:cs typeface="+mn-cs"/>
              </a:defRPr>
            </a:lvl4pPr>
            <a:lvl5pPr marL="1455738" indent="-209550" algn="l" rtl="0" eaLnBrk="1" latinLnBrk="0" hangingPunct="1">
              <a:spcBef>
                <a:spcPct val="20000"/>
              </a:spcBef>
              <a:buClr>
                <a:srgbClr val="FFC000"/>
              </a:buClr>
              <a:buFont typeface="Wingdings 2"/>
              <a:buChar char=""/>
              <a:defRPr kumimoji="0" sz="1900" kern="1200">
                <a:ln w="3175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51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Bidirectional MC path sampling</a:t>
            </a:r>
            <a:endParaRPr lang="en-GB" dirty="0"/>
          </a:p>
        </p:txBody>
      </p:sp>
      <p:sp>
        <p:nvSpPr>
          <p:cNvPr id="38" name="Rectangle 37"/>
          <p:cNvSpPr/>
          <p:nvPr/>
        </p:nvSpPr>
        <p:spPr>
          <a:xfrm>
            <a:off x="3465373" y="4699073"/>
            <a:ext cx="1049823" cy="122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667155" y="2136641"/>
            <a:ext cx="1049823" cy="122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41" idx="1"/>
            <a:endCxn id="68" idx="5"/>
          </p:cNvCxnSpPr>
          <p:nvPr/>
        </p:nvCxnSpPr>
        <p:spPr>
          <a:xfrm flipH="1" flipV="1">
            <a:off x="5238102" y="2311512"/>
            <a:ext cx="651048" cy="106992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5870082" y="3362365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75000"/>
                <a:lumOff val="25000"/>
              </a:schemeClr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un 41"/>
          <p:cNvSpPr/>
          <p:nvPr/>
        </p:nvSpPr>
        <p:spPr>
          <a:xfrm rot="1134788">
            <a:off x="5906127" y="3366091"/>
            <a:ext cx="642942" cy="642942"/>
          </a:xfrm>
          <a:prstGeom prst="sun">
            <a:avLst/>
          </a:prstGeom>
          <a:solidFill>
            <a:schemeClr val="accent1"/>
          </a:solidFill>
          <a:ln w="3175">
            <a:solidFill>
              <a:srgbClr val="000000">
                <a:alpha val="23922"/>
              </a:srgbClr>
            </a:solidFill>
          </a:ln>
          <a:effectLst/>
          <a:scene3d>
            <a:camera prst="orthographicFront"/>
            <a:lightRig rig="threePt" dir="t"/>
          </a:scene3d>
          <a:sp3d prstMaterial="dkEdge">
            <a:bevelT w="419100" h="44450"/>
          </a:sp3d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cxnSp>
        <p:nvCxnSpPr>
          <p:cNvPr id="62" name="Straight Arrow Connector 61"/>
          <p:cNvCxnSpPr>
            <a:stCxn id="68" idx="3"/>
            <a:endCxn id="69" idx="7"/>
          </p:cNvCxnSpPr>
          <p:nvPr/>
        </p:nvCxnSpPr>
        <p:spPr>
          <a:xfrm flipH="1">
            <a:off x="4036320" y="2311512"/>
            <a:ext cx="1109712" cy="2337457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69" idx="1"/>
            <a:endCxn id="64" idx="5"/>
          </p:cNvCxnSpPr>
          <p:nvPr/>
        </p:nvCxnSpPr>
        <p:spPr>
          <a:xfrm flipH="1" flipV="1">
            <a:off x="3092048" y="2913738"/>
            <a:ext cx="852202" cy="173523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2980910" y="2802602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75000"/>
                <a:lumOff val="25000"/>
              </a:schemeClr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" name="Group 64"/>
          <p:cNvGrpSpPr/>
          <p:nvPr/>
        </p:nvGrpSpPr>
        <p:grpSpPr>
          <a:xfrm rot="774754">
            <a:off x="2594931" y="2494671"/>
            <a:ext cx="410270" cy="298378"/>
            <a:chOff x="3192789" y="1005143"/>
            <a:chExt cx="785815" cy="571503"/>
          </a:xfrm>
        </p:grpSpPr>
        <p:sp>
          <p:nvSpPr>
            <p:cNvPr id="66" name="Isosceles Triangle 65"/>
            <p:cNvSpPr/>
            <p:nvPr/>
          </p:nvSpPr>
          <p:spPr>
            <a:xfrm rot="18039103">
              <a:off x="3299945" y="897987"/>
              <a:ext cx="571503" cy="785815"/>
            </a:xfrm>
            <a:prstGeom prst="triangl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7" name="Rectangle 66"/>
            <p:cNvSpPr/>
            <p:nvPr/>
          </p:nvSpPr>
          <p:spPr>
            <a:xfrm rot="1836285">
              <a:off x="3220084" y="1020162"/>
              <a:ext cx="373079" cy="33197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68" name="Oval 67"/>
          <p:cNvSpPr/>
          <p:nvPr/>
        </p:nvSpPr>
        <p:spPr>
          <a:xfrm>
            <a:off x="5126964" y="2200376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75000"/>
                <a:lumOff val="25000"/>
              </a:schemeClr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/>
          <p:nvPr/>
        </p:nvSpPr>
        <p:spPr>
          <a:xfrm>
            <a:off x="3925182" y="4629901"/>
            <a:ext cx="130206" cy="13020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75000"/>
                <a:lumOff val="25000"/>
              </a:schemeClr>
            </a:solidFill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5877129" y="2996178"/>
                <a:ext cx="5016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129" y="2996178"/>
                <a:ext cx="501676" cy="400110"/>
              </a:xfrm>
              <a:prstGeom prst="rect">
                <a:avLst/>
              </a:prstGeom>
              <a:blipFill rotWithShape="1">
                <a:blip r:embed="rId2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5056497" y="1772816"/>
                <a:ext cx="49571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497" y="1772816"/>
                <a:ext cx="495713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3688124" y="4724510"/>
                <a:ext cx="5016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124" y="4724510"/>
                <a:ext cx="501676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2642988" y="2819837"/>
                <a:ext cx="5119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sz="20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2988" y="2819837"/>
                <a:ext cx="511999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40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MC path sampling</a:t>
            </a:r>
            <a:endParaRPr lang="en-GB" dirty="0"/>
          </a:p>
        </p:txBody>
      </p:sp>
      <p:sp>
        <p:nvSpPr>
          <p:cNvPr id="48" name="Rectangle 47"/>
          <p:cNvSpPr/>
          <p:nvPr/>
        </p:nvSpPr>
        <p:spPr>
          <a:xfrm>
            <a:off x="3465373" y="4699073"/>
            <a:ext cx="1049823" cy="122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67155" y="2136641"/>
            <a:ext cx="1049823" cy="122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8" idx="1"/>
            <a:endCxn id="16" idx="5"/>
          </p:cNvCxnSpPr>
          <p:nvPr/>
        </p:nvCxnSpPr>
        <p:spPr>
          <a:xfrm flipH="1" flipV="1">
            <a:off x="5238102" y="2311512"/>
            <a:ext cx="651048" cy="106992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 rot="1134788">
            <a:off x="5906127" y="3366091"/>
            <a:ext cx="642942" cy="642942"/>
          </a:xfrm>
          <a:prstGeom prst="sun">
            <a:avLst/>
          </a:prstGeom>
          <a:solidFill>
            <a:schemeClr val="accent1"/>
          </a:solidFill>
          <a:ln w="3175">
            <a:solidFill>
              <a:srgbClr val="000000">
                <a:alpha val="23922"/>
              </a:srgbClr>
            </a:solidFill>
          </a:ln>
          <a:effectLst/>
          <a:scene3d>
            <a:camera prst="orthographicFront"/>
            <a:lightRig rig="threePt" dir="t"/>
          </a:scene3d>
          <a:sp3d prstMaterial="dkEdge">
            <a:bevelT w="419100" h="44450"/>
          </a:sp3d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cxnSp>
        <p:nvCxnSpPr>
          <p:cNvPr id="11" name="Straight Arrow Connector 10"/>
          <p:cNvCxnSpPr>
            <a:stCxn id="17" idx="1"/>
            <a:endCxn id="12" idx="5"/>
          </p:cNvCxnSpPr>
          <p:nvPr/>
        </p:nvCxnSpPr>
        <p:spPr>
          <a:xfrm flipH="1" flipV="1">
            <a:off x="3092048" y="2913738"/>
            <a:ext cx="852202" cy="173523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 rot="774754">
            <a:off x="2594931" y="2494671"/>
            <a:ext cx="410270" cy="298378"/>
            <a:chOff x="3192789" y="1005143"/>
            <a:chExt cx="785815" cy="571503"/>
          </a:xfrm>
        </p:grpSpPr>
        <p:sp>
          <p:nvSpPr>
            <p:cNvPr id="14" name="Isosceles Triangle 13"/>
            <p:cNvSpPr/>
            <p:nvPr/>
          </p:nvSpPr>
          <p:spPr>
            <a:xfrm rot="18039103">
              <a:off x="3299945" y="897987"/>
              <a:ext cx="571503" cy="785815"/>
            </a:xfrm>
            <a:prstGeom prst="triangl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5" name="Rectangle 14"/>
            <p:cNvSpPr/>
            <p:nvPr/>
          </p:nvSpPr>
          <p:spPr>
            <a:xfrm rot="1836285">
              <a:off x="3220084" y="1020162"/>
              <a:ext cx="373079" cy="33197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70082" y="2996178"/>
            <a:ext cx="508723" cy="496391"/>
            <a:chOff x="5870082" y="3321257"/>
            <a:chExt cx="508723" cy="496391"/>
          </a:xfrm>
        </p:grpSpPr>
        <p:sp>
          <p:nvSpPr>
            <p:cNvPr id="8" name="Oval 7"/>
            <p:cNvSpPr/>
            <p:nvPr/>
          </p:nvSpPr>
          <p:spPr>
            <a:xfrm>
              <a:off x="5870082" y="3687444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5877129" y="3321257"/>
                  <a:ext cx="5016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7129" y="3321257"/>
                  <a:ext cx="501676" cy="40011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1060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5056497" y="1772816"/>
            <a:ext cx="495713" cy="557764"/>
            <a:chOff x="5056497" y="2097895"/>
            <a:chExt cx="495713" cy="557764"/>
          </a:xfrm>
        </p:grpSpPr>
        <p:sp>
          <p:nvSpPr>
            <p:cNvPr id="16" name="Oval 15"/>
            <p:cNvSpPr/>
            <p:nvPr/>
          </p:nvSpPr>
          <p:spPr>
            <a:xfrm>
              <a:off x="5126964" y="2525455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5056497" y="2097895"/>
                  <a:ext cx="495713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6497" y="2097895"/>
                  <a:ext cx="495713" cy="40011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3688124" y="4629901"/>
            <a:ext cx="501676" cy="494719"/>
            <a:chOff x="3688124" y="4954980"/>
            <a:chExt cx="501676" cy="494719"/>
          </a:xfrm>
        </p:grpSpPr>
        <p:sp>
          <p:nvSpPr>
            <p:cNvPr id="17" name="Oval 16"/>
            <p:cNvSpPr/>
            <p:nvPr/>
          </p:nvSpPr>
          <p:spPr>
            <a:xfrm>
              <a:off x="3925182" y="4954980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2FA641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688124" y="5049589"/>
                  <a:ext cx="5016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124" y="5049589"/>
                  <a:ext cx="501676" cy="40011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2642988" y="2802602"/>
            <a:ext cx="511999" cy="417345"/>
            <a:chOff x="2642988" y="3127681"/>
            <a:chExt cx="511999" cy="417345"/>
          </a:xfrm>
        </p:grpSpPr>
        <p:sp>
          <p:nvSpPr>
            <p:cNvPr id="12" name="Oval 11"/>
            <p:cNvSpPr/>
            <p:nvPr/>
          </p:nvSpPr>
          <p:spPr>
            <a:xfrm>
              <a:off x="2980910" y="3127681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2FA641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2642988" y="3144916"/>
                  <a:ext cx="51199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2988" y="3144916"/>
                  <a:ext cx="511999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076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172483" y="970959"/>
            <a:ext cx="1222357" cy="495172"/>
            <a:chOff x="611560" y="1244064"/>
            <a:chExt cx="1222357" cy="495172"/>
          </a:xfrm>
        </p:grpSpPr>
        <p:sp>
          <p:nvSpPr>
            <p:cNvPr id="31" name="Oval 30"/>
            <p:cNvSpPr/>
            <p:nvPr/>
          </p:nvSpPr>
          <p:spPr>
            <a:xfrm>
              <a:off x="611560" y="1528163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2FA641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611560" y="1309990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5734" y="1244064"/>
              <a:ext cx="9103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Light vertex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5734" y="1462237"/>
              <a:ext cx="1088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Camera vertex</a:t>
              </a:r>
              <a:endParaRPr lang="en-US" sz="12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6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MC path sampling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467888" y="1772816"/>
            <a:ext cx="4157884" cy="3418086"/>
            <a:chOff x="2467888" y="2097895"/>
            <a:chExt cx="4157884" cy="3418086"/>
          </a:xfrm>
        </p:grpSpPr>
        <p:sp>
          <p:nvSpPr>
            <p:cNvPr id="43" name="Rectangle 42"/>
            <p:cNvSpPr/>
            <p:nvPr/>
          </p:nvSpPr>
          <p:spPr>
            <a:xfrm>
              <a:off x="2467888" y="2148114"/>
              <a:ext cx="4157884" cy="3367867"/>
            </a:xfrm>
            <a:prstGeom prst="rect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65373" y="5024152"/>
              <a:ext cx="1049823" cy="12206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667155" y="2461720"/>
              <a:ext cx="1049823" cy="12206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8" idx="1"/>
              <a:endCxn id="16" idx="5"/>
            </p:cNvCxnSpPr>
            <p:nvPr/>
          </p:nvCxnSpPr>
          <p:spPr>
            <a:xfrm flipH="1" flipV="1">
              <a:off x="5238102" y="2636591"/>
              <a:ext cx="651048" cy="106992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5870082" y="3687444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Sun 8"/>
            <p:cNvSpPr/>
            <p:nvPr/>
          </p:nvSpPr>
          <p:spPr>
            <a:xfrm rot="1134788">
              <a:off x="5906127" y="3691170"/>
              <a:ext cx="642942" cy="642942"/>
            </a:xfrm>
            <a:prstGeom prst="sun">
              <a:avLst/>
            </a:prstGeom>
            <a:solidFill>
              <a:schemeClr val="accent1"/>
            </a:solidFill>
            <a:ln w="3175">
              <a:solidFill>
                <a:srgbClr val="000000">
                  <a:alpha val="23922"/>
                </a:srgbClr>
              </a:solidFill>
            </a:ln>
            <a:effectLst/>
            <a:scene3d>
              <a:camera prst="orthographicFront"/>
              <a:lightRig rig="threePt" dir="t"/>
            </a:scene3d>
            <a:sp3d prstMaterial="dkEdge">
              <a:bevelT w="419100" h="44450"/>
            </a:sp3d>
          </p:spPr>
          <p:style>
            <a:lnRef idx="2">
              <a:schemeClr val="accent4">
                <a:shade val="50000"/>
              </a:schemeClr>
            </a:lnRef>
            <a:fillRef idx="1001">
              <a:schemeClr val="lt1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effectLst>
                  <a:reflection blurRad="6350" stA="60000" endA="900" endPos="58000" dir="5400000" sy="-100000" algn="bl" rotWithShape="0"/>
                </a:effectLst>
              </a:endParaRPr>
            </a:p>
          </p:txBody>
        </p:sp>
        <p:cxnSp>
          <p:nvCxnSpPr>
            <p:cNvPr id="11" name="Straight Arrow Connector 10"/>
            <p:cNvCxnSpPr>
              <a:stCxn id="17" idx="1"/>
              <a:endCxn id="12" idx="5"/>
            </p:cNvCxnSpPr>
            <p:nvPr/>
          </p:nvCxnSpPr>
          <p:spPr>
            <a:xfrm flipH="1" flipV="1">
              <a:off x="3092048" y="3238817"/>
              <a:ext cx="852202" cy="173523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2980910" y="3127681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2FA641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/>
            <p:cNvGrpSpPr/>
            <p:nvPr/>
          </p:nvGrpSpPr>
          <p:grpSpPr>
            <a:xfrm rot="774754">
              <a:off x="2594931" y="2819750"/>
              <a:ext cx="410270" cy="298378"/>
              <a:chOff x="3192789" y="1005143"/>
              <a:chExt cx="785815" cy="571503"/>
            </a:xfrm>
          </p:grpSpPr>
          <p:sp>
            <p:nvSpPr>
              <p:cNvPr id="14" name="Isosceles Triangle 13"/>
              <p:cNvSpPr/>
              <p:nvPr/>
            </p:nvSpPr>
            <p:spPr>
              <a:xfrm rot="18039103">
                <a:off x="3299945" y="897987"/>
                <a:ext cx="571503" cy="785815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1836285">
                <a:off x="3220084" y="1020162"/>
                <a:ext cx="373079" cy="331971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5126964" y="2525455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3925182" y="4954980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2FA641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5877129" y="3321257"/>
                  <a:ext cx="5016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7129" y="3321257"/>
                  <a:ext cx="501676" cy="40011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1060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5056497" y="2097895"/>
                  <a:ext cx="495713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6497" y="2097895"/>
                  <a:ext cx="495713" cy="40011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688124" y="5049589"/>
                  <a:ext cx="5016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124" y="5049589"/>
                  <a:ext cx="501676" cy="40011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2642988" y="3144916"/>
                  <a:ext cx="51199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2988" y="3144916"/>
                  <a:ext cx="511999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076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/>
          <p:cNvGrpSpPr/>
          <p:nvPr/>
        </p:nvGrpSpPr>
        <p:grpSpPr>
          <a:xfrm>
            <a:off x="2470078" y="1772816"/>
            <a:ext cx="4157884" cy="3418086"/>
            <a:chOff x="2467888" y="2097895"/>
            <a:chExt cx="4157884" cy="3418086"/>
          </a:xfrm>
        </p:grpSpPr>
        <p:sp>
          <p:nvSpPr>
            <p:cNvPr id="67" name="Rectangle 66"/>
            <p:cNvSpPr/>
            <p:nvPr/>
          </p:nvSpPr>
          <p:spPr>
            <a:xfrm>
              <a:off x="2467888" y="2148114"/>
              <a:ext cx="4157884" cy="3367867"/>
            </a:xfrm>
            <a:prstGeom prst="rect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465373" y="5024152"/>
              <a:ext cx="1049823" cy="12206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667155" y="2461720"/>
              <a:ext cx="1049823" cy="12206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90" name="Straight Arrow Connector 89"/>
            <p:cNvCxnSpPr>
              <a:stCxn id="93" idx="1"/>
              <a:endCxn id="107" idx="5"/>
            </p:cNvCxnSpPr>
            <p:nvPr/>
          </p:nvCxnSpPr>
          <p:spPr>
            <a:xfrm flipH="1" flipV="1">
              <a:off x="5238102" y="2636591"/>
              <a:ext cx="651048" cy="106992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>
              <a:off x="5870082" y="3687444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Sun 93"/>
            <p:cNvSpPr/>
            <p:nvPr/>
          </p:nvSpPr>
          <p:spPr>
            <a:xfrm rot="1134788">
              <a:off x="5906127" y="3691170"/>
              <a:ext cx="642942" cy="642942"/>
            </a:xfrm>
            <a:prstGeom prst="sun">
              <a:avLst/>
            </a:prstGeom>
            <a:solidFill>
              <a:schemeClr val="accent1"/>
            </a:solidFill>
            <a:ln w="3175">
              <a:solidFill>
                <a:srgbClr val="000000">
                  <a:alpha val="23922"/>
                </a:srgbClr>
              </a:solidFill>
            </a:ln>
            <a:effectLst/>
            <a:scene3d>
              <a:camera prst="orthographicFront"/>
              <a:lightRig rig="threePt" dir="t"/>
            </a:scene3d>
            <a:sp3d prstMaterial="dkEdge">
              <a:bevelT w="419100" h="44450"/>
            </a:sp3d>
          </p:spPr>
          <p:style>
            <a:lnRef idx="2">
              <a:schemeClr val="accent4">
                <a:shade val="50000"/>
              </a:schemeClr>
            </a:lnRef>
            <a:fillRef idx="1001">
              <a:schemeClr val="lt1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effectLst>
                  <a:reflection blurRad="6350" stA="60000" endA="900" endPos="58000" dir="5400000" sy="-100000" algn="bl" rotWithShape="0"/>
                </a:effectLst>
              </a:endParaRPr>
            </a:p>
          </p:txBody>
        </p:sp>
        <p:cxnSp>
          <p:nvCxnSpPr>
            <p:cNvPr id="97" name="Straight Arrow Connector 96"/>
            <p:cNvCxnSpPr>
              <a:stCxn id="112" idx="1"/>
              <a:endCxn id="98" idx="5"/>
            </p:cNvCxnSpPr>
            <p:nvPr/>
          </p:nvCxnSpPr>
          <p:spPr>
            <a:xfrm flipH="1" flipV="1">
              <a:off x="3092048" y="3238817"/>
              <a:ext cx="852202" cy="173523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2980910" y="3127681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2FA641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6" name="Group 105"/>
            <p:cNvGrpSpPr/>
            <p:nvPr/>
          </p:nvGrpSpPr>
          <p:grpSpPr>
            <a:xfrm rot="774754">
              <a:off x="2594931" y="2819750"/>
              <a:ext cx="410270" cy="298378"/>
              <a:chOff x="3192789" y="1005143"/>
              <a:chExt cx="785815" cy="571503"/>
            </a:xfrm>
          </p:grpSpPr>
          <p:sp>
            <p:nvSpPr>
              <p:cNvPr id="117" name="Isosceles Triangle 116"/>
              <p:cNvSpPr/>
              <p:nvPr/>
            </p:nvSpPr>
            <p:spPr>
              <a:xfrm rot="18039103">
                <a:off x="3299945" y="897987"/>
                <a:ext cx="571503" cy="785815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rot="1836285">
                <a:off x="3220084" y="1020162"/>
                <a:ext cx="373079" cy="331971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07" name="Oval 106"/>
            <p:cNvSpPr/>
            <p:nvPr/>
          </p:nvSpPr>
          <p:spPr>
            <a:xfrm>
              <a:off x="5126964" y="2525455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Oval 111"/>
            <p:cNvSpPr/>
            <p:nvPr/>
          </p:nvSpPr>
          <p:spPr>
            <a:xfrm>
              <a:off x="3925182" y="4954980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2FA641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/>
                <p:cNvSpPr/>
                <p:nvPr/>
              </p:nvSpPr>
              <p:spPr>
                <a:xfrm>
                  <a:off x="5877129" y="3321257"/>
                  <a:ext cx="5016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7129" y="3321257"/>
                  <a:ext cx="501676" cy="40011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1060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/>
                <p:cNvSpPr/>
                <p:nvPr/>
              </p:nvSpPr>
              <p:spPr>
                <a:xfrm>
                  <a:off x="5056497" y="2097895"/>
                  <a:ext cx="495713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6497" y="2097895"/>
                  <a:ext cx="495713" cy="40011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/>
                <p:cNvSpPr/>
                <p:nvPr/>
              </p:nvSpPr>
              <p:spPr>
                <a:xfrm>
                  <a:off x="3688124" y="5049589"/>
                  <a:ext cx="5016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124" y="5049589"/>
                  <a:ext cx="501676" cy="40011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/>
                <p:cNvSpPr/>
                <p:nvPr/>
              </p:nvSpPr>
              <p:spPr>
                <a:xfrm>
                  <a:off x="2642988" y="3144916"/>
                  <a:ext cx="51199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2988" y="3144916"/>
                  <a:ext cx="511999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076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264666" y="5264160"/>
            <a:ext cx="8646904" cy="461666"/>
            <a:chOff x="264666" y="5264160"/>
            <a:chExt cx="8646904" cy="461666"/>
          </a:xfrm>
        </p:grpSpPr>
        <p:sp>
          <p:nvSpPr>
            <p:cNvPr id="119" name="TextBox 118"/>
            <p:cNvSpPr txBox="1"/>
            <p:nvPr/>
          </p:nvSpPr>
          <p:spPr>
            <a:xfrm>
              <a:off x="264666" y="5264160"/>
              <a:ext cx="4157884" cy="461665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Bidirectional path tracing</a:t>
              </a:r>
              <a:endParaRPr lang="en-US" sz="24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753686" y="5264161"/>
              <a:ext cx="4157884" cy="461665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Photon mapping</a:t>
              </a:r>
              <a:endParaRPr lang="en-US" sz="24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72483" y="970959"/>
            <a:ext cx="1222357" cy="495172"/>
            <a:chOff x="611560" y="1244064"/>
            <a:chExt cx="1222357" cy="495172"/>
          </a:xfrm>
        </p:grpSpPr>
        <p:sp>
          <p:nvSpPr>
            <p:cNvPr id="50" name="Oval 49"/>
            <p:cNvSpPr/>
            <p:nvPr/>
          </p:nvSpPr>
          <p:spPr>
            <a:xfrm>
              <a:off x="611560" y="1528163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2FA641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/>
            <p:cNvSpPr/>
            <p:nvPr/>
          </p:nvSpPr>
          <p:spPr>
            <a:xfrm>
              <a:off x="611560" y="1309990"/>
              <a:ext cx="130206" cy="13020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C00000"/>
              </a:solidFill>
            </a:ln>
            <a:effectLst>
              <a:outerShdw blurRad="50800" dir="7740000" algn="t" rotWithShape="0">
                <a:srgbClr val="000000">
                  <a:alpha val="80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45734" y="1244064"/>
              <a:ext cx="9103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Light vertex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5734" y="1462237"/>
              <a:ext cx="1088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Camera vertex</a:t>
              </a:r>
              <a:endParaRPr lang="en-US" sz="12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2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-0.24132 -2.96296E-6 " pathEditMode="relative" rAng="0" ptsTypes="AA">
                                      <p:cBhvr>
                                        <p:cTn id="8" dur="1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itle">
  <a:themeElements>
    <a:clrScheme name="Iliyan Dark">
      <a:dk1>
        <a:srgbClr val="000000"/>
      </a:dk1>
      <a:lt1>
        <a:sysClr val="window" lastClr="FFFFFF"/>
      </a:lt1>
      <a:dk2>
        <a:srgbClr val="666666"/>
      </a:dk2>
      <a:lt2>
        <a:srgbClr val="D2D2D2"/>
      </a:lt2>
      <a:accent1>
        <a:srgbClr val="FFC000"/>
      </a:accent1>
      <a:accent2>
        <a:srgbClr val="C3DCFF"/>
      </a:accent2>
      <a:accent3>
        <a:srgbClr val="87BAFF"/>
      </a:accent3>
      <a:accent4>
        <a:srgbClr val="FFC000"/>
      </a:accent4>
      <a:accent5>
        <a:srgbClr val="005BD3"/>
      </a:accent5>
      <a:accent6>
        <a:srgbClr val="00349E"/>
      </a:accent6>
      <a:hlink>
        <a:srgbClr val="FFC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gradFill flip="none" rotWithShape="1">
          <a:gsLst>
            <a:gs pos="0">
              <a:srgbClr val="275A96"/>
            </a:gs>
            <a:gs pos="55000">
              <a:srgbClr val="306BB1"/>
            </a:gs>
            <a:gs pos="100000">
              <a:srgbClr val="3A7ECF"/>
            </a:gs>
          </a:gsLst>
          <a:lin ang="16200000" scaled="0"/>
          <a:tileRect/>
        </a:gradFill>
        <a:ln>
          <a:noFill/>
        </a:ln>
        <a:effectLst>
          <a:outerShdw blurRad="50800" dist="38100" dir="774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1800000"/>
          </a:lightRig>
        </a:scene3d>
        <a:sp3d prstMaterial="matte">
          <a:bevelT h="20320"/>
        </a:sp3d>
      </a:spPr>
      <a:bodyPr rtlCol="0" anchor="ctr"/>
      <a:lstStyle>
        <a:defPPr algn="ctr">
          <a:defRPr/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Inner slides">
  <a:themeElements>
    <a:clrScheme name="Iliyan Dark">
      <a:dk1>
        <a:srgbClr val="000000"/>
      </a:dk1>
      <a:lt1>
        <a:sysClr val="window" lastClr="FFFFFF"/>
      </a:lt1>
      <a:dk2>
        <a:srgbClr val="666666"/>
      </a:dk2>
      <a:lt2>
        <a:srgbClr val="D2D2D2"/>
      </a:lt2>
      <a:accent1>
        <a:srgbClr val="FFC000"/>
      </a:accent1>
      <a:accent2>
        <a:srgbClr val="C3DCFF"/>
      </a:accent2>
      <a:accent3>
        <a:srgbClr val="87BAFF"/>
      </a:accent3>
      <a:accent4>
        <a:srgbClr val="FFC000"/>
      </a:accent4>
      <a:accent5>
        <a:srgbClr val="005BD3"/>
      </a:accent5>
      <a:accent6>
        <a:srgbClr val="00349E"/>
      </a:accent6>
      <a:hlink>
        <a:srgbClr val="FFC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50800" dist="38100" dir="774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1800000"/>
          </a:lightRig>
        </a:scene3d>
        <a:sp3d prstMaterial="matte">
          <a:bevelT h="20320"/>
        </a:sp3d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isc">
  <a:themeElements>
    <a:clrScheme name="Iliyan Dark">
      <a:dk1>
        <a:srgbClr val="000000"/>
      </a:dk1>
      <a:lt1>
        <a:sysClr val="window" lastClr="FFFFFF"/>
      </a:lt1>
      <a:dk2>
        <a:srgbClr val="666666"/>
      </a:dk2>
      <a:lt2>
        <a:srgbClr val="D2D2D2"/>
      </a:lt2>
      <a:accent1>
        <a:srgbClr val="FFC000"/>
      </a:accent1>
      <a:accent2>
        <a:srgbClr val="C3DCFF"/>
      </a:accent2>
      <a:accent3>
        <a:srgbClr val="87BAFF"/>
      </a:accent3>
      <a:accent4>
        <a:srgbClr val="FFC000"/>
      </a:accent4>
      <a:accent5>
        <a:srgbClr val="005BD3"/>
      </a:accent5>
      <a:accent6>
        <a:srgbClr val="00349E"/>
      </a:accent6>
      <a:hlink>
        <a:srgbClr val="FFC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gradFill flip="none" rotWithShape="1">
          <a:gsLst>
            <a:gs pos="0">
              <a:srgbClr val="275A96"/>
            </a:gs>
            <a:gs pos="55000">
              <a:srgbClr val="306BB1"/>
            </a:gs>
            <a:gs pos="100000">
              <a:srgbClr val="3A7ECF"/>
            </a:gs>
          </a:gsLst>
          <a:lin ang="16200000" scaled="0"/>
          <a:tileRect/>
        </a:gradFill>
        <a:ln>
          <a:noFill/>
        </a:ln>
        <a:effectLst>
          <a:outerShdw blurRad="50800" dist="38100" dir="774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1800000"/>
          </a:lightRig>
        </a:scene3d>
        <a:sp3d prstMaterial="matte">
          <a:bevelT h="20320"/>
        </a:sp3d>
      </a:spPr>
      <a:bodyPr rtlCol="0" anchor="ctr"/>
      <a:lstStyle>
        <a:defPPr algn="ctr">
          <a:defRPr/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24638</TotalTime>
  <Words>771</Words>
  <Application>Microsoft Office PowerPoint</Application>
  <PresentationFormat>On-screen Show (4:3)</PresentationFormat>
  <Paragraphs>164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1_Title</vt:lpstr>
      <vt:lpstr>1_Inner slides</vt:lpstr>
      <vt:lpstr>Misc</vt:lpstr>
      <vt:lpstr>Light Transport Simulation with Vertex Connection and Merging</vt:lpstr>
      <vt:lpstr>PowerPoint Presentation</vt:lpstr>
      <vt:lpstr>PowerPoint Presentation</vt:lpstr>
      <vt:lpstr>PowerPoint Presentation</vt:lpstr>
      <vt:lpstr>PowerPoint Presentation</vt:lpstr>
      <vt:lpstr>Overview</vt:lpstr>
      <vt:lpstr>Bidirectional MC path sampling</vt:lpstr>
      <vt:lpstr>Bidirectional MC path sampling</vt:lpstr>
      <vt:lpstr>Bidirectional MC path sampling</vt:lpstr>
      <vt:lpstr>Bidirectional MC path sampling</vt:lpstr>
      <vt:lpstr>Sampling techniques</vt:lpstr>
      <vt:lpstr>Technique comparison</vt:lpstr>
      <vt:lpstr>Vertex connection &amp; merging (VCM)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notes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Sampling for Progressive Global Illumination</dc:title>
  <dc:creator>Iliyan</dc:creator>
  <cp:lastModifiedBy>Iliyan</cp:lastModifiedBy>
  <cp:revision>1499</cp:revision>
  <dcterms:created xsi:type="dcterms:W3CDTF">2008-08-05T00:16:11Z</dcterms:created>
  <dcterms:modified xsi:type="dcterms:W3CDTF">2013-06-14T12:13:56Z</dcterms:modified>
</cp:coreProperties>
</file>