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8" r:id="rId3"/>
    <p:sldId id="289" r:id="rId4"/>
    <p:sldId id="290" r:id="rId5"/>
    <p:sldId id="294" r:id="rId6"/>
    <p:sldId id="309" r:id="rId7"/>
    <p:sldId id="291" r:id="rId8"/>
    <p:sldId id="310" r:id="rId9"/>
    <p:sldId id="292" r:id="rId10"/>
    <p:sldId id="293" r:id="rId11"/>
    <p:sldId id="295" r:id="rId12"/>
    <p:sldId id="298" r:id="rId13"/>
    <p:sldId id="300" r:id="rId14"/>
    <p:sldId id="299" r:id="rId15"/>
    <p:sldId id="296" r:id="rId16"/>
    <p:sldId id="311" r:id="rId17"/>
    <p:sldId id="312" r:id="rId18"/>
    <p:sldId id="313" r:id="rId19"/>
    <p:sldId id="314" r:id="rId20"/>
    <p:sldId id="304" r:id="rId21"/>
    <p:sldId id="303" r:id="rId22"/>
    <p:sldId id="315" r:id="rId23"/>
    <p:sldId id="306" r:id="rId24"/>
    <p:sldId id="271" r:id="rId25"/>
  </p:sldIdLst>
  <p:sldSz cx="9144000" cy="6858000" type="screen4x3"/>
  <p:notesSz cx="9601200" cy="73152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00"/>
    <a:srgbClr val="0080FF"/>
    <a:srgbClr val="FF3300"/>
    <a:srgbClr val="FFC1C1"/>
    <a:srgbClr val="003399"/>
    <a:srgbClr val="0066CC"/>
    <a:srgbClr val="3333FF"/>
    <a:srgbClr val="C04040"/>
    <a:srgbClr val="9999F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1" autoAdjust="0"/>
    <p:restoredTop sz="92284" autoAdjust="0"/>
  </p:normalViewPr>
  <p:slideViewPr>
    <p:cSldViewPr>
      <p:cViewPr varScale="1">
        <p:scale>
          <a:sx n="80" d="100"/>
          <a:sy n="80" d="100"/>
        </p:scale>
        <p:origin x="11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458" y="-90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950793650793651"/>
          <c:y val="1.4057222222222223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</c:formatCode>
                <c:ptCount val="9"/>
                <c:pt idx="0">
                  <c:v>1.50224781775195</c:v>
                </c:pt>
                <c:pt idx="1">
                  <c:v>2.0924586849164322</c:v>
                </c:pt>
                <c:pt idx="2">
                  <c:v>2.6754434380304066</c:v>
                </c:pt>
                <c:pt idx="3">
                  <c:v>3.1794669168209433</c:v>
                </c:pt>
                <c:pt idx="4">
                  <c:v>3.7037171883102298</c:v>
                </c:pt>
                <c:pt idx="5">
                  <c:v>4.01027718113912</c:v>
                </c:pt>
                <c:pt idx="6">
                  <c:v>4.3338916737091679</c:v>
                </c:pt>
                <c:pt idx="7">
                  <c:v>4.5939897330083115</c:v>
                </c:pt>
                <c:pt idx="8">
                  <c:v>4.7568427159487499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1694728"/>
        <c:axId val="261695120"/>
      </c:scatterChart>
      <c:valAx>
        <c:axId val="261694728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95120"/>
        <c:crosses val="autoZero"/>
        <c:crossBetween val="midCat"/>
        <c:majorUnit val="10"/>
      </c:valAx>
      <c:valAx>
        <c:axId val="261695120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94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950793650793651"/>
          <c:y val="1.4057222222222223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</c:formatCode>
                <c:ptCount val="9"/>
                <c:pt idx="0">
                  <c:v>1.9531595361782406</c:v>
                </c:pt>
                <c:pt idx="1">
                  <c:v>2.3324497774017061</c:v>
                </c:pt>
                <c:pt idx="2">
                  <c:v>2.6326900545551468</c:v>
                </c:pt>
                <c:pt idx="3">
                  <c:v>2.8841872409088807</c:v>
                </c:pt>
                <c:pt idx="4">
                  <c:v>3.1664258128915632</c:v>
                </c:pt>
                <c:pt idx="5">
                  <c:v>3.3553452887087976</c:v>
                </c:pt>
                <c:pt idx="6">
                  <c:v>3.5782537993597736</c:v>
                </c:pt>
                <c:pt idx="7">
                  <c:v>3.7744876693270855</c:v>
                </c:pt>
                <c:pt idx="8">
                  <c:v>3.9104095999043604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864680"/>
        <c:axId val="348774664"/>
      </c:scatterChart>
      <c:valAx>
        <c:axId val="347864680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774664"/>
        <c:crosses val="autoZero"/>
        <c:crossBetween val="midCat"/>
        <c:majorUnit val="10"/>
      </c:valAx>
      <c:valAx>
        <c:axId val="348774664"/>
        <c:scaling>
          <c:orientation val="minMax"/>
          <c:max val="4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64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Quality</a:t>
            </a:r>
            <a:br>
              <a:rPr lang="en-US" dirty="0" smtClean="0"/>
            </a:br>
            <a:r>
              <a:rPr lang="en-US" dirty="0" smtClean="0"/>
              <a:t>(QMOS)</a:t>
            </a:r>
            <a:endParaRPr lang="en-US" dirty="0"/>
          </a:p>
        </c:rich>
      </c:tx>
      <c:layout>
        <c:manualLayout>
          <c:xMode val="edge"/>
          <c:yMode val="edge"/>
          <c:x val="0.60440912698412708"/>
          <c:y val="4.2285000000000003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78380303006534"/>
          <c:y val="8.2999666703699598E-2"/>
          <c:w val="0.77753494918644561"/>
          <c:h val="0.64054660593267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QMOS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0%</c:formatCode>
                <c:ptCount val="9"/>
                <c:pt idx="0">
                  <c:v>0.92626433768636207</c:v>
                </c:pt>
                <c:pt idx="1">
                  <c:v>0.91691559799441846</c:v>
                </c:pt>
                <c:pt idx="2">
                  <c:v>0.90735851267834267</c:v>
                </c:pt>
                <c:pt idx="3">
                  <c:v>0.89993757422515241</c:v>
                </c:pt>
                <c:pt idx="4">
                  <c:v>0.89240255709748184</c:v>
                </c:pt>
                <c:pt idx="5">
                  <c:v>0.88659931247184021</c:v>
                </c:pt>
                <c:pt idx="6">
                  <c:v>0.88274405679333956</c:v>
                </c:pt>
                <c:pt idx="7">
                  <c:v>0.87895990243293609</c:v>
                </c:pt>
                <c:pt idx="8">
                  <c:v>0.87539613732036292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8774272"/>
        <c:axId val="348776232"/>
      </c:scatterChart>
      <c:valAx>
        <c:axId val="348774272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776232"/>
        <c:crosses val="autoZero"/>
        <c:crossBetween val="midCat"/>
        <c:majorUnit val="10"/>
      </c:valAx>
      <c:valAx>
        <c:axId val="348776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774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Ray </a:t>
            </a:r>
            <a:r>
              <a:rPr lang="en-US" dirty="0" smtClean="0"/>
              <a:t>Reduction</a:t>
            </a:r>
            <a:endParaRPr lang="en-US" dirty="0"/>
          </a:p>
        </c:rich>
      </c:tx>
      <c:layout>
        <c:manualLayout>
          <c:xMode val="edge"/>
          <c:yMode val="edge"/>
          <c:x val="0.21413690476190475"/>
          <c:y val="1.4111111111111111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Ray Reduction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</c:formatCode>
                <c:ptCount val="9"/>
                <c:pt idx="0">
                  <c:v>2.8539919155188036</c:v>
                </c:pt>
                <c:pt idx="1">
                  <c:v>3.6319289680100422</c:v>
                </c:pt>
                <c:pt idx="2">
                  <c:v>4.2857297752187566</c:v>
                </c:pt>
                <c:pt idx="3">
                  <c:v>4.8665926750057507</c:v>
                </c:pt>
                <c:pt idx="4">
                  <c:v>5.5605660283758365</c:v>
                </c:pt>
                <c:pt idx="5">
                  <c:v>6.0456030756735339</c:v>
                </c:pt>
                <c:pt idx="6">
                  <c:v>6.6395647630531869</c:v>
                </c:pt>
                <c:pt idx="7">
                  <c:v>7.1948652831497792</c:v>
                </c:pt>
                <c:pt idx="8">
                  <c:v>7.5741483316823865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8775840"/>
        <c:axId val="348775056"/>
      </c:scatterChart>
      <c:valAx>
        <c:axId val="348775840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775056"/>
        <c:crosses val="autoZero"/>
        <c:crossBetween val="midCat"/>
        <c:majorUnit val="10"/>
      </c:valAx>
      <c:valAx>
        <c:axId val="348775056"/>
        <c:scaling>
          <c:orientation val="minMax"/>
          <c:max val="10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775840"/>
        <c:crosses val="autoZero"/>
        <c:crossBetween val="midCat"/>
        <c:majorUnit val="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Quality</a:t>
            </a:r>
            <a:br>
              <a:rPr lang="en-US" dirty="0" smtClean="0"/>
            </a:br>
            <a:r>
              <a:rPr lang="en-US" dirty="0" smtClean="0"/>
              <a:t>(QMOS)</a:t>
            </a:r>
            <a:endParaRPr lang="en-US" dirty="0"/>
          </a:p>
        </c:rich>
      </c:tx>
      <c:layout>
        <c:manualLayout>
          <c:xMode val="edge"/>
          <c:yMode val="edge"/>
          <c:x val="0.25667103174603173"/>
          <c:y val="0.3315627777777777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78380303006534"/>
          <c:y val="8.2999666703699598E-2"/>
          <c:w val="0.77753494918644561"/>
          <c:h val="0.64054660593267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QMOS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0.00%</c:formatCode>
                <c:ptCount val="9"/>
                <c:pt idx="0">
                  <c:v>0.93310662344619533</c:v>
                </c:pt>
                <c:pt idx="1">
                  <c:v>0.93309623259127805</c:v>
                </c:pt>
                <c:pt idx="2">
                  <c:v>0.93248566021154711</c:v>
                </c:pt>
                <c:pt idx="3">
                  <c:v>0.93115495327532571</c:v>
                </c:pt>
                <c:pt idx="4">
                  <c:v>0.92758227193149922</c:v>
                </c:pt>
                <c:pt idx="5">
                  <c:v>0.92425537807613589</c:v>
                </c:pt>
                <c:pt idx="6">
                  <c:v>0.91545392479055077</c:v>
                </c:pt>
                <c:pt idx="7">
                  <c:v>0.90498287011566503</c:v>
                </c:pt>
                <c:pt idx="8">
                  <c:v>0.89614632398679905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1696296"/>
        <c:axId val="261696688"/>
      </c:scatterChart>
      <c:valAx>
        <c:axId val="261696296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96688"/>
        <c:crosses val="autoZero"/>
        <c:crossBetween val="midCat"/>
        <c:majorUnit val="10"/>
      </c:valAx>
      <c:valAx>
        <c:axId val="26169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96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Ray </a:t>
            </a:r>
            <a:r>
              <a:rPr lang="en-US" dirty="0" smtClean="0"/>
              <a:t>Reduction</a:t>
            </a:r>
            <a:endParaRPr lang="en-US" dirty="0"/>
          </a:p>
        </c:rich>
      </c:tx>
      <c:layout>
        <c:manualLayout>
          <c:xMode val="edge"/>
          <c:yMode val="edge"/>
          <c:x val="0.21413690476190475"/>
          <c:y val="1.4111111111111111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Ray Reduction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</c:formatCode>
                <c:ptCount val="9"/>
                <c:pt idx="0">
                  <c:v>2.6561405557898143</c:v>
                </c:pt>
                <c:pt idx="1">
                  <c:v>4.437301424504744</c:v>
                </c:pt>
                <c:pt idx="2">
                  <c:v>6.6751496440358409</c:v>
                </c:pt>
                <c:pt idx="3">
                  <c:v>9.1647645057103517</c:v>
                </c:pt>
                <c:pt idx="4">
                  <c:v>12.593652793229849</c:v>
                </c:pt>
                <c:pt idx="5">
                  <c:v>15.160239096379323</c:v>
                </c:pt>
                <c:pt idx="6">
                  <c:v>18.44887159680702</c:v>
                </c:pt>
                <c:pt idx="7">
                  <c:v>21.737359101089798</c:v>
                </c:pt>
                <c:pt idx="8">
                  <c:v>24.143666365763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1694336"/>
        <c:axId val="259688776"/>
      </c:scatterChart>
      <c:valAx>
        <c:axId val="261694336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688776"/>
        <c:crosses val="autoZero"/>
        <c:crossBetween val="midCat"/>
        <c:majorUnit val="10"/>
      </c:valAx>
      <c:valAx>
        <c:axId val="259688776"/>
        <c:scaling>
          <c:orientation val="minMax"/>
          <c:max val="26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94336"/>
        <c:crosses val="autoZero"/>
        <c:crossBetween val="midCat"/>
        <c:majorUnit val="6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950793650793651"/>
          <c:y val="1.4057222222222223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</c:formatCode>
                <c:ptCount val="9"/>
                <c:pt idx="0">
                  <c:v>3.2524522845714303</c:v>
                </c:pt>
                <c:pt idx="1">
                  <c:v>4.307272896898473</c:v>
                </c:pt>
                <c:pt idx="2">
                  <c:v>5.0993154964020952</c:v>
                </c:pt>
                <c:pt idx="3">
                  <c:v>5.716281469306864</c:v>
                </c:pt>
                <c:pt idx="4">
                  <c:v>6.3684997389394802</c:v>
                </c:pt>
                <c:pt idx="5">
                  <c:v>6.7775370898984528</c:v>
                </c:pt>
                <c:pt idx="6">
                  <c:v>7.2066491496203264</c:v>
                </c:pt>
                <c:pt idx="7">
                  <c:v>7.5883261521586105</c:v>
                </c:pt>
                <c:pt idx="8">
                  <c:v>7.8364574880178965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1782704"/>
        <c:axId val="347658272"/>
      </c:scatterChart>
      <c:valAx>
        <c:axId val="261782704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58272"/>
        <c:crosses val="autoZero"/>
        <c:crossBetween val="midCat"/>
        <c:majorUnit val="10"/>
      </c:valAx>
      <c:valAx>
        <c:axId val="347658272"/>
        <c:scaling>
          <c:orientation val="minMax"/>
          <c:max val="8.3000000000000007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782704"/>
        <c:crosses val="autoZero"/>
        <c:crossBetween val="midCat"/>
        <c:majorUnit val="1.8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Quality</a:t>
            </a:r>
            <a:br>
              <a:rPr lang="en-US" dirty="0" smtClean="0"/>
            </a:br>
            <a:r>
              <a:rPr lang="en-US" dirty="0" smtClean="0"/>
              <a:t>(QMOS)</a:t>
            </a:r>
            <a:endParaRPr lang="en-US" dirty="0"/>
          </a:p>
        </c:rich>
      </c:tx>
      <c:layout>
        <c:manualLayout>
          <c:xMode val="edge"/>
          <c:yMode val="edge"/>
          <c:x val="0.20627420634920637"/>
          <c:y val="0.3315627777777777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78380303006534"/>
          <c:y val="8.2999666703699598E-2"/>
          <c:w val="0.77753494918644561"/>
          <c:h val="0.64054660593267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QMOS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0.00%</c:formatCode>
                <c:ptCount val="9"/>
                <c:pt idx="0">
                  <c:v>0.9327880650114363</c:v>
                </c:pt>
                <c:pt idx="1">
                  <c:v>0.93175493016886124</c:v>
                </c:pt>
                <c:pt idx="2">
                  <c:v>0.93012241508479709</c:v>
                </c:pt>
                <c:pt idx="3">
                  <c:v>0.92755834995405206</c:v>
                </c:pt>
                <c:pt idx="4">
                  <c:v>0.92136956576610685</c:v>
                </c:pt>
                <c:pt idx="5">
                  <c:v>0.91698085730132661</c:v>
                </c:pt>
                <c:pt idx="6">
                  <c:v>0.91020613750840018</c:v>
                </c:pt>
                <c:pt idx="7">
                  <c:v>0.89987793203987076</c:v>
                </c:pt>
                <c:pt idx="8">
                  <c:v>0.89030974188582102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660624"/>
        <c:axId val="347657880"/>
      </c:scatterChart>
      <c:valAx>
        <c:axId val="347660624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57880"/>
        <c:crosses val="autoZero"/>
        <c:crossBetween val="midCat"/>
        <c:majorUnit val="10"/>
      </c:valAx>
      <c:valAx>
        <c:axId val="34765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60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Ray </a:t>
            </a:r>
            <a:r>
              <a:rPr lang="en-US" dirty="0" smtClean="0"/>
              <a:t>Reduction</a:t>
            </a:r>
            <a:endParaRPr lang="en-US" dirty="0"/>
          </a:p>
        </c:rich>
      </c:tx>
      <c:layout>
        <c:manualLayout>
          <c:xMode val="edge"/>
          <c:yMode val="edge"/>
          <c:x val="0.21413690476190475"/>
          <c:y val="1.411111111111111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Ray Reduction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10</c:v>
                </c:pt>
                <c:pt idx="1">
                  <c:v>16</c:v>
                </c:pt>
                <c:pt idx="2">
                  <c:v>22</c:v>
                </c:pt>
                <c:pt idx="3">
                  <c:v>28</c:v>
                </c:pt>
                <c:pt idx="4">
                  <c:v>36</c:v>
                </c:pt>
                <c:pt idx="5">
                  <c:v>42</c:v>
                </c:pt>
                <c:pt idx="6">
                  <c:v>50</c:v>
                </c:pt>
                <c:pt idx="7">
                  <c:v>58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0.0</c:formatCode>
                <c:ptCount val="9"/>
                <c:pt idx="0">
                  <c:v>6.4016584181272433</c:v>
                </c:pt>
                <c:pt idx="1">
                  <c:v>9.506639533571601</c:v>
                </c:pt>
                <c:pt idx="2">
                  <c:v>12.265502891797389</c:v>
                </c:pt>
                <c:pt idx="3">
                  <c:v>14.706337449848133</c:v>
                </c:pt>
                <c:pt idx="4">
                  <c:v>17.646268608505395</c:v>
                </c:pt>
                <c:pt idx="5">
                  <c:v>19.671230808560278</c:v>
                </c:pt>
                <c:pt idx="6">
                  <c:v>22.154821274667189</c:v>
                </c:pt>
                <c:pt idx="7">
                  <c:v>24.504723245455644</c:v>
                </c:pt>
                <c:pt idx="8">
                  <c:v>26.147021742092729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659056"/>
        <c:axId val="347658664"/>
      </c:scatterChart>
      <c:valAx>
        <c:axId val="347659056"/>
        <c:scaling>
          <c:orientation val="minMax"/>
          <c:max val="64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58664"/>
        <c:crosses val="autoZero"/>
        <c:crossBetween val="midCat"/>
        <c:majorUnit val="10"/>
      </c:valAx>
      <c:valAx>
        <c:axId val="347658664"/>
        <c:scaling>
          <c:orientation val="minMax"/>
          <c:max val="28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5905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006349206349205"/>
          <c:y val="1.4057222222222223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Speedup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</c:numCache>
            </c:numRef>
          </c:xVal>
          <c:yVal>
            <c:numRef>
              <c:f>Sheet1!$B$2:$B$12</c:f>
              <c:numCache>
                <c:formatCode>0.0</c:formatCode>
                <c:ptCount val="11"/>
                <c:pt idx="0">
                  <c:v>1.4227687303101029</c:v>
                </c:pt>
                <c:pt idx="1">
                  <c:v>1.6501922430848484</c:v>
                </c:pt>
                <c:pt idx="2">
                  <c:v>1.7882367218154607</c:v>
                </c:pt>
                <c:pt idx="3">
                  <c:v>1.8780801269609007</c:v>
                </c:pt>
                <c:pt idx="4">
                  <c:v>1.9407647508413519</c:v>
                </c:pt>
                <c:pt idx="5">
                  <c:v>1.9888711747210774</c:v>
                </c:pt>
                <c:pt idx="6">
                  <c:v>2.0274985467503148</c:v>
                </c:pt>
                <c:pt idx="7">
                  <c:v>2.0555190613602821</c:v>
                </c:pt>
                <c:pt idx="8">
                  <c:v>2.0842705179916989</c:v>
                </c:pt>
                <c:pt idx="9">
                  <c:v>2.1106511275205571</c:v>
                </c:pt>
                <c:pt idx="10">
                  <c:v>2.132123256299495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659840"/>
        <c:axId val="347862720"/>
      </c:scatterChart>
      <c:valAx>
        <c:axId val="347659840"/>
        <c:scaling>
          <c:orientation val="minMax"/>
          <c:max val="25"/>
          <c:min val="3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62720"/>
        <c:crosses val="autoZero"/>
        <c:crossBetween val="midCat"/>
        <c:majorUnit val="5"/>
      </c:valAx>
      <c:valAx>
        <c:axId val="347862720"/>
        <c:scaling>
          <c:orientation val="minMax"/>
          <c:max val="2.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59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Quality</a:t>
            </a:r>
            <a:br>
              <a:rPr lang="en-US" dirty="0" smtClean="0"/>
            </a:br>
            <a:r>
              <a:rPr lang="en-US" dirty="0" smtClean="0"/>
              <a:t>(QMOS)</a:t>
            </a:r>
            <a:endParaRPr lang="en-US" dirty="0"/>
          </a:p>
        </c:rich>
      </c:tx>
      <c:layout>
        <c:manualLayout>
          <c:xMode val="edge"/>
          <c:yMode val="edge"/>
          <c:x val="0.25667103174603173"/>
          <c:y val="0.3315627777777777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78380303006534"/>
          <c:y val="8.2999666703699598E-2"/>
          <c:w val="0.77753494918644561"/>
          <c:h val="0.64054660593267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QMOS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</c:numCache>
            </c:numRef>
          </c:xVal>
          <c:yVal>
            <c:numRef>
              <c:f>Sheet1!$B$2:$B$12</c:f>
              <c:numCache>
                <c:formatCode>0.0%</c:formatCode>
                <c:ptCount val="11"/>
                <c:pt idx="0">
                  <c:v>0.9315559658461684</c:v>
                </c:pt>
                <c:pt idx="1">
                  <c:v>0.93098191359435911</c:v>
                </c:pt>
                <c:pt idx="2">
                  <c:v>0.93019060632797268</c:v>
                </c:pt>
                <c:pt idx="3">
                  <c:v>0.92963264325756245</c:v>
                </c:pt>
                <c:pt idx="4">
                  <c:v>0.92876653343036097</c:v>
                </c:pt>
                <c:pt idx="5">
                  <c:v>0.92751532686701821</c:v>
                </c:pt>
                <c:pt idx="6">
                  <c:v>0.92576567863670367</c:v>
                </c:pt>
                <c:pt idx="7">
                  <c:v>0.92230716923682821</c:v>
                </c:pt>
                <c:pt idx="8">
                  <c:v>0.91812534096800447</c:v>
                </c:pt>
                <c:pt idx="9">
                  <c:v>0.9132866084528044</c:v>
                </c:pt>
                <c:pt idx="10">
                  <c:v>0.90285048073402452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865072"/>
        <c:axId val="347865856"/>
      </c:scatterChart>
      <c:valAx>
        <c:axId val="347865072"/>
        <c:scaling>
          <c:orientation val="minMax"/>
          <c:max val="25"/>
          <c:min val="3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65856"/>
        <c:crosses val="autoZero"/>
        <c:crossBetween val="midCat"/>
        <c:majorUnit val="5"/>
      </c:valAx>
      <c:valAx>
        <c:axId val="34786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65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Ray </a:t>
            </a:r>
            <a:r>
              <a:rPr lang="en-US" dirty="0" smtClean="0"/>
              <a:t>Reduction</a:t>
            </a:r>
            <a:endParaRPr lang="en-US" dirty="0"/>
          </a:p>
        </c:rich>
      </c:tx>
      <c:layout>
        <c:manualLayout>
          <c:xMode val="edge"/>
          <c:yMode val="edge"/>
          <c:x val="0.21413690476190475"/>
          <c:y val="1.4111111111111111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Ray Reduction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20</c:v>
                </c:pt>
                <c:pt idx="9">
                  <c:v>22</c:v>
                </c:pt>
                <c:pt idx="10">
                  <c:v>24</c:v>
                </c:pt>
              </c:numCache>
            </c:numRef>
          </c:xVal>
          <c:yVal>
            <c:numRef>
              <c:f>Sheet1!$B$2:$B$12</c:f>
              <c:numCache>
                <c:formatCode>0.0</c:formatCode>
                <c:ptCount val="11"/>
                <c:pt idx="0">
                  <c:v>3.9000742870401308</c:v>
                </c:pt>
                <c:pt idx="1">
                  <c:v>5.9882919283095646</c:v>
                </c:pt>
                <c:pt idx="2">
                  <c:v>7.8058775850134827</c:v>
                </c:pt>
                <c:pt idx="3">
                  <c:v>9.318137282890067</c:v>
                </c:pt>
                <c:pt idx="4">
                  <c:v>10.58867812355426</c:v>
                </c:pt>
                <c:pt idx="5">
                  <c:v>11.732245557936412</c:v>
                </c:pt>
                <c:pt idx="6">
                  <c:v>12.686761762096571</c:v>
                </c:pt>
                <c:pt idx="7">
                  <c:v>13.563696322918128</c:v>
                </c:pt>
                <c:pt idx="8">
                  <c:v>14.390315414906004</c:v>
                </c:pt>
                <c:pt idx="9">
                  <c:v>15.17872172018131</c:v>
                </c:pt>
                <c:pt idx="10">
                  <c:v>15.96111516111133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865464"/>
        <c:axId val="347863112"/>
      </c:scatterChart>
      <c:valAx>
        <c:axId val="347865464"/>
        <c:scaling>
          <c:orientation val="minMax"/>
          <c:max val="25"/>
          <c:min val="3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63112"/>
        <c:crosses val="autoZero"/>
        <c:crossBetween val="midCat"/>
        <c:majorUnit val="5"/>
      </c:valAx>
      <c:valAx>
        <c:axId val="347863112"/>
        <c:scaling>
          <c:orientation val="minMax"/>
          <c:max val="18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x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865464"/>
        <c:crosses val="autoZero"/>
        <c:crossBetween val="midCat"/>
        <c:majorUnit val="3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7188" y="0"/>
            <a:ext cx="41624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FDD5F18-C21D-48EF-87EF-D7F9AE4F35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71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7188" y="0"/>
            <a:ext cx="41624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F276CAA-1025-4E69-901D-386C83235F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6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Patches can be shared, but no need to disambiguate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76CAA-1025-4E69-901D-386C83235F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Roughly aligned to a reasonably smooth surface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76CAA-1025-4E69-901D-386C83235F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0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76CAA-1025-4E69-901D-386C83235F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7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order is important,</a:t>
            </a:r>
            <a:r>
              <a:rPr lang="en-US" baseline="0" dirty="0" smtClean="0"/>
              <a:t> but details are in the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76CAA-1025-4E69-901D-386C83235F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7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because of area lights </a:t>
            </a:r>
            <a:r>
              <a:rPr lang="en-US" baseline="0" smtClean="0"/>
              <a:t>+limitation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76CAA-1025-4E69-901D-386C83235F6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2432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7238" y="2420938"/>
            <a:ext cx="7772400" cy="792162"/>
          </a:xfrm>
        </p:spPr>
        <p:txBody>
          <a:bodyPr lIns="360000"/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848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00042"/>
          </a:xfrm>
          <a:prstGeom prst="rect">
            <a:avLst/>
          </a:prstGeom>
          <a:gradFill>
            <a:gsLst>
              <a:gs pos="0">
                <a:schemeClr val="tx1"/>
              </a:gs>
              <a:gs pos="67000">
                <a:srgbClr val="003366"/>
              </a:gs>
              <a:gs pos="100000">
                <a:srgbClr val="6E8FB0"/>
              </a:gs>
            </a:gsLst>
            <a:lin ang="0" scaled="1"/>
          </a:gra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b="0" kern="120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8489" name="Line 9"/>
          <p:cNvSpPr>
            <a:spLocks noChangeShapeType="1"/>
          </p:cNvSpPr>
          <p:nvPr userDrawn="1"/>
        </p:nvSpPr>
        <p:spPr bwMode="auto">
          <a:xfrm>
            <a:off x="1223963" y="3933825"/>
            <a:ext cx="6697662" cy="0"/>
          </a:xfrm>
          <a:prstGeom prst="line">
            <a:avLst/>
          </a:prstGeom>
          <a:noFill/>
          <a:ln w="38100">
            <a:solidFill>
              <a:srgbClr val="AAC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</p:spPr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2315" y="1125538"/>
            <a:ext cx="4214842" cy="194627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02315" y="3857628"/>
            <a:ext cx="4214842" cy="192882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02343" y="3143250"/>
            <a:ext cx="4214813" cy="5000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Caption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831467" y="3143248"/>
            <a:ext cx="4071969" cy="5000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Caption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 hasCustomPrompt="1"/>
          </p:nvPr>
        </p:nvSpPr>
        <p:spPr>
          <a:xfrm>
            <a:off x="402314" y="5857892"/>
            <a:ext cx="4214813" cy="5000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Caption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 hasCustomPrompt="1"/>
          </p:nvPr>
        </p:nvSpPr>
        <p:spPr>
          <a:xfrm>
            <a:off x="4831467" y="5857892"/>
            <a:ext cx="4071969" cy="5000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Caption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8"/>
          </p:nvPr>
        </p:nvSpPr>
        <p:spPr>
          <a:xfrm>
            <a:off x="4831438" y="1124744"/>
            <a:ext cx="4214842" cy="194627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/>
          </p:nvPr>
        </p:nvSpPr>
        <p:spPr>
          <a:xfrm>
            <a:off x="4831438" y="3861048"/>
            <a:ext cx="4214842" cy="194627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32813" y="6597650"/>
            <a:ext cx="611187" cy="260350"/>
          </a:xfrm>
        </p:spPr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520" y="1125538"/>
            <a:ext cx="4214842" cy="251948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77051" y="1124744"/>
            <a:ext cx="4214842" cy="251948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0643" y="3861842"/>
            <a:ext cx="4214842" cy="251948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263603" y="3861048"/>
            <a:ext cx="4214842" cy="251948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30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0034" y="1125538"/>
            <a:ext cx="8501121" cy="52324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Content, seperated vertic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0035" y="1125538"/>
            <a:ext cx="4214842" cy="52324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929190" y="1142984"/>
            <a:ext cx="4071968" cy="52149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Horiz + 2x Ver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2709474"/>
            <a:ext cx="4214842" cy="36484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60032" y="2708920"/>
            <a:ext cx="4176464" cy="36490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67544" y="1124744"/>
            <a:ext cx="8568952" cy="1440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6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2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0035" y="1125538"/>
            <a:ext cx="4214842" cy="52324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929190" y="1142984"/>
            <a:ext cx="4071968" cy="25003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929190" y="3857628"/>
            <a:ext cx="4071968" cy="25003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x content split horizont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0035" y="1125538"/>
            <a:ext cx="8215369" cy="22320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0034" y="3500438"/>
            <a:ext cx="8215370" cy="285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0035" y="1125538"/>
            <a:ext cx="4000527" cy="38036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72066" y="1142984"/>
            <a:ext cx="3929092" cy="37862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5072066" y="5214950"/>
            <a:ext cx="3929092" cy="11429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00034" y="5214950"/>
            <a:ext cx="4000528" cy="114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s with 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F1B9A-F965-4BA9-945C-C952767736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85786" y="1339852"/>
            <a:ext cx="1428759" cy="130333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0034" y="3143248"/>
            <a:ext cx="8215370" cy="3214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285984" y="1339852"/>
            <a:ext cx="1428759" cy="130333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786182" y="1339852"/>
            <a:ext cx="1428759" cy="130333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6380" y="1339852"/>
            <a:ext cx="1428759" cy="130333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786577" y="1339852"/>
            <a:ext cx="1428759" cy="130333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>
            <a:gsLst>
              <a:gs pos="0">
                <a:schemeClr val="tx1"/>
              </a:gs>
              <a:gs pos="67000">
                <a:srgbClr val="003366"/>
              </a:gs>
              <a:gs pos="100000">
                <a:srgbClr val="6E8FB0"/>
              </a:gs>
            </a:gsLst>
            <a:lin ang="0" scaled="1"/>
          </a:gra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b="0" kern="120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25538"/>
            <a:ext cx="85693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fld id="{FCBF1B9A-F965-4BA9-945C-C952767736C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72272"/>
            <a:ext cx="9144000" cy="297894"/>
          </a:xfrm>
          <a:prstGeom prst="rect">
            <a:avLst/>
          </a:prstGeom>
          <a:gradFill>
            <a:gsLst>
              <a:gs pos="0">
                <a:schemeClr val="tx1"/>
              </a:gs>
              <a:gs pos="67000">
                <a:srgbClr val="003366"/>
              </a:gs>
              <a:gs pos="100000">
                <a:srgbClr val="6E8FB0"/>
              </a:gs>
            </a:gsLst>
            <a:lin ang="0" scaled="1"/>
          </a:gra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120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      	      Stefan Popov			Adaptive Quantization Visibility Caching</a:t>
            </a:r>
            <a:endParaRPr lang="en-US" sz="1400" b="0" kern="1200" dirty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3" r:id="rId3"/>
    <p:sldLayoutId id="2147483664" r:id="rId4"/>
    <p:sldLayoutId id="2147483657" r:id="rId5"/>
    <p:sldLayoutId id="2147483655" r:id="rId6"/>
    <p:sldLayoutId id="2147483654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003366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Font typeface="Wingdings" pitchFamily="2" charset="2"/>
        <a:buChar char="§"/>
        <a:defRPr sz="3200">
          <a:solidFill>
            <a:srgbClr val="000000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8BB3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1.jpeg"/><Relationship Id="rId7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5.jpeg"/><Relationship Id="rId7" Type="http://schemas.openxmlformats.org/officeDocument/2006/relationships/chart" Target="../charts/chart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28.jp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1.png"/><Relationship Id="rId4" Type="http://schemas.openxmlformats.org/officeDocument/2006/relationships/image" Target="../media/image29.jpg"/><Relationship Id="rId9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3.jpeg"/><Relationship Id="rId7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Stefan Popov</a:t>
            </a:r>
            <a:br>
              <a:rPr lang="en-US" dirty="0" smtClean="0"/>
            </a:br>
            <a:r>
              <a:rPr lang="en-US" dirty="0" err="1" smtClean="0"/>
              <a:t>Iliyan</a:t>
            </a:r>
            <a:r>
              <a:rPr lang="en-US" dirty="0" smtClean="0"/>
              <a:t> </a:t>
            </a:r>
            <a:r>
              <a:rPr lang="en-US" dirty="0" err="1" smtClean="0"/>
              <a:t>Georgiev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Philipp Slusallek</a:t>
            </a:r>
            <a:br>
              <a:rPr lang="en-US" dirty="0" smtClean="0"/>
            </a:br>
            <a:r>
              <a:rPr lang="en-US" dirty="0" err="1" smtClean="0"/>
              <a:t>Carsten</a:t>
            </a:r>
            <a:r>
              <a:rPr lang="en-US" dirty="0" smtClean="0"/>
              <a:t> </a:t>
            </a:r>
            <a:r>
              <a:rPr lang="en-US" dirty="0" err="1" smtClean="0"/>
              <a:t>Dachsbacher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7238" y="2348880"/>
            <a:ext cx="7772400" cy="792162"/>
          </a:xfrm>
        </p:spPr>
        <p:txBody>
          <a:bodyPr/>
          <a:lstStyle/>
          <a:p>
            <a:r>
              <a:rPr lang="en-US" dirty="0" smtClean="0"/>
              <a:t>Adaptive Quantization Visibility Caching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8"/>
    </mc:Choice>
    <mc:Fallback xmlns="">
      <p:transition spd="slow" advTm="98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Surface-Oriented Multi-Resolution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Patches can have different orientation and size</a:t>
            </a:r>
          </a:p>
          <a:p>
            <a:r>
              <a:rPr lang="en-US" dirty="0" smtClean="0"/>
              <a:t>Approximate using </a:t>
            </a:r>
            <a:r>
              <a:rPr lang="en-US" dirty="0"/>
              <a:t>s</a:t>
            </a:r>
            <a:r>
              <a:rPr lang="en-US" dirty="0" smtClean="0"/>
              <a:t>et of grids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ifferent quantized orientations and resolutions</a:t>
            </a:r>
          </a:p>
          <a:p>
            <a:pPr lvl="1"/>
            <a:r>
              <a:rPr lang="en-US" dirty="0" smtClean="0"/>
              <a:t>Encompassing whole scene</a:t>
            </a:r>
          </a:p>
        </p:txBody>
      </p:sp>
      <p:pic>
        <p:nvPicPr>
          <p:cNvPr id="3074" name="Picture 2" descr="D:\documents\presentations\Conferences\EG13\Presentation\multi_resolution_gri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92355"/>
            <a:ext cx="6826369" cy="261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dirty="0" smtClean="0"/>
                  <a:t>Derive patch quantization index from the grids</a:t>
                </a:r>
              </a:p>
              <a:p>
                <a:pPr lvl="1"/>
                <a:r>
                  <a:rPr lang="en-US" dirty="0"/>
                  <a:t>S</a:t>
                </a:r>
                <a:r>
                  <a:rPr lang="en-US" dirty="0" smtClean="0"/>
                  <a:t>ub-path with end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 smtClean="0"/>
                  <a:t>  and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Choose </a:t>
                </a:r>
                <a:r>
                  <a:rPr lang="en-US" dirty="0"/>
                  <a:t>g</a:t>
                </a:r>
                <a:r>
                  <a:rPr lang="en-US" dirty="0" smtClean="0"/>
                  <a:t>rid family w/ closest orientation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Choose grid w/ voxel base area closest to patch’s</a:t>
                </a:r>
              </a:p>
              <a:p>
                <a:pPr lvl="1"/>
                <a:r>
                  <a:rPr lang="en-US" dirty="0" smtClean="0"/>
                  <a:t>Find index of voxel containing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 smtClean="0"/>
              </a:p>
              <a:p>
                <a:pPr lvl="7"/>
                <a:endParaRPr lang="en-US" dirty="0" smtClean="0"/>
              </a:p>
              <a:p>
                <a:r>
                  <a:rPr lang="en-US" dirty="0" smtClean="0"/>
                  <a:t>Quantize path using patch grid indices</a:t>
                </a:r>
              </a:p>
              <a:p>
                <a:pPr lvl="1"/>
                <a:r>
                  <a:rPr lang="en-US" dirty="0" smtClean="0"/>
                  <a:t>Result: Tuple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7+7</m:t>
                    </m:r>
                  </m:oMath>
                </a14:m>
                <a:r>
                  <a:rPr lang="en-US" dirty="0" smtClean="0"/>
                  <a:t> integers</a:t>
                </a:r>
              </a:p>
              <a:p>
                <a:pPr lvl="1"/>
                <a:r>
                  <a:rPr lang="en-US" dirty="0"/>
                  <a:t>Using grids also achieves quantization </a:t>
                </a:r>
                <a:r>
                  <a:rPr lang="en-US" dirty="0" smtClean="0"/>
                  <a:t>stability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Quantizing a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dirty="0" smtClean="0"/>
                  <a:t>Non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𝑑𝐴</m:t>
                    </m:r>
                  </m:oMath>
                </a14:m>
                <a:r>
                  <a:rPr lang="en-US" dirty="0" smtClean="0"/>
                  <a:t> connections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𝑑𝐴</m:t>
                    </m:r>
                  </m:oMath>
                </a14:m>
                <a:r>
                  <a:rPr lang="en-US" dirty="0" smtClean="0"/>
                  <a:t>: similar theory, 10-tuple  (7+3)</a:t>
                </a:r>
              </a:p>
              <a:p>
                <a:pPr lvl="1"/>
                <a:r>
                  <a:rPr lang="en-US" dirty="0" smtClean="0"/>
                  <a:t>Delta lights: </a:t>
                </a:r>
                <a:r>
                  <a:rPr lang="en-US" dirty="0"/>
                  <a:t>i</a:t>
                </a:r>
                <a:r>
                  <a:rPr lang="en-US" dirty="0" smtClean="0"/>
                  <a:t>dentified </a:t>
                </a:r>
                <a:r>
                  <a:rPr lang="en-US" dirty="0"/>
                  <a:t>by </a:t>
                </a:r>
                <a:r>
                  <a:rPr lang="en-US" dirty="0" smtClean="0"/>
                  <a:t>index, </a:t>
                </a:r>
                <a:r>
                  <a:rPr lang="en-US" dirty="0" smtClean="0">
                    <a:sym typeface="Wingdings" pitchFamily="2" charset="2"/>
                  </a:rPr>
                  <a:t>8-tuple </a:t>
                </a:r>
                <a:r>
                  <a:rPr lang="en-US" dirty="0">
                    <a:sym typeface="Wingdings" pitchFamily="2" charset="2"/>
                  </a:rPr>
                  <a:t>(7+1</a:t>
                </a:r>
                <a:r>
                  <a:rPr lang="en-US" dirty="0" smtClean="0">
                    <a:sym typeface="Wingdings" pitchFamily="2" charset="2"/>
                  </a:rPr>
                  <a:t>)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Prefix tuple with connection type (+1 integer)</a:t>
                </a:r>
              </a:p>
              <a:p>
                <a:pPr lvl="4"/>
                <a:endParaRPr lang="en-US" dirty="0" smtClean="0">
                  <a:sym typeface="Wingdings" pitchFamily="2" charset="2"/>
                </a:endParaRPr>
              </a:p>
              <a:p>
                <a:r>
                  <a:rPr lang="en-US" dirty="0" smtClean="0"/>
                  <a:t>Cache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15 dimensional </a:t>
                </a:r>
                <a:r>
                  <a:rPr lang="en-US" dirty="0" smtClean="0"/>
                  <a:t>3-state </a:t>
                </a:r>
                <a:r>
                  <a:rPr lang="en-US" dirty="0"/>
                  <a:t>array</a:t>
                </a:r>
              </a:p>
              <a:p>
                <a:pPr lvl="1"/>
                <a:r>
                  <a:rPr lang="en-US" dirty="0" smtClean="0"/>
                  <a:t>Use a hash map (derive hash key from tuple)</a:t>
                </a:r>
              </a:p>
              <a:p>
                <a:pPr lvl="1"/>
                <a:r>
                  <a:rPr lang="en-US" dirty="0" smtClean="0"/>
                  <a:t>Store </a:t>
                </a:r>
                <a:r>
                  <a:rPr lang="en-US" dirty="0" smtClean="0">
                    <a:sym typeface="Wingdings" pitchFamily="2" charset="2"/>
                  </a:rPr>
                  <a:t>31 </a:t>
                </a:r>
                <a:r>
                  <a:rPr lang="en-US" dirty="0">
                    <a:sym typeface="Wingdings" pitchFamily="2" charset="2"/>
                  </a:rPr>
                  <a:t>bit </a:t>
                </a:r>
                <a:r>
                  <a:rPr lang="en-US" dirty="0" smtClean="0">
                    <a:sym typeface="Wingdings" pitchFamily="2" charset="2"/>
                  </a:rPr>
                  <a:t>digest of tuple + </a:t>
                </a:r>
                <a:r>
                  <a:rPr lang="en-US" dirty="0">
                    <a:sym typeface="Wingdings" pitchFamily="2" charset="2"/>
                  </a:rPr>
                  <a:t>1 bit payload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Lookup: return “uninitialized” if digests don’t match</a:t>
                </a:r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77" r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27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Use the hash map as cache (overwrite)</a:t>
                </a:r>
              </a:p>
              <a:p>
                <a:pPr lvl="1"/>
                <a:r>
                  <a:rPr lang="en-US" dirty="0" smtClean="0"/>
                  <a:t>Query to overwritten data will return “uninitialized”</a:t>
                </a:r>
              </a:p>
              <a:p>
                <a:pPr lvl="1"/>
                <a:r>
                  <a:rPr lang="en-US" dirty="0" smtClean="0"/>
                  <a:t>Can </a:t>
                </a:r>
                <a:r>
                  <a:rPr lang="en-US" dirty="0" smtClean="0"/>
                  <a:t>lose </a:t>
                </a:r>
                <a:r>
                  <a:rPr lang="en-US" dirty="0" smtClean="0"/>
                  <a:t>efficiency due to re-computations</a:t>
                </a:r>
              </a:p>
              <a:p>
                <a:pPr lvl="1"/>
                <a:r>
                  <a:rPr lang="en-US" dirty="0" smtClean="0"/>
                  <a:t>Fixed size;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 smtClean="0"/>
                  <a:t> access time; and parallel friendly</a:t>
                </a:r>
              </a:p>
              <a:p>
                <a:r>
                  <a:rPr lang="en-US" dirty="0" smtClean="0"/>
                  <a:t>GPU implementation</a:t>
                </a:r>
              </a:p>
              <a:p>
                <a:pPr lvl="1"/>
                <a:r>
                  <a:rPr lang="en-US" dirty="0" smtClean="0"/>
                  <a:t>Be careful to keep warps busy</a:t>
                </a:r>
                <a:br>
                  <a:rPr lang="en-US" dirty="0" smtClean="0"/>
                </a:br>
                <a:r>
                  <a:rPr lang="en-US" dirty="0" smtClean="0"/>
                  <a:t>	</a:t>
                </a:r>
                <a: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if((ret = Cache[ray]) == Uninitialized)</a:t>
                </a:r>
                <a:b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z="18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Cache[ray] = ret = Trace(ray</a:t>
                </a:r>
                <a: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); //Warp divergence!</a:t>
                </a:r>
                <a:b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return ret;</a:t>
                </a:r>
              </a:p>
              <a:p>
                <a:pPr lvl="5"/>
                <a:endParaRPr lang="en-US" sz="800" dirty="0" smtClean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 lvl="1"/>
                <a:r>
                  <a:rPr lang="en-US" dirty="0" smtClean="0"/>
                  <a:t>Pixel processing order important to avoid races</a:t>
                </a:r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77" t="-1515" r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2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3024" y="4267735"/>
            <a:ext cx="6431909" cy="2288089"/>
            <a:chOff x="2627784" y="4237255"/>
            <a:chExt cx="6431909" cy="2288089"/>
          </a:xfrm>
        </p:grpSpPr>
        <p:pic>
          <p:nvPicPr>
            <p:cNvPr id="5122" name="Picture 2" descr="D:\documents\presentations\Conferences\EG13\Presentation\adaptive_quantizati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237255"/>
              <a:ext cx="6431909" cy="228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85261" y="5795972"/>
              <a:ext cx="80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+mj-lt"/>
                </a:rPr>
                <a:t>Visible</a:t>
              </a:r>
              <a:endParaRPr lang="en-US" b="0" dirty="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14914" y="5788352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+mj-lt"/>
                </a:rPr>
                <a:t>Occluded</a:t>
              </a:r>
              <a:endParaRPr lang="en-US" b="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41625" y="5780732"/>
              <a:ext cx="117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+mj-lt"/>
                </a:rPr>
                <a:t>Vis/</a:t>
              </a:r>
              <a:r>
                <a:rPr lang="en-US" dirty="0" smtClean="0">
                  <a:latin typeface="+mj-lt"/>
                </a:rPr>
                <a:t>Refine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Quantization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0034" y="3140968"/>
                <a:ext cx="8501121" cy="3216990"/>
              </a:xfrm>
            </p:spPr>
            <p:txBody>
              <a:bodyPr/>
              <a:lstStyle/>
              <a:p>
                <a:r>
                  <a:rPr lang="en-US" dirty="0" smtClean="0"/>
                  <a:t>Detect clusters passing near caster edges</a:t>
                </a:r>
              </a:p>
              <a:p>
                <a:pPr lvl="1"/>
                <a:r>
                  <a:rPr lang="en-US" dirty="0" smtClean="0"/>
                  <a:t>Adjacent clusters disagree </a:t>
                </a:r>
                <a:r>
                  <a:rPr lang="en-US" dirty="0"/>
                  <a:t>on </a:t>
                </a:r>
                <a:r>
                  <a:rPr lang="en-US" dirty="0" smtClean="0"/>
                  <a:t>visibility</a:t>
                </a:r>
              </a:p>
              <a:p>
                <a:pPr lvl="1"/>
                <a:r>
                  <a:rPr lang="en-US" dirty="0" smtClean="0"/>
                  <a:t>Ignore uninitialized clusters</a:t>
                </a:r>
              </a:p>
              <a:p>
                <a:r>
                  <a:rPr lang="en-US" dirty="0" smtClean="0"/>
                  <a:t>Refine by reducing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034" y="3140968"/>
                <a:ext cx="8501121" cy="3216990"/>
              </a:xfrm>
              <a:blipFill rotWithShape="0">
                <a:blip r:embed="rId4"/>
                <a:stretch>
                  <a:fillRect l="-1577" t="-2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99592" y="1108328"/>
            <a:ext cx="7265188" cy="1873384"/>
            <a:chOff x="899592" y="1043940"/>
            <a:chExt cx="7265188" cy="1873384"/>
          </a:xfrm>
        </p:grpSpPr>
        <p:pic>
          <p:nvPicPr>
            <p:cNvPr id="5123" name="Picture 3" descr="D:\documents\presentations\Conferences\EG13\Presentation\non_adaptive_refinment_example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12" b="13551"/>
            <a:stretch/>
          </p:blipFill>
          <p:spPr bwMode="auto">
            <a:xfrm>
              <a:off x="899592" y="1043940"/>
              <a:ext cx="3528392" cy="179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:\documents\presentations\Conferences\EG13\Presentation\adaptive_refinment_example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5" t="33647" r="535" b="9633"/>
            <a:stretch/>
          </p:blipFill>
          <p:spPr bwMode="auto">
            <a:xfrm>
              <a:off x="4564380" y="1043940"/>
              <a:ext cx="3528392" cy="179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578636" y="2530996"/>
              <a:ext cx="1961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latin typeface="+mj-lt"/>
                </a:rPr>
                <a:t>Basic Quantization</a:t>
              </a:r>
              <a:endParaRPr lang="en-US" b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86720" y="2547992"/>
              <a:ext cx="2278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latin typeface="+mj-lt"/>
                </a:rPr>
                <a:t>Adaptive Quantization</a:t>
              </a:r>
              <a:endParaRPr lang="en-US" b="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0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>: Ray Tracing </a:t>
            </a:r>
            <a:r>
              <a:rPr lang="en-US" dirty="0" smtClean="0"/>
              <a:t>+ MIS </a:t>
            </a:r>
            <a:r>
              <a:rPr lang="en-US" dirty="0" err="1" smtClean="0"/>
              <a:t>Env</a:t>
            </a:r>
            <a:r>
              <a:rPr lang="en-US" dirty="0" smtClean="0"/>
              <a:t>. Map + VPLs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7098"/>
            <a:ext cx="3801467" cy="2375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76" y="1199730"/>
            <a:ext cx="3797258" cy="2373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42843" r="58262" b="43296"/>
          <a:stretch/>
        </p:blipFill>
        <p:spPr>
          <a:xfrm>
            <a:off x="683568" y="3717032"/>
            <a:ext cx="1872208" cy="792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t="34020" r="52916" b="52120"/>
          <a:stretch/>
        </p:blipFill>
        <p:spPr>
          <a:xfrm>
            <a:off x="2612827" y="3717032"/>
            <a:ext cx="1872208" cy="7920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4" t="42838" r="58571" b="43129"/>
          <a:stretch/>
        </p:blipFill>
        <p:spPr>
          <a:xfrm>
            <a:off x="4759776" y="3717032"/>
            <a:ext cx="1872208" cy="8020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4020" r="51997" b="52119"/>
          <a:stretch/>
        </p:blipFill>
        <p:spPr>
          <a:xfrm>
            <a:off x="6707911" y="3717032"/>
            <a:ext cx="1882006" cy="792088"/>
          </a:xfrm>
          <a:prstGeom prst="rect">
            <a:avLst/>
          </a:prstGeom>
        </p:spPr>
      </p:pic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877187555"/>
              </p:ext>
            </p:extLst>
          </p:nvPr>
        </p:nvGraphicFramePr>
        <p:xfrm>
          <a:off x="683568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2410673038"/>
              </p:ext>
            </p:extLst>
          </p:nvPr>
        </p:nvGraphicFramePr>
        <p:xfrm>
          <a:off x="6069917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853650686"/>
              </p:ext>
            </p:extLst>
          </p:nvPr>
        </p:nvGraphicFramePr>
        <p:xfrm>
          <a:off x="3376743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52320" y="1187460"/>
            <a:ext cx="1152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5318" y="1160393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=42</m:t>
                    </m:r>
                  </m:oMath>
                </a14:m>
                <a:endParaRPr lang="en-US" b="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4x faster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318" y="1160393"/>
                <a:ext cx="1714674" cy="6463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 bwMode="auto">
          <a:xfrm flipV="1">
            <a:off x="2267744" y="4725144"/>
            <a:ext cx="0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004048" y="5013176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740352" y="4725144"/>
            <a:ext cx="0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509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1" t="76860" r="20461" b="9280"/>
          <a:stretch/>
        </p:blipFill>
        <p:spPr>
          <a:xfrm>
            <a:off x="4788024" y="3717031"/>
            <a:ext cx="1800200" cy="792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49140" r="51657" b="37000"/>
          <a:stretch/>
        </p:blipFill>
        <p:spPr>
          <a:xfrm>
            <a:off x="6703992" y="3717032"/>
            <a:ext cx="1828448" cy="79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76" y="1197099"/>
            <a:ext cx="3801467" cy="2375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49140" r="51963" b="37000"/>
          <a:stretch/>
        </p:blipFill>
        <p:spPr>
          <a:xfrm>
            <a:off x="2627784" y="3717031"/>
            <a:ext cx="1872208" cy="792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7099"/>
            <a:ext cx="3801467" cy="2375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>: </a:t>
            </a:r>
            <a:r>
              <a:rPr lang="en-US" dirty="0" smtClean="0"/>
              <a:t>Large Scene</a:t>
            </a:r>
            <a:endParaRPr lang="en-US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43728239"/>
              </p:ext>
            </p:extLst>
          </p:nvPr>
        </p:nvGraphicFramePr>
        <p:xfrm>
          <a:off x="683568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674957028"/>
              </p:ext>
            </p:extLst>
          </p:nvPr>
        </p:nvGraphicFramePr>
        <p:xfrm>
          <a:off x="6069917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563583363"/>
              </p:ext>
            </p:extLst>
          </p:nvPr>
        </p:nvGraphicFramePr>
        <p:xfrm>
          <a:off x="3376743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52320" y="1187460"/>
            <a:ext cx="1152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5318" y="1160393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=36</m:t>
                    </m:r>
                  </m:oMath>
                </a14:m>
                <a:endParaRPr lang="en-US" b="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6.4x faster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318" y="1160393"/>
                <a:ext cx="1714674" cy="6463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 bwMode="auto">
          <a:xfrm flipV="1">
            <a:off x="2051720" y="5013176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788024" y="5013176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471072" y="4725144"/>
            <a:ext cx="0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3" t="76860" r="20462" b="9280"/>
          <a:stretch/>
        </p:blipFill>
        <p:spPr>
          <a:xfrm>
            <a:off x="683568" y="3717032"/>
            <a:ext cx="187220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6" t="84420" r="35427" b="1720"/>
          <a:stretch/>
        </p:blipFill>
        <p:spPr>
          <a:xfrm>
            <a:off x="6732240" y="3717032"/>
            <a:ext cx="1800200" cy="79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4" t="22680" r="8648" b="63460"/>
          <a:stretch/>
        </p:blipFill>
        <p:spPr>
          <a:xfrm>
            <a:off x="4788024" y="3717031"/>
            <a:ext cx="1800200" cy="792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5" t="85680" r="30700" b="460"/>
          <a:stretch/>
        </p:blipFill>
        <p:spPr>
          <a:xfrm>
            <a:off x="2627784" y="3717032"/>
            <a:ext cx="1872208" cy="792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3" t="22680" r="7862" b="63460"/>
          <a:stretch/>
        </p:blipFill>
        <p:spPr>
          <a:xfrm>
            <a:off x="683568" y="3717032"/>
            <a:ext cx="1872208" cy="79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00" y="1184724"/>
            <a:ext cx="3789217" cy="2368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184724"/>
            <a:ext cx="3821267" cy="2388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Direct Sampling from Area Lights</a:t>
            </a:r>
            <a:endParaRPr lang="en-US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329703513"/>
              </p:ext>
            </p:extLst>
          </p:nvPr>
        </p:nvGraphicFramePr>
        <p:xfrm>
          <a:off x="683568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028710088"/>
              </p:ext>
            </p:extLst>
          </p:nvPr>
        </p:nvGraphicFramePr>
        <p:xfrm>
          <a:off x="6069917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100720544"/>
              </p:ext>
            </p:extLst>
          </p:nvPr>
        </p:nvGraphicFramePr>
        <p:xfrm>
          <a:off x="3376743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52320" y="1187460"/>
            <a:ext cx="1152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5318" y="1160393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=18</m:t>
                    </m:r>
                  </m:oMath>
                </a14:m>
                <a:endParaRPr lang="en-US" b="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2.1x faster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318" y="1160393"/>
                <a:ext cx="1714674" cy="6463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 bwMode="auto">
          <a:xfrm flipV="1">
            <a:off x="2411760" y="4725144"/>
            <a:ext cx="0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101456" y="5013176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833568" y="4725144"/>
            <a:ext cx="0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453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36" y="1197098"/>
            <a:ext cx="3305595" cy="3305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7098"/>
            <a:ext cx="3312368" cy="331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>: </a:t>
            </a:r>
            <a:r>
              <a:rPr lang="en-US" dirty="0" smtClean="0"/>
              <a:t>Complex Geometry</a:t>
            </a:r>
            <a:endParaRPr lang="en-US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52740328"/>
              </p:ext>
            </p:extLst>
          </p:nvPr>
        </p:nvGraphicFramePr>
        <p:xfrm>
          <a:off x="683568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190367107"/>
              </p:ext>
            </p:extLst>
          </p:nvPr>
        </p:nvGraphicFramePr>
        <p:xfrm>
          <a:off x="6069917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753720307"/>
              </p:ext>
            </p:extLst>
          </p:nvPr>
        </p:nvGraphicFramePr>
        <p:xfrm>
          <a:off x="3376743" y="4653136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95936" y="4186396"/>
            <a:ext cx="1152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5468" y="3898114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b="0" dirty="0" smtClean="0">
                    <a:solidFill>
                      <a:srgbClr val="FFFFFF"/>
                    </a:solidFill>
                    <a:latin typeface="Calibri"/>
                  </a:rPr>
                  <a:t>3.6x faster</a:t>
                </a:r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/>
                </a:r>
                <a:br>
                  <a:rPr lang="en-US" b="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en-US" b="0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68" y="3898114"/>
                <a:ext cx="1714674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 bwMode="auto">
          <a:xfrm flipV="1">
            <a:off x="1763688" y="5013176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788024" y="5013176"/>
            <a:ext cx="0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515426" y="4725144"/>
            <a:ext cx="8902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89250" r="53804" b="250"/>
          <a:stretch/>
        </p:blipFill>
        <p:spPr>
          <a:xfrm>
            <a:off x="7524328" y="1197098"/>
            <a:ext cx="1288357" cy="720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89260" r="53914" b="245"/>
          <a:stretch/>
        </p:blipFill>
        <p:spPr>
          <a:xfrm>
            <a:off x="7515426" y="2023427"/>
            <a:ext cx="1297259" cy="719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92134" y="2424296"/>
            <a:ext cx="1152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6" t="46777" r="30819" b="42723"/>
          <a:stretch/>
        </p:blipFill>
        <p:spPr>
          <a:xfrm>
            <a:off x="7524328" y="2943286"/>
            <a:ext cx="1288357" cy="7200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0" t="47832" r="29764" b="41673"/>
          <a:stretch/>
        </p:blipFill>
        <p:spPr>
          <a:xfrm>
            <a:off x="7515426" y="3756915"/>
            <a:ext cx="1297259" cy="7197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492134" y="4175951"/>
            <a:ext cx="1152128" cy="36933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32517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63000" r="72438" b="23140"/>
          <a:stretch/>
        </p:blipFill>
        <p:spPr>
          <a:xfrm>
            <a:off x="4716016" y="3717032"/>
            <a:ext cx="1944216" cy="792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 t="55440" r="45551" b="30700"/>
          <a:stretch/>
        </p:blipFill>
        <p:spPr>
          <a:xfrm>
            <a:off x="2638019" y="3717032"/>
            <a:ext cx="1872208" cy="792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63000" r="73225" b="23140"/>
          <a:stretch/>
        </p:blipFill>
        <p:spPr>
          <a:xfrm>
            <a:off x="683568" y="3717032"/>
            <a:ext cx="1872208" cy="79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81" y="1201273"/>
            <a:ext cx="3814421" cy="2384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1353"/>
            <a:ext cx="3826659" cy="239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Bi-Directional Path Tracing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0034" y="4725144"/>
            <a:ext cx="8501121" cy="1632814"/>
          </a:xfrm>
        </p:spPr>
        <p:txBody>
          <a:bodyPr/>
          <a:lstStyle/>
          <a:p>
            <a:r>
              <a:rPr lang="en-US" dirty="0" smtClean="0"/>
              <a:t>Shadow computations cheap</a:t>
            </a:r>
          </a:p>
          <a:p>
            <a:pPr lvl="1"/>
            <a:r>
              <a:rPr lang="en-US" dirty="0" smtClean="0"/>
              <a:t>Relative to the rest</a:t>
            </a:r>
          </a:p>
          <a:p>
            <a:pPr lvl="1"/>
            <a:r>
              <a:rPr lang="en-US" dirty="0" smtClean="0"/>
              <a:t>No acceleration, but still 6x less visibility queries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4020" r="51997" b="52119"/>
          <a:stretch/>
        </p:blipFill>
        <p:spPr>
          <a:xfrm>
            <a:off x="6707911" y="3717032"/>
            <a:ext cx="1882006" cy="792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9147" y="1143253"/>
            <a:ext cx="1152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83457" y="1125092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en-US" b="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algn="ct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6x ray reduction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457" y="1125092"/>
                <a:ext cx="1714674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55440" r="45662" b="30700"/>
          <a:stretch/>
        </p:blipFill>
        <p:spPr>
          <a:xfrm>
            <a:off x="6732240" y="3717032"/>
            <a:ext cx="187220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/>
              <a:t>Visibility is a common bottleneck in rendering</a:t>
            </a:r>
          </a:p>
          <a:p>
            <a:r>
              <a:rPr lang="en-US" dirty="0" smtClean="0"/>
              <a:t>Accelerate by approximating it</a:t>
            </a:r>
          </a:p>
          <a:p>
            <a:pPr lvl="1"/>
            <a:r>
              <a:rPr lang="en-US" dirty="0" smtClean="0"/>
              <a:t>Trade quality for </a:t>
            </a:r>
            <a:r>
              <a:rPr lang="en-US" dirty="0"/>
              <a:t>speed </a:t>
            </a:r>
            <a:r>
              <a:rPr lang="en-US" dirty="0" smtClean="0"/>
              <a:t>(commonly acceptable)</a:t>
            </a:r>
          </a:p>
          <a:p>
            <a:pPr lvl="1"/>
            <a:r>
              <a:rPr lang="en-US" dirty="0" smtClean="0"/>
              <a:t>Prominent example: shadow mapping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 universal solution?</a:t>
            </a:r>
          </a:p>
          <a:p>
            <a:pPr lvl="1"/>
            <a:r>
              <a:rPr lang="en-US" dirty="0" smtClean="0"/>
              <a:t>Even in BiDi path tracing?</a:t>
            </a:r>
          </a:p>
          <a:p>
            <a:pPr lvl="1"/>
            <a:r>
              <a:rPr lang="en-US" dirty="0" smtClean="0"/>
              <a:t>Intuitive </a:t>
            </a:r>
            <a:r>
              <a:rPr lang="en-US" dirty="0"/>
              <a:t>error control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screen space?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02171" y="3573016"/>
            <a:ext cx="3762317" cy="2963928"/>
            <a:chOff x="5150944" y="3489142"/>
            <a:chExt cx="3762655" cy="2964194"/>
          </a:xfrm>
        </p:grpSpPr>
        <p:pic>
          <p:nvPicPr>
            <p:cNvPr id="1028" name="Picture 4" descr="D:\documents\presentations\Conferences\EG13\Presentation\motivation__cache_4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6" t="33048"/>
            <a:stretch/>
          </p:blipFill>
          <p:spPr bwMode="auto">
            <a:xfrm flipH="1">
              <a:off x="5151279" y="3552158"/>
              <a:ext cx="3762320" cy="2836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documents\presentations\Conferences\EG13\Presentation\motivation__rt_reference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47" t="33047" b="1"/>
            <a:stretch/>
          </p:blipFill>
          <p:spPr bwMode="auto">
            <a:xfrm flipH="1">
              <a:off x="5151282" y="3552157"/>
              <a:ext cx="1860756" cy="2836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 flipH="1">
              <a:off x="7012037" y="3489142"/>
              <a:ext cx="0" cy="296419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tl" rotWithShape="0">
                <a:prstClr val="black">
                  <a:alpha val="50000"/>
                </a:prstClr>
              </a:outerShdw>
            </a:effectLst>
          </p:spPr>
        </p:cxnSp>
        <p:sp>
          <p:nvSpPr>
            <p:cNvPr id="8" name="TextBox 7"/>
            <p:cNvSpPr txBox="1"/>
            <p:nvPr/>
          </p:nvSpPr>
          <p:spPr>
            <a:xfrm>
              <a:off x="5150944" y="3553581"/>
              <a:ext cx="1134126" cy="33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latin typeface="+mj-lt"/>
                </a:rPr>
                <a:t>Reference</a:t>
              </a:r>
              <a:endParaRPr lang="en-US" b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00121" y="3555139"/>
              <a:ext cx="992359" cy="57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bg1"/>
                  </a:solidFill>
                  <a:latin typeface="+mj-lt"/>
                </a:rPr>
                <a:t>Ours</a:t>
              </a:r>
              <a:br>
                <a:rPr lang="en-US" b="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b="0" dirty="0" smtClean="0">
                  <a:solidFill>
                    <a:schemeClr val="bg1"/>
                  </a:solidFill>
                  <a:latin typeface="+mj-lt"/>
                </a:rPr>
                <a:t>7x faster</a:t>
              </a:r>
              <a:endParaRPr lang="en-US" b="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2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7"/>
    </mc:Choice>
    <mc:Fallback xmlns="">
      <p:transition spd="slow" advTm="3518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Shadow Maps</a:t>
            </a:r>
            <a:endParaRPr lang="en-US" dirty="0"/>
          </a:p>
        </p:txBody>
      </p:sp>
      <p:pic>
        <p:nvPicPr>
          <p:cNvPr id="4100" name="Picture 4" descr="D:\documents\presentations\Conferences\EG13\Presentation\result_images\shmap__rt_reference______time_0.963s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7" b="20582"/>
          <a:stretch/>
        </p:blipFill>
        <p:spPr bwMode="auto">
          <a:xfrm>
            <a:off x="568356" y="1096908"/>
            <a:ext cx="2723354" cy="40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ocuments\presentations\Conferences\EG13\Presentation\result_images\shmap__cache__Ce_06____time_0.399se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3" r="33424" b="20582"/>
          <a:stretch/>
        </p:blipFill>
        <p:spPr bwMode="auto">
          <a:xfrm>
            <a:off x="3291710" y="1096908"/>
            <a:ext cx="2722669" cy="40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ocuments\presentations\Conferences\EG13\Presentation\result_images\shmap__shadow_map__1024x1024____time_0.529s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7" r="-1" b="20582"/>
          <a:stretch/>
        </p:blipFill>
        <p:spPr bwMode="auto">
          <a:xfrm>
            <a:off x="6014380" y="1096906"/>
            <a:ext cx="2734084" cy="406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documents\My Papers\Conferences\EG13 - VisCache\submission\suppelemental_images_and_videos\suppelemental_images_and_videos\shadow_maps_comparisson\apartment__delta_in_corner\00 - reference__time_0.380se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7" b="80468"/>
          <a:stretch/>
        </p:blipFill>
        <p:spPr bwMode="auto">
          <a:xfrm>
            <a:off x="568356" y="5382734"/>
            <a:ext cx="2723354" cy="9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documents\My Papers\Conferences\EG13 - VisCache\submission\suppelemental_images_and_videos\suppelemental_images_and_videos\shadow_maps_comparisson\apartment__delta_in_corner\02 - cache__Ce_04____time_0.202s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6" t="-1" b="80469"/>
          <a:stretch/>
        </p:blipFill>
        <p:spPr bwMode="auto">
          <a:xfrm>
            <a:off x="3291710" y="5382734"/>
            <a:ext cx="2734084" cy="9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documents\My Papers\Conferences\EG13 - VisCache\submission\suppelemental_images_and_videos\suppelemental_images_and_videos\shadow_maps_comparisson\apartment__delta_in_corner\13 - shadow_map__1024x1024____time_0.481se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6" b="80467"/>
          <a:stretch/>
        </p:blipFill>
        <p:spPr bwMode="auto">
          <a:xfrm>
            <a:off x="6014379" y="5382734"/>
            <a:ext cx="2739347" cy="9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3291710" y="1096906"/>
            <a:ext cx="0" cy="52844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025794" y="1096906"/>
            <a:ext cx="0" cy="52844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16416" y="3717032"/>
            <a:ext cx="432048" cy="216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95936" y="1628800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, </a:t>
                </a:r>
                <a:br>
                  <a:rPr lang="en-US" b="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0.4 sec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1628800"/>
                <a:ext cx="1714674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273150" y="1582192"/>
            <a:ext cx="171467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Reference,</a:t>
            </a:r>
            <a:br>
              <a:rPr lang="en-US" b="0" dirty="0" smtClean="0">
                <a:solidFill>
                  <a:schemeClr val="bg1"/>
                </a:solidFill>
                <a:latin typeface="+mj-lt"/>
              </a:rPr>
            </a:br>
            <a:r>
              <a:rPr lang="en-US" b="0" dirty="0" smtClean="0">
                <a:solidFill>
                  <a:schemeClr val="bg1"/>
                </a:solidFill>
                <a:latin typeface="+mj-lt"/>
              </a:rPr>
              <a:t>1.0 sec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5718" y="1662708"/>
            <a:ext cx="221873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+mj-lt"/>
              </a:rPr>
              <a:t>Sh. </a:t>
            </a:r>
            <a:r>
              <a:rPr lang="en-US" b="0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ap, 1024</a:t>
            </a:r>
            <a:r>
              <a:rPr lang="en-US" b="0" baseline="30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,</a:t>
            </a:r>
            <a:br>
              <a:rPr lang="en-US" b="0" dirty="0" smtClean="0">
                <a:solidFill>
                  <a:schemeClr val="bg1"/>
                </a:solidFill>
                <a:latin typeface="+mj-lt"/>
              </a:rPr>
            </a:br>
            <a:r>
              <a:rPr lang="en-US" b="0" dirty="0" smtClean="0">
                <a:solidFill>
                  <a:schemeClr val="bg1"/>
                </a:solidFill>
                <a:latin typeface="+mj-lt"/>
              </a:rPr>
              <a:t>0.5 sec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295552" y="5344001"/>
                <a:ext cx="1714674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Cache,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, </a:t>
                </a:r>
                <a:br>
                  <a:rPr lang="en-US" b="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+mj-lt"/>
                  </a:rPr>
                  <a:t>0.2 sec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52" y="5344001"/>
                <a:ext cx="1714674" cy="6463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573882" y="5329560"/>
            <a:ext cx="171467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>
                <a:solidFill>
                  <a:schemeClr val="bg1"/>
                </a:solidFill>
                <a:latin typeface="+mj-lt"/>
              </a:rPr>
              <a:t>Reference,</a:t>
            </a:r>
            <a:br>
              <a:rPr lang="en-US" b="0" dirty="0" smtClean="0">
                <a:solidFill>
                  <a:schemeClr val="bg1"/>
                </a:solidFill>
                <a:latin typeface="+mj-lt"/>
              </a:rPr>
            </a:br>
            <a:r>
              <a:rPr lang="en-US" b="0" dirty="0" smtClean="0">
                <a:solidFill>
                  <a:schemeClr val="bg1"/>
                </a:solidFill>
                <a:latin typeface="+mj-lt"/>
              </a:rPr>
              <a:t>0.38 sec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2934" y="5365209"/>
            <a:ext cx="221873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>
                <a:solidFill>
                  <a:schemeClr val="bg1"/>
                </a:solidFill>
                <a:latin typeface="+mj-lt"/>
              </a:rPr>
              <a:t>Sh. </a:t>
            </a:r>
            <a:r>
              <a:rPr lang="en-US" b="0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ap, 1024</a:t>
            </a:r>
            <a:r>
              <a:rPr lang="en-US" b="0" baseline="30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,</a:t>
            </a:r>
            <a:br>
              <a:rPr lang="en-US" b="0" dirty="0" smtClean="0">
                <a:solidFill>
                  <a:schemeClr val="bg1"/>
                </a:solidFill>
                <a:latin typeface="+mj-lt"/>
              </a:rPr>
            </a:br>
            <a:r>
              <a:rPr lang="en-US" b="0" dirty="0" smtClean="0">
                <a:solidFill>
                  <a:schemeClr val="bg1"/>
                </a:solidFill>
                <a:latin typeface="+mj-lt"/>
              </a:rPr>
              <a:t>0.5 sec</a:t>
            </a:r>
          </a:p>
        </p:txBody>
      </p:sp>
    </p:spTree>
    <p:extLst>
      <p:ext uri="{BB962C8B-B14F-4D97-AF65-F5344CB8AC3E}">
        <p14:creationId xmlns:p14="http://schemas.microsoft.com/office/powerpoint/2010/main" val="10293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500034" y="5301208"/>
                <a:ext cx="8501121" cy="1056750"/>
              </a:xfrm>
            </p:spPr>
            <p:txBody>
              <a:bodyPr/>
              <a:lstStyle/>
              <a:p>
                <a:r>
                  <a:rPr lang="en-US" dirty="0" smtClean="0"/>
                  <a:t>Cache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dirty="0" smtClean="0"/>
                  <a:t> vs. Reference</a:t>
                </a:r>
              </a:p>
              <a:p>
                <a:pPr lvl="1"/>
                <a:r>
                  <a:rPr lang="en-US" dirty="0"/>
                  <a:t>Apartment, </a:t>
                </a:r>
                <a:r>
                  <a:rPr lang="en-US" dirty="0" smtClean="0"/>
                  <a:t>640x400 on GTX680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034" y="5301208"/>
                <a:ext cx="8501121" cy="1056750"/>
              </a:xfrm>
              <a:blipFill rotWithShape="0">
                <a:blip r:embed="rId4"/>
                <a:stretch>
                  <a:fillRect l="-1577" t="-6936" b="-20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daptive Quantization Visibility Cach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93" end="103705.9888"/>
                </p14:media>
              </p:ext>
            </p:extLst>
          </p:nvPr>
        </p:nvPicPr>
        <p:blipFill rotWithShape="1">
          <a:blip r:embed="rId5"/>
          <a:srcRect l="5125" t="12370" r="5084" b="13315"/>
          <a:stretch>
            <a:fillRect/>
          </a:stretch>
        </p:blipFill>
        <p:spPr bwMode="auto">
          <a:xfrm>
            <a:off x="1619672" y="1196752"/>
            <a:ext cx="62646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56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500034" y="5301208"/>
                <a:ext cx="8501121" cy="1056750"/>
              </a:xfrm>
            </p:spPr>
            <p:txBody>
              <a:bodyPr/>
              <a:lstStyle/>
              <a:p>
                <a:r>
                  <a:rPr lang="en-US" dirty="0" smtClean="0"/>
                  <a:t>Cache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r>
                  <a:rPr lang="en-US" dirty="0" smtClean="0"/>
                  <a:t> vs. Reference</a:t>
                </a:r>
              </a:p>
              <a:p>
                <a:pPr lvl="1"/>
                <a:r>
                  <a:rPr lang="en-US" dirty="0" smtClean="0"/>
                  <a:t>San Miguel, 640x400 on GTX680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034" y="5301208"/>
                <a:ext cx="8501121" cy="1056750"/>
              </a:xfrm>
              <a:blipFill rotWithShape="0">
                <a:blip r:embed="rId4"/>
                <a:stretch>
                  <a:fillRect l="-1577" t="-6936" b="-20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daptive Quantization Visibility Cach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439" end="50132.9888"/>
                </p14:media>
              </p:ext>
            </p:extLst>
          </p:nvPr>
        </p:nvPicPr>
        <p:blipFill rotWithShape="1">
          <a:blip r:embed="rId5"/>
          <a:srcRect l="5125" t="12370" r="5084" b="13315"/>
          <a:stretch>
            <a:fillRect/>
          </a:stretch>
        </p:blipFill>
        <p:spPr bwMode="auto">
          <a:xfrm>
            <a:off x="1619672" y="1196752"/>
            <a:ext cx="62646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30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/>
              <a:t>Visibility must be expensive in the first place</a:t>
            </a:r>
          </a:p>
          <a:p>
            <a:pPr lvl="1"/>
            <a:r>
              <a:rPr lang="en-US" dirty="0" smtClean="0"/>
              <a:t>Main limitation</a:t>
            </a:r>
          </a:p>
          <a:p>
            <a:pPr lvl="1"/>
            <a:r>
              <a:rPr lang="en-US" dirty="0" smtClean="0"/>
              <a:t>Leads to bad results on Conference + BDPT</a:t>
            </a:r>
          </a:p>
          <a:p>
            <a:r>
              <a:rPr lang="en-US" dirty="0" smtClean="0"/>
              <a:t>Subsampled visibility, thus</a:t>
            </a:r>
          </a:p>
          <a:p>
            <a:pPr lvl="1"/>
            <a:r>
              <a:rPr lang="en-US" dirty="0" smtClean="0"/>
              <a:t>Can miss small features</a:t>
            </a:r>
          </a:p>
          <a:p>
            <a:pPr lvl="1"/>
            <a:r>
              <a:rPr lang="en-US" dirty="0" smtClean="0"/>
              <a:t>Small amount of flickering possible</a:t>
            </a:r>
          </a:p>
          <a:p>
            <a:r>
              <a:rPr lang="en-US" dirty="0" smtClean="0"/>
              <a:t>Future work </a:t>
            </a:r>
          </a:p>
          <a:p>
            <a:pPr lvl="1"/>
            <a:r>
              <a:rPr lang="en-US" dirty="0" smtClean="0"/>
              <a:t>Embed into other algorithms (e.g. light cuts)</a:t>
            </a:r>
          </a:p>
          <a:p>
            <a:pPr lvl="1"/>
            <a:r>
              <a:rPr lang="en-US" dirty="0" smtClean="0"/>
              <a:t>Non-binary visibility </a:t>
            </a:r>
          </a:p>
        </p:txBody>
      </p:sp>
    </p:spTree>
    <p:extLst>
      <p:ext uri="{BB962C8B-B14F-4D97-AF65-F5344CB8AC3E}">
        <p14:creationId xmlns:p14="http://schemas.microsoft.com/office/powerpoint/2010/main" val="37673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8000" dirty="0" smtClean="0"/>
              <a:t>Thank You!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8378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"/>
    </mc:Choice>
    <mc:Fallback xmlns="">
      <p:transition spd="slow" advTm="68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Path-Based Rendering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camera to light source with a path</a:t>
            </a:r>
          </a:p>
          <a:p>
            <a:pPr lvl="1"/>
            <a:r>
              <a:rPr lang="en-US" dirty="0" smtClean="0"/>
              <a:t>Build two sub-paths: </a:t>
            </a:r>
            <a:r>
              <a:rPr lang="en-US" dirty="0" smtClean="0">
                <a:solidFill>
                  <a:srgbClr val="0080FF"/>
                </a:solidFill>
              </a:rPr>
              <a:t>1 from </a:t>
            </a:r>
            <a:r>
              <a:rPr lang="en-US" dirty="0">
                <a:solidFill>
                  <a:srgbClr val="0080FF"/>
                </a:solidFill>
              </a:rPr>
              <a:t>eye </a:t>
            </a:r>
            <a:r>
              <a:rPr lang="en-US" dirty="0"/>
              <a:t>and </a:t>
            </a:r>
            <a:r>
              <a:rPr lang="en-US" dirty="0" smtClean="0">
                <a:solidFill>
                  <a:srgbClr val="FF4000"/>
                </a:solidFill>
              </a:rPr>
              <a:t>1 from light</a:t>
            </a:r>
            <a:endParaRPr lang="en-US" dirty="0">
              <a:solidFill>
                <a:srgbClr val="FF4000"/>
              </a:solidFill>
            </a:endParaRPr>
          </a:p>
          <a:p>
            <a:pPr lvl="1"/>
            <a:r>
              <a:rPr lang="en-US" dirty="0" smtClean="0"/>
              <a:t>Connect their last vertices (</a:t>
            </a:r>
            <a:r>
              <a:rPr lang="en-US" dirty="0" smtClean="0">
                <a:solidFill>
                  <a:srgbClr val="FF4000"/>
                </a:solidFill>
              </a:rPr>
              <a:t>x </a:t>
            </a:r>
            <a:r>
              <a:rPr lang="en-US" dirty="0" smtClean="0"/>
              <a:t>- - - </a:t>
            </a:r>
            <a:r>
              <a:rPr lang="en-US" dirty="0">
                <a:solidFill>
                  <a:srgbClr val="0080FF"/>
                </a:solidFill>
              </a:rPr>
              <a:t>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Test for visibility</a:t>
            </a:r>
            <a:endParaRPr lang="en-US" dirty="0"/>
          </a:p>
          <a:p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581668" y="3717032"/>
            <a:ext cx="6230692" cy="2592288"/>
            <a:chOff x="1581668" y="3645024"/>
            <a:chExt cx="6230692" cy="2592288"/>
          </a:xfrm>
        </p:grpSpPr>
        <p:pic>
          <p:nvPicPr>
            <p:cNvPr id="1026" name="Picture 2" descr="D:\documents\Presentations\Conferences\EG13\Presentation\whitted_rt_and_ir_schematic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668" y="3645024"/>
              <a:ext cx="6230692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81668" y="5867980"/>
              <a:ext cx="2918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 smtClean="0">
                  <a:latin typeface="+mj-lt"/>
                </a:rPr>
                <a:t>Whitted-style ray tracing</a:t>
              </a:r>
              <a:endParaRPr lang="en-US" b="0" dirty="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4036" y="5867980"/>
              <a:ext cx="2918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 smtClean="0">
                  <a:latin typeface="+mj-lt"/>
                </a:rPr>
                <a:t>Instant Radiosity</a:t>
              </a:r>
              <a:endParaRPr lang="en-US" b="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9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Reuse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 smtClean="0"/>
                  <a:t>Idea: Reuse visibility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close paths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2"/>
                <a:endParaRPr lang="en-US" dirty="0"/>
              </a:p>
              <a:p>
                <a:pPr marL="2286000" lvl="5" indent="0">
                  <a:buNone/>
                </a:pPr>
                <a:endParaRPr lang="en-US" dirty="0" smtClean="0"/>
              </a:p>
              <a:p>
                <a:pPr marL="2286000" lvl="5" indent="0">
                  <a:buNone/>
                </a:pPr>
                <a:endParaRPr lang="en-US" dirty="0"/>
              </a:p>
              <a:p>
                <a:pPr marL="2286000" lvl="5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Speed: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/>
                  <a:t> times less visibility tests</a:t>
                </a:r>
              </a:p>
              <a:p>
                <a:r>
                  <a:rPr lang="en-US" dirty="0" smtClean="0"/>
                  <a:t>Error: Contribution can change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/>
                  <a:t> times</a:t>
                </a:r>
              </a:p>
              <a:p>
                <a:pPr lvl="1"/>
                <a:r>
                  <a:rPr lang="en-US" dirty="0" smtClean="0"/>
                  <a:t>Assuming same un-occluded contribution in group</a:t>
                </a:r>
              </a:p>
              <a:p>
                <a:pPr lvl="1"/>
                <a:r>
                  <a:rPr lang="en-US" dirty="0" smtClean="0"/>
                  <a:t>Unlikely to reach upper bound as paths are close</a:t>
                </a:r>
              </a:p>
              <a:p>
                <a:pPr lvl="2"/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77" t="-1399" b="-3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D:\documents\Presentations\Conferences\EG13\Presentation\group_paths_id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472608" cy="188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</a:t>
            </a:r>
            <a:r>
              <a:rPr lang="en-US" dirty="0"/>
              <a:t>Caching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dirty="0" smtClean="0"/>
                  <a:t>Quantize path space</a:t>
                </a:r>
              </a:p>
              <a:p>
                <a:r>
                  <a:rPr lang="en-US" dirty="0" smtClean="0"/>
                  <a:t>To compute visibility for path</a:t>
                </a:r>
              </a:p>
              <a:p>
                <a:pPr lvl="1"/>
                <a:r>
                  <a:rPr lang="en-US" dirty="0" smtClean="0"/>
                  <a:t>Find index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𝑗</m:t>
                    </m:r>
                  </m:oMath>
                </a14:m>
                <a:r>
                  <a:rPr lang="en-US" dirty="0" smtClean="0"/>
                  <a:t> of quantization cluster</a:t>
                </a:r>
              </a:p>
              <a:p>
                <a:pPr lvl="1"/>
                <a:r>
                  <a:rPr lang="en-US" dirty="0" smtClean="0"/>
                  <a:t>Lookup visibility for cluster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𝑗</m:t>
                    </m:r>
                  </m:oMath>
                </a14:m>
                <a:r>
                  <a:rPr lang="en-US" dirty="0" smtClean="0"/>
                  <a:t> in global cache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dirty="0" smtClean="0"/>
                  <a:t> uninitialized, compute and store visibility</a:t>
                </a:r>
              </a:p>
              <a:p>
                <a:r>
                  <a:rPr lang="en-US" dirty="0" smtClean="0"/>
                  <a:t>Trade-off achieved if each clusters contains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b="0" dirty="0" smtClean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 paths </a:t>
                </a:r>
                <a:r>
                  <a:rPr lang="en-US" dirty="0" smtClean="0"/>
                  <a:t>used in rendering (speed + error)</a:t>
                </a:r>
                <a:endParaRPr lang="en-US" dirty="0"/>
              </a:p>
              <a:p>
                <a:pPr lvl="1"/>
                <a:r>
                  <a:rPr lang="en-US" dirty="0" smtClean="0"/>
                  <a:t>Only close paths (error)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2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documents\presentations\Conferences\EG13\Presentation\partition_paths_based_on_surfcace_patches_id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27" y="3712967"/>
            <a:ext cx="6714746" cy="233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Quantization in Path Space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Define clusters using two surface patches</a:t>
                </a:r>
              </a:p>
              <a:p>
                <a:pPr lvl="1"/>
                <a:r>
                  <a:rPr lang="en-US" dirty="0" smtClean="0"/>
                  <a:t>Pick patches around last eye and light vertices</a:t>
                </a:r>
                <a:endParaRPr lang="en-US" dirty="0"/>
              </a:p>
              <a:p>
                <a:pPr lvl="1"/>
                <a:r>
                  <a:rPr lang="en-US" dirty="0" smtClean="0"/>
                  <a:t>Cluster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≡</m:t>
                    </m:r>
                  </m:oMath>
                </a14:m>
                <a:r>
                  <a:rPr lang="en-US" dirty="0" smtClean="0"/>
                  <a:t> all close paths that end on same patches</a:t>
                </a:r>
              </a:p>
              <a:p>
                <a:pPr lvl="1"/>
                <a:r>
                  <a:rPr lang="en-US" dirty="0" smtClean="0"/>
                  <a:t>Pick same patches for any path in cluster (stable)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577"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3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Paths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 smtClean="0"/>
                  <a:t>Sub-path with end vertex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𝑋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Generated by local path sampling</a:t>
                </a:r>
              </a:p>
              <a:p>
                <a:pPr lvl="1"/>
                <a:r>
                  <a:rPr lang="en-US" dirty="0" smtClean="0"/>
                  <a:t>Interpret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as density of close paths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/>
                          </a:rPr>
                          <m:t>Close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/>
                          </a:rPr>
                          <m:t>Paths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 (assume const. prob. in </a:t>
                </a:r>
                <a:r>
                  <a:rPr lang="en-US" dirty="0" smtClean="0"/>
                  <a:t>neigh.)</a:t>
                </a:r>
                <a:endParaRPr lang="en-US" dirty="0" smtClean="0"/>
              </a:p>
              <a:p>
                <a:r>
                  <a:rPr lang="en-US" dirty="0" smtClean="0"/>
                  <a:t>Number of close sub-paths ending </a:t>
                </a:r>
                <a:r>
                  <a:rPr lang="en-US" dirty="0"/>
                  <a:t>on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/>
                          </a:rPr>
                          <m:t>all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/>
                          </a:rPr>
                          <m:t>paths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/>
                  <a:t>Number of close paths 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dirty="0"/>
                  <a:t> 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/>
                          </a:rPr>
                          <m:t>all</m:t>
                        </m:r>
                        <m:r>
                          <m:rPr>
                            <m:lit/>
                          </m:rP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/>
                          </a:rPr>
                          <m:t>paths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𝑌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77" t="-1399" r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4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Size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dirty="0" smtClean="0"/>
                  <a:t>Target cluster size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/>
                  <a:t>, thus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/>
                              </a:rPr>
                              <m:t>all</m:t>
                            </m:r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/>
                              </a:rPr>
                              <m:t>paths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 (undetermined)</a:t>
                </a:r>
              </a:p>
              <a:p>
                <a:r>
                  <a:rPr lang="en-US" dirty="0" smtClean="0"/>
                  <a:t>Least total area: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dirty="0" smtClean="0"/>
                  <a:t>Pixel exact (if All-Paths = Eye x Light)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/>
                              </a:rPr>
                              <m:t>eye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 and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Y</m:t>
                            </m:r>
                          </m:sub>
                        </m:sSub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𝑌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/>
                              </a:rPr>
                              <m:t>light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Cluster affects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 smtClean="0"/>
                  <a:t> samples on screen</a:t>
                </a:r>
              </a:p>
              <a:p>
                <a:pPr lvl="1"/>
                <a:r>
                  <a:rPr lang="en-US" dirty="0"/>
                  <a:t>Error control</a:t>
                </a:r>
                <a:r>
                  <a:rPr lang="en-US" dirty="0" smtClean="0"/>
                  <a:t>: </a:t>
                </a:r>
                <a:r>
                  <a:rPr lang="en-US" dirty="0"/>
                  <a:t>l</a:t>
                </a:r>
                <a:r>
                  <a:rPr lang="en-US" dirty="0" smtClean="0"/>
                  <a:t>argest artifact limited in screen space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77" r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5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Surface Patches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Parameterize scene’s surface?</a:t>
            </a:r>
          </a:p>
          <a:p>
            <a:pPr lvl="1"/>
            <a:r>
              <a:rPr lang="en-US" dirty="0" smtClean="0"/>
              <a:t>Robust parameterization expensive and hard</a:t>
            </a:r>
          </a:p>
          <a:p>
            <a:r>
              <a:rPr lang="en-US" dirty="0" smtClean="0"/>
              <a:t>Idea: Implicit patches as intersection w/ flat </a:t>
            </a:r>
            <a:r>
              <a:rPr lang="en-US" dirty="0"/>
              <a:t>g</a:t>
            </a:r>
            <a:r>
              <a:rPr lang="en-US" dirty="0" smtClean="0"/>
              <a:t>rid </a:t>
            </a:r>
          </a:p>
          <a:p>
            <a:pPr lvl="1"/>
            <a:r>
              <a:rPr lang="en-US" dirty="0"/>
              <a:t>Roughly aligned to </a:t>
            </a:r>
            <a:r>
              <a:rPr lang="en-US" dirty="0" smtClean="0"/>
              <a:t>surface, voxel size ≈ patch size</a:t>
            </a:r>
          </a:p>
          <a:p>
            <a:pPr lvl="1"/>
            <a:r>
              <a:rPr lang="en-US" dirty="0" smtClean="0"/>
              <a:t>Decoupled from the actual geometry representation</a:t>
            </a:r>
          </a:p>
          <a:p>
            <a:pPr lvl="1"/>
            <a:r>
              <a:rPr lang="en-US" dirty="0" smtClean="0"/>
              <a:t>Error prone, but we already control the error</a:t>
            </a:r>
          </a:p>
        </p:txBody>
      </p:sp>
      <p:pic>
        <p:nvPicPr>
          <p:cNvPr id="2050" name="Picture 2" descr="D:\documents\presentations\Conferences\EG13\Presentation\define_patch_through_gr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3136"/>
            <a:ext cx="4936034" cy="163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6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0"/>
  <p:tag name="EMBEDFONTS" val="0"/>
  <p:tag name="USEBOLDAMS" val="0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0"/>
  <p:tag name="DEFAULTTRANSPARENT" val="0"/>
  <p:tag name="DEFAULTWORKAROUNDTRANSPARENCYBUG" val="0"/>
  <p:tag name="DEFAULTRESOLUTION" val="1200"/>
  <p:tag name="DEFAULTMAGNIFICATION" val="2000"/>
  <p:tag name="DEFAULTFONTSIZE" val="10"/>
  <p:tag name="DEFAULTWORDWRAP" val="0"/>
  <p:tag name="DEFAULTWIDTH" val="348"/>
  <p:tag name="DEFAULTHEIGHT" val="250"/>
</p:tagLst>
</file>

<file path=ppt/theme/theme1.xml><?xml version="1.0" encoding="utf-8"?>
<a:theme xmlns:a="http://schemas.openxmlformats.org/drawingml/2006/main" name="Practicall GI">
  <a:themeElements>
    <a:clrScheme name="s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Practicall GI</Template>
  <TotalTime>15392</TotalTime>
  <Words>574</Words>
  <Application>Microsoft Office PowerPoint</Application>
  <PresentationFormat>On-screen Show (4:3)</PresentationFormat>
  <Paragraphs>183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Consolas</vt:lpstr>
      <vt:lpstr>Wingdings</vt:lpstr>
      <vt:lpstr>Practicall GI</vt:lpstr>
      <vt:lpstr>Adaptive Quantization Visibility Caching</vt:lpstr>
      <vt:lpstr>Motivation</vt:lpstr>
      <vt:lpstr>Path-Based Rendering Algorithms</vt:lpstr>
      <vt:lpstr>Visibility Reuse</vt:lpstr>
      <vt:lpstr>Visibility Caching</vt:lpstr>
      <vt:lpstr>Quantization in Path Space</vt:lpstr>
      <vt:lpstr>Counting Paths</vt:lpstr>
      <vt:lpstr>Patch Size</vt:lpstr>
      <vt:lpstr>Defining the Surface Patches</vt:lpstr>
      <vt:lpstr>Surface-Oriented Multi-Resolution Grids</vt:lpstr>
      <vt:lpstr>Quantizing a Path</vt:lpstr>
      <vt:lpstr>Implementation I</vt:lpstr>
      <vt:lpstr>Implementation II</vt:lpstr>
      <vt:lpstr>Adaptive Quantization</vt:lpstr>
      <vt:lpstr>Results: Ray Tracing + MIS Env. Map + VPLs</vt:lpstr>
      <vt:lpstr>Results: Large Scene</vt:lpstr>
      <vt:lpstr>Results: Direct Sampling from Area Lights</vt:lpstr>
      <vt:lpstr>Results: Complex Geometry</vt:lpstr>
      <vt:lpstr>Results: Bi-Directional Path Tracing</vt:lpstr>
      <vt:lpstr>Comparison to Shadow Maps</vt:lpstr>
      <vt:lpstr>Interactive Results</vt:lpstr>
      <vt:lpstr>Interactive Results</vt:lpstr>
      <vt:lpstr>Discussion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Algorithms and Data Structures for Interactive Ray Tracing on Commodity Hardware</dc:title>
  <dc:creator>popov</dc:creator>
  <cp:lastModifiedBy>Stefan Popov</cp:lastModifiedBy>
  <cp:revision>1683</cp:revision>
  <dcterms:created xsi:type="dcterms:W3CDTF">2012-03-22T14:50:16Z</dcterms:created>
  <dcterms:modified xsi:type="dcterms:W3CDTF">2013-05-09T06:37:15Z</dcterms:modified>
</cp:coreProperties>
</file>